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4" r:id="rId8"/>
    <p:sldId id="262" r:id="rId9"/>
    <p:sldId id="263" r:id="rId10"/>
    <p:sldId id="289" r:id="rId11"/>
    <p:sldId id="265" r:id="rId12"/>
    <p:sldId id="266" r:id="rId13"/>
    <p:sldId id="288" r:id="rId14"/>
    <p:sldId id="268" r:id="rId15"/>
    <p:sldId id="269" r:id="rId16"/>
    <p:sldId id="270" r:id="rId17"/>
    <p:sldId id="271" r:id="rId18"/>
    <p:sldId id="294" r:id="rId19"/>
    <p:sldId id="290" r:id="rId20"/>
    <p:sldId id="291" r:id="rId21"/>
    <p:sldId id="292" r:id="rId22"/>
    <p:sldId id="293" r:id="rId23"/>
    <p:sldId id="272" r:id="rId24"/>
    <p:sldId id="267" r:id="rId25"/>
    <p:sldId id="273" r:id="rId26"/>
    <p:sldId id="274" r:id="rId27"/>
    <p:sldId id="275" r:id="rId28"/>
    <p:sldId id="281" r:id="rId29"/>
    <p:sldId id="282" r:id="rId30"/>
    <p:sldId id="283" r:id="rId31"/>
    <p:sldId id="284" r:id="rId32"/>
    <p:sldId id="285" r:id="rId33"/>
    <p:sldId id="295" r:id="rId34"/>
    <p:sldId id="286" r:id="rId35"/>
    <p:sldId id="287" r:id="rId36"/>
    <p:sldId id="296" r:id="rId37"/>
    <p:sldId id="297" r:id="rId38"/>
    <p:sldId id="326" r:id="rId39"/>
    <p:sldId id="327" r:id="rId40"/>
    <p:sldId id="298" r:id="rId41"/>
    <p:sldId id="299" r:id="rId42"/>
    <p:sldId id="328" r:id="rId43"/>
    <p:sldId id="300" r:id="rId44"/>
    <p:sldId id="301" r:id="rId45"/>
    <p:sldId id="302" r:id="rId46"/>
    <p:sldId id="303" r:id="rId47"/>
    <p:sldId id="304" r:id="rId48"/>
    <p:sldId id="331" r:id="rId49"/>
    <p:sldId id="329" r:id="rId50"/>
    <p:sldId id="330" r:id="rId51"/>
    <p:sldId id="305" r:id="rId52"/>
    <p:sldId id="306" r:id="rId53"/>
    <p:sldId id="307" r:id="rId54"/>
    <p:sldId id="308" r:id="rId55"/>
    <p:sldId id="309" r:id="rId56"/>
    <p:sldId id="310" r:id="rId57"/>
    <p:sldId id="311" r:id="rId58"/>
    <p:sldId id="312" r:id="rId59"/>
    <p:sldId id="33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3" d="100"/>
          <a:sy n="43" d="100"/>
        </p:scale>
        <p:origin x="-96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7F5C11-84E6-E247-BFC0-65156750270E}" type="datetimeFigureOut">
              <a:rPr lang="en-US" smtClean="0"/>
              <a:t>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1686161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7F5C11-84E6-E247-BFC0-65156750270E}" type="datetimeFigureOut">
              <a:rPr lang="en-US" smtClean="0"/>
              <a:t>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2580562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7F5C11-84E6-E247-BFC0-65156750270E}" type="datetimeFigureOut">
              <a:rPr lang="en-US" smtClean="0"/>
              <a:t>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11685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7F5C11-84E6-E247-BFC0-65156750270E}" type="datetimeFigureOut">
              <a:rPr lang="en-US" smtClean="0"/>
              <a:t>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164950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7F5C11-84E6-E247-BFC0-65156750270E}" type="datetimeFigureOut">
              <a:rPr lang="en-US" smtClean="0"/>
              <a:t>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197591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7F5C11-84E6-E247-BFC0-65156750270E}" type="datetimeFigureOut">
              <a:rPr lang="en-US" smtClean="0"/>
              <a:t>1/15/14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396800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7F5C11-84E6-E247-BFC0-65156750270E}" type="datetimeFigureOut">
              <a:rPr lang="en-US" smtClean="0"/>
              <a:t>1/15/14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3935427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7F5C11-84E6-E247-BFC0-65156750270E}" type="datetimeFigureOut">
              <a:rPr lang="en-US" smtClean="0"/>
              <a:t>1/15/14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128352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F5C11-84E6-E247-BFC0-65156750270E}" type="datetimeFigureOut">
              <a:rPr lang="en-US" smtClean="0"/>
              <a:t>1/15/14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101240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7F5C11-84E6-E247-BFC0-65156750270E}" type="datetimeFigureOut">
              <a:rPr lang="en-US" smtClean="0"/>
              <a:t>1/15/14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234671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7F5C11-84E6-E247-BFC0-65156750270E}" type="datetimeFigureOut">
              <a:rPr lang="en-US" smtClean="0"/>
              <a:t>1/15/14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5E993-C2C3-3B4F-A58D-8D21D9358040}" type="slidenum">
              <a:rPr lang="en-US" smtClean="0"/>
              <a:t>‹#›</a:t>
            </a:fld>
            <a:endParaRPr lang="en-US"/>
          </a:p>
        </p:txBody>
      </p:sp>
    </p:spTree>
    <p:extLst>
      <p:ext uri="{BB962C8B-B14F-4D97-AF65-F5344CB8AC3E}">
        <p14:creationId xmlns:p14="http://schemas.microsoft.com/office/powerpoint/2010/main" val="35050415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F5C11-84E6-E247-BFC0-65156750270E}" type="datetimeFigureOut">
              <a:rPr lang="en-US" smtClean="0"/>
              <a:t>1/15/14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5E993-C2C3-3B4F-A58D-8D21D9358040}" type="slidenum">
              <a:rPr lang="en-US" smtClean="0"/>
              <a:t>‹#›</a:t>
            </a:fld>
            <a:endParaRPr lang="en-US"/>
          </a:p>
        </p:txBody>
      </p:sp>
    </p:spTree>
    <p:extLst>
      <p:ext uri="{BB962C8B-B14F-4D97-AF65-F5344CB8AC3E}">
        <p14:creationId xmlns:p14="http://schemas.microsoft.com/office/powerpoint/2010/main" val="856327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m5YIBmfZid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youtube.com/watch?v=VEZqarUnVpo"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youtube.com/watch?v=otnADq4Y0-A"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lTTvKwCylF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www.youtube.com/watch?v=AoXKrr14uY8"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hyperlink" Target="http://www.youtube.com/watch?v=xHVo0hJhnK4"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hyperlink" Target="http://www.youtube.com/watch?v=Wiw2LkUwnw4"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hyperlink" Target="http://www.youtube.com/watch?v=8gC00avITj0" TargetMode="External"/><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fOki3qAZe4g" TargetMode="External"/><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www.youtube.com/watch?v=ZQjS2KXVLZ4" TargetMode="External"/><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www.youtube.com/watch?v=uZfRaWAtBVg" TargetMode="Externa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www.youtube.com/watch?v=3igypsAnIm0" TargetMode="External"/><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hyperlink" Target="http://www.youtube.com/watch?v=7KLyEwv0dG8" TargetMode="External"/><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hyperlink" Target="http://www.youtube.com/watch?v=UdxdXfDLaNs" TargetMode="External"/><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8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hyperlink" Target="http://www.youtube.com/watch?v=cT60g-GlnLs" TargetMode="External"/><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hyperlink" Target="http://www.youtube.com/watch?v=Y6ikO6LMxF4" TargetMode="Externa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hyperlink" Target="http://www.youtube.com/watch?v=vaHJ11A5lII" TargetMode="External"/><Relationship Id="rId5" Type="http://schemas.openxmlformats.org/officeDocument/2006/relationships/hyperlink" Target="http://www.youtube.com/watch?v=8TdpX7gF5GI" TargetMode="External"/><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youtube.com/watch?v=yHp7sMqPL0g" TargetMode="Externa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16175"/>
            <a:ext cx="7772400" cy="1470025"/>
          </a:xfrm>
        </p:spPr>
        <p:txBody>
          <a:bodyPr/>
          <a:lstStyle/>
          <a:p>
            <a:r>
              <a:rPr lang="en-US" dirty="0" smtClean="0">
                <a:solidFill>
                  <a:srgbClr val="FF0000"/>
                </a:solidFill>
              </a:rPr>
              <a:t>Age of Democratic Revolution</a:t>
            </a:r>
            <a:endParaRPr lang="en-US" dirty="0">
              <a:solidFill>
                <a:srgbClr val="FF0000"/>
              </a:solidFill>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38101" y="4079380"/>
            <a:ext cx="5049189" cy="2863466"/>
          </a:xfrm>
          <a:prstGeom prst="rect">
            <a:avLst/>
          </a:prstGeom>
        </p:spPr>
      </p:pic>
      <p:pic>
        <p:nvPicPr>
          <p:cNvPr id="5" name="Picture 4"/>
          <p:cNvPicPr>
            <a:picLocks noChangeAspect="1"/>
          </p:cNvPicPr>
          <p:nvPr/>
        </p:nvPicPr>
        <p:blipFill>
          <a:blip r:embed="rId3"/>
          <a:stretch>
            <a:fillRect/>
          </a:stretch>
        </p:blipFill>
        <p:spPr>
          <a:xfrm>
            <a:off x="2679700" y="127000"/>
            <a:ext cx="3378200" cy="2413000"/>
          </a:xfrm>
          <a:prstGeom prst="rect">
            <a:avLst/>
          </a:prstGeom>
        </p:spPr>
      </p:pic>
      <p:pic>
        <p:nvPicPr>
          <p:cNvPr id="6" name="Picture 5"/>
          <p:cNvPicPr>
            <a:picLocks noChangeAspect="1"/>
          </p:cNvPicPr>
          <p:nvPr/>
        </p:nvPicPr>
        <p:blipFill>
          <a:blip r:embed="rId4"/>
          <a:stretch>
            <a:fillRect/>
          </a:stretch>
        </p:blipFill>
        <p:spPr>
          <a:xfrm>
            <a:off x="5011088" y="4202546"/>
            <a:ext cx="4132912" cy="2740300"/>
          </a:xfrm>
          <a:prstGeom prst="rect">
            <a:avLst/>
          </a:prstGeom>
        </p:spPr>
      </p:pic>
      <p:pic>
        <p:nvPicPr>
          <p:cNvPr id="7" name="Picture 6"/>
          <p:cNvPicPr>
            <a:picLocks noChangeAspect="1"/>
          </p:cNvPicPr>
          <p:nvPr/>
        </p:nvPicPr>
        <p:blipFill>
          <a:blip r:embed="rId5"/>
          <a:stretch>
            <a:fillRect/>
          </a:stretch>
        </p:blipFill>
        <p:spPr>
          <a:xfrm>
            <a:off x="0" y="0"/>
            <a:ext cx="3048000" cy="2540000"/>
          </a:xfrm>
          <a:prstGeom prst="rect">
            <a:avLst/>
          </a:prstGeom>
        </p:spPr>
      </p:pic>
      <p:pic>
        <p:nvPicPr>
          <p:cNvPr id="8" name="Picture 7"/>
          <p:cNvPicPr>
            <a:picLocks noChangeAspect="1"/>
          </p:cNvPicPr>
          <p:nvPr/>
        </p:nvPicPr>
        <p:blipFill>
          <a:blip r:embed="rId6"/>
          <a:stretch>
            <a:fillRect/>
          </a:stretch>
        </p:blipFill>
        <p:spPr>
          <a:xfrm>
            <a:off x="5854700" y="9618"/>
            <a:ext cx="3289300" cy="2463800"/>
          </a:xfrm>
          <a:prstGeom prst="rect">
            <a:avLst/>
          </a:prstGeom>
        </p:spPr>
      </p:pic>
    </p:spTree>
    <p:extLst>
      <p:ext uri="{BB962C8B-B14F-4D97-AF65-F5344CB8AC3E}">
        <p14:creationId xmlns:p14="http://schemas.microsoft.com/office/powerpoint/2010/main" val="33786796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dirty="0" smtClean="0"/>
              <a:t>Put these 13 events in the order they happened in.</a:t>
            </a:r>
          </a:p>
          <a:p>
            <a:r>
              <a:rPr lang="en-US" dirty="0" smtClean="0"/>
              <a:t>You may use your phones to look up information</a:t>
            </a:r>
          </a:p>
          <a:p>
            <a:r>
              <a:rPr lang="en-US" dirty="0" smtClean="0"/>
              <a:t>The winning team gets a 100 and the grades go down by 5</a:t>
            </a:r>
          </a:p>
          <a:p>
            <a:endParaRPr lang="en-US" dirty="0" smtClean="0"/>
          </a:p>
          <a:p>
            <a:r>
              <a:rPr lang="en-US" dirty="0">
                <a:hlinkClick r:id="rId2"/>
              </a:rPr>
              <a:t>http://www.youtube.com/watch?v=</a:t>
            </a:r>
            <a:r>
              <a:rPr lang="en-US" dirty="0" smtClean="0">
                <a:hlinkClick r:id="rId2"/>
              </a:rPr>
              <a:t>m5YIBmfZid0</a:t>
            </a:r>
            <a:r>
              <a:rPr lang="en-US" dirty="0" smtClean="0"/>
              <a:t> (American Revolution SHR)</a:t>
            </a:r>
          </a:p>
          <a:p>
            <a:endParaRPr lang="en-US" dirty="0"/>
          </a:p>
        </p:txBody>
      </p:sp>
    </p:spTree>
    <p:extLst>
      <p:ext uri="{BB962C8B-B14F-4D97-AF65-F5344CB8AC3E}">
        <p14:creationId xmlns:p14="http://schemas.microsoft.com/office/powerpoint/2010/main" val="38349311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r>
              <a:rPr lang="en-US" dirty="0" smtClean="0">
                <a:solidFill>
                  <a:srgbClr val="FF0000"/>
                </a:solidFill>
              </a:rPr>
              <a:t>The French Revolution</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American Revolution ended in 1783 when Britain signed the Treaty of Paris with the US</a:t>
            </a:r>
          </a:p>
          <a:p>
            <a:r>
              <a:rPr lang="en-US" dirty="0" smtClean="0"/>
              <a:t>6 years later the desire for change spread to France</a:t>
            </a:r>
          </a:p>
          <a:p>
            <a:r>
              <a:rPr lang="en-US" dirty="0" smtClean="0">
                <a:solidFill>
                  <a:srgbClr val="0000FF"/>
                </a:solidFill>
              </a:rPr>
              <a:t>Paris started a revolutionary explosion</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3048000" y="4357699"/>
            <a:ext cx="3048000" cy="2540000"/>
          </a:xfrm>
          <a:prstGeom prst="rect">
            <a:avLst/>
          </a:prstGeom>
        </p:spPr>
      </p:pic>
      <p:sp>
        <p:nvSpPr>
          <p:cNvPr id="6" name="TextBox 5"/>
          <p:cNvSpPr txBox="1"/>
          <p:nvPr/>
        </p:nvSpPr>
        <p:spPr>
          <a:xfrm>
            <a:off x="6775189" y="5063166"/>
            <a:ext cx="1911611" cy="1477328"/>
          </a:xfrm>
          <a:prstGeom prst="rect">
            <a:avLst/>
          </a:prstGeom>
          <a:noFill/>
        </p:spPr>
        <p:txBody>
          <a:bodyPr wrap="square" rtlCol="0">
            <a:spAutoFit/>
          </a:bodyPr>
          <a:lstStyle/>
          <a:p>
            <a:r>
              <a:rPr lang="en-US" dirty="0">
                <a:hlinkClick r:id="rId4"/>
              </a:rPr>
              <a:t>http://www.youtube.com/watch?v=</a:t>
            </a:r>
            <a:r>
              <a:rPr lang="en-US" dirty="0" smtClean="0">
                <a:hlinkClick r:id="rId4"/>
              </a:rPr>
              <a:t>VEZqarUnVpo</a:t>
            </a:r>
            <a:endParaRPr lang="en-US" dirty="0" smtClean="0"/>
          </a:p>
          <a:p>
            <a:endParaRPr lang="en-US" dirty="0"/>
          </a:p>
        </p:txBody>
      </p:sp>
    </p:spTree>
    <p:extLst>
      <p:ext uri="{BB962C8B-B14F-4D97-AF65-F5344CB8AC3E}">
        <p14:creationId xmlns:p14="http://schemas.microsoft.com/office/powerpoint/2010/main" val="3773954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r>
              <a:rPr lang="en-US" dirty="0" smtClean="0">
                <a:solidFill>
                  <a:srgbClr val="FF0000"/>
                </a:solidFill>
              </a:rPr>
              <a:t>Causes of the French Revolution</a:t>
            </a:r>
            <a:endParaRPr lang="en-US" dirty="0">
              <a:solidFill>
                <a:srgbClr val="FF0000"/>
              </a:solidFill>
            </a:endParaRPr>
          </a:p>
        </p:txBody>
      </p:sp>
      <p:sp>
        <p:nvSpPr>
          <p:cNvPr id="3" name="Content Placeholder 2"/>
          <p:cNvSpPr>
            <a:spLocks noGrp="1"/>
          </p:cNvSpPr>
          <p:nvPr>
            <p:ph idx="1"/>
          </p:nvPr>
        </p:nvSpPr>
        <p:spPr>
          <a:xfrm>
            <a:off x="457200" y="1600200"/>
            <a:ext cx="4940886" cy="4525963"/>
          </a:xfrm>
        </p:spPr>
        <p:txBody>
          <a:bodyPr/>
          <a:lstStyle/>
          <a:p>
            <a:r>
              <a:rPr lang="en-US" dirty="0" smtClean="0">
                <a:solidFill>
                  <a:srgbClr val="0000FF"/>
                </a:solidFill>
              </a:rPr>
              <a:t>French Social Divisions</a:t>
            </a:r>
          </a:p>
          <a:p>
            <a:pPr lvl="1"/>
            <a:r>
              <a:rPr lang="en-US" dirty="0" smtClean="0"/>
              <a:t>French society was divided into three estates</a:t>
            </a:r>
          </a:p>
          <a:p>
            <a:pPr lvl="1"/>
            <a:r>
              <a:rPr lang="en-US" dirty="0" smtClean="0">
                <a:solidFill>
                  <a:srgbClr val="0000FF"/>
                </a:solidFill>
              </a:rPr>
              <a:t>1</a:t>
            </a:r>
            <a:r>
              <a:rPr lang="en-US" baseline="30000" dirty="0" smtClean="0">
                <a:solidFill>
                  <a:srgbClr val="0000FF"/>
                </a:solidFill>
              </a:rPr>
              <a:t>st</a:t>
            </a:r>
            <a:r>
              <a:rPr lang="en-US" dirty="0" smtClean="0">
                <a:solidFill>
                  <a:srgbClr val="0000FF"/>
                </a:solidFill>
              </a:rPr>
              <a:t> Estate was the clergy</a:t>
            </a:r>
          </a:p>
          <a:p>
            <a:pPr lvl="1"/>
            <a:r>
              <a:rPr lang="en-US" dirty="0" smtClean="0">
                <a:solidFill>
                  <a:srgbClr val="0000FF"/>
                </a:solidFill>
              </a:rPr>
              <a:t>2</a:t>
            </a:r>
            <a:r>
              <a:rPr lang="en-US" baseline="30000" dirty="0" smtClean="0">
                <a:solidFill>
                  <a:srgbClr val="0000FF"/>
                </a:solidFill>
              </a:rPr>
              <a:t>nd</a:t>
            </a:r>
            <a:r>
              <a:rPr lang="en-US" dirty="0" smtClean="0">
                <a:solidFill>
                  <a:srgbClr val="0000FF"/>
                </a:solidFill>
              </a:rPr>
              <a:t> Estate were the nobles</a:t>
            </a:r>
          </a:p>
          <a:p>
            <a:pPr lvl="1"/>
            <a:r>
              <a:rPr lang="en-US" dirty="0" smtClean="0">
                <a:solidFill>
                  <a:srgbClr val="0000FF"/>
                </a:solidFill>
              </a:rPr>
              <a:t>3</a:t>
            </a:r>
            <a:r>
              <a:rPr lang="en-US" baseline="30000" dirty="0" smtClean="0">
                <a:solidFill>
                  <a:srgbClr val="0000FF"/>
                </a:solidFill>
              </a:rPr>
              <a:t>rd</a:t>
            </a:r>
            <a:r>
              <a:rPr lang="en-US" dirty="0" smtClean="0">
                <a:solidFill>
                  <a:srgbClr val="0000FF"/>
                </a:solidFill>
              </a:rPr>
              <a:t> Estate made up of the common people, included the “</a:t>
            </a:r>
            <a:r>
              <a:rPr lang="en-US" dirty="0" err="1" smtClean="0">
                <a:solidFill>
                  <a:srgbClr val="0000FF"/>
                </a:solidFill>
              </a:rPr>
              <a:t>bourgeiosie</a:t>
            </a:r>
            <a:r>
              <a:rPr lang="en-US" dirty="0" smtClean="0">
                <a:solidFill>
                  <a:srgbClr val="0000FF"/>
                </a:solidFill>
              </a:rPr>
              <a:t>”(middle class) and peasants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715305" y="2064347"/>
            <a:ext cx="3428695" cy="4595158"/>
          </a:xfrm>
          <a:prstGeom prst="rect">
            <a:avLst/>
          </a:prstGeom>
        </p:spPr>
      </p:pic>
    </p:spTree>
    <p:extLst>
      <p:ext uri="{BB962C8B-B14F-4D97-AF65-F5344CB8AC3E}">
        <p14:creationId xmlns:p14="http://schemas.microsoft.com/office/powerpoint/2010/main" val="21568314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165"/>
            <a:ext cx="9394628" cy="4038042"/>
          </a:xfrm>
          <a:prstGeom prst="rect">
            <a:avLst/>
          </a:prstGeom>
        </p:spPr>
      </p:pic>
      <p:pic>
        <p:nvPicPr>
          <p:cNvPr id="5" name="Picture 4"/>
          <p:cNvPicPr>
            <a:picLocks noChangeAspect="1"/>
          </p:cNvPicPr>
          <p:nvPr/>
        </p:nvPicPr>
        <p:blipFill>
          <a:blip r:embed="rId3"/>
          <a:stretch>
            <a:fillRect/>
          </a:stretch>
        </p:blipFill>
        <p:spPr>
          <a:xfrm>
            <a:off x="2921000" y="3692006"/>
            <a:ext cx="4175900" cy="3127894"/>
          </a:xfrm>
          <a:prstGeom prst="rect">
            <a:avLst/>
          </a:prstGeom>
        </p:spPr>
      </p:pic>
    </p:spTree>
    <p:extLst>
      <p:ext uri="{BB962C8B-B14F-4D97-AF65-F5344CB8AC3E}">
        <p14:creationId xmlns:p14="http://schemas.microsoft.com/office/powerpoint/2010/main" val="18374993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4525963"/>
          </a:xfrm>
        </p:spPr>
        <p:txBody>
          <a:bodyPr/>
          <a:lstStyle/>
          <a:p>
            <a:r>
              <a:rPr lang="en-US" dirty="0" smtClean="0">
                <a:solidFill>
                  <a:srgbClr val="0000FF"/>
                </a:solidFill>
              </a:rPr>
              <a:t>Impact of Enlightenment Ideas</a:t>
            </a:r>
          </a:p>
          <a:p>
            <a:pPr lvl="1"/>
            <a:r>
              <a:rPr lang="en-US" dirty="0" smtClean="0">
                <a:solidFill>
                  <a:srgbClr val="0000FF"/>
                </a:solidFill>
              </a:rPr>
              <a:t>Made many unwilling to accept the divine right of Kings and the privileged positions of the Church and nobility</a:t>
            </a:r>
          </a:p>
          <a:p>
            <a:pPr lvl="1"/>
            <a:r>
              <a:rPr lang="en-US" dirty="0" smtClean="0"/>
              <a:t>Some nobles and clergy agreed</a:t>
            </a:r>
          </a:p>
          <a:p>
            <a:pPr lvl="1"/>
            <a:r>
              <a:rPr lang="en-US" dirty="0" smtClean="0"/>
              <a:t>“underground press that made fun of the King and Marie Antoinette”</a:t>
            </a:r>
            <a:endParaRPr lang="en-US" dirty="0"/>
          </a:p>
        </p:txBody>
      </p:sp>
      <p:pic>
        <p:nvPicPr>
          <p:cNvPr id="5" name="Picture 4"/>
          <p:cNvPicPr>
            <a:picLocks noChangeAspect="1"/>
          </p:cNvPicPr>
          <p:nvPr/>
        </p:nvPicPr>
        <p:blipFill>
          <a:blip r:embed="rId3"/>
          <a:stretch>
            <a:fillRect/>
          </a:stretch>
        </p:blipFill>
        <p:spPr>
          <a:xfrm>
            <a:off x="5834696" y="3292870"/>
            <a:ext cx="2852104" cy="3565130"/>
          </a:xfrm>
          <a:prstGeom prst="rect">
            <a:avLst/>
          </a:prstGeom>
        </p:spPr>
      </p:pic>
      <p:pic>
        <p:nvPicPr>
          <p:cNvPr id="6" name="Picture 5"/>
          <p:cNvPicPr>
            <a:picLocks noChangeAspect="1"/>
          </p:cNvPicPr>
          <p:nvPr/>
        </p:nvPicPr>
        <p:blipFill>
          <a:blip r:embed="rId4"/>
          <a:stretch>
            <a:fillRect/>
          </a:stretch>
        </p:blipFill>
        <p:spPr>
          <a:xfrm>
            <a:off x="1393371" y="3846286"/>
            <a:ext cx="2060875" cy="2822970"/>
          </a:xfrm>
          <a:prstGeom prst="rect">
            <a:avLst/>
          </a:prstGeom>
        </p:spPr>
      </p:pic>
    </p:spTree>
    <p:extLst>
      <p:ext uri="{BB962C8B-B14F-4D97-AF65-F5344CB8AC3E}">
        <p14:creationId xmlns:p14="http://schemas.microsoft.com/office/powerpoint/2010/main" val="30943283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5996" y="39699"/>
            <a:ext cx="8229600" cy="4525963"/>
          </a:xfrm>
        </p:spPr>
        <p:txBody>
          <a:bodyPr/>
          <a:lstStyle/>
          <a:p>
            <a:r>
              <a:rPr lang="en-US" dirty="0" smtClean="0">
                <a:solidFill>
                  <a:srgbClr val="0000FF"/>
                </a:solidFill>
              </a:rPr>
              <a:t>Financial Crisis</a:t>
            </a:r>
          </a:p>
          <a:p>
            <a:pPr lvl="1"/>
            <a:r>
              <a:rPr lang="en-US" dirty="0" smtClean="0">
                <a:solidFill>
                  <a:srgbClr val="0000FF"/>
                </a:solidFill>
              </a:rPr>
              <a:t>Different classes and regions paid different taxes</a:t>
            </a:r>
          </a:p>
          <a:p>
            <a:pPr lvl="1"/>
            <a:r>
              <a:rPr lang="en-US" dirty="0" smtClean="0"/>
              <a:t>King had sold off the rights to collect some taxes to “tax farmers”</a:t>
            </a:r>
          </a:p>
          <a:p>
            <a:pPr lvl="1"/>
            <a:r>
              <a:rPr lang="en-US" dirty="0" smtClean="0"/>
              <a:t>Whole system was outdated and unfair</a:t>
            </a:r>
          </a:p>
          <a:p>
            <a:pPr lvl="1"/>
            <a:r>
              <a:rPr lang="en-US" dirty="0" smtClean="0">
                <a:solidFill>
                  <a:srgbClr val="0000FF"/>
                </a:solidFill>
              </a:rPr>
              <a:t>France was a rich country, but they could not efficiently collect the taxes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651464" y="3201999"/>
            <a:ext cx="3175000" cy="3695700"/>
          </a:xfrm>
          <a:prstGeom prst="rect">
            <a:avLst/>
          </a:prstGeom>
        </p:spPr>
      </p:pic>
      <p:sp>
        <p:nvSpPr>
          <p:cNvPr id="6" name="TextBox 5"/>
          <p:cNvSpPr txBox="1"/>
          <p:nvPr/>
        </p:nvSpPr>
        <p:spPr>
          <a:xfrm>
            <a:off x="1016000" y="4565662"/>
            <a:ext cx="3156857" cy="923330"/>
          </a:xfrm>
          <a:prstGeom prst="rect">
            <a:avLst/>
          </a:prstGeom>
          <a:noFill/>
        </p:spPr>
        <p:txBody>
          <a:bodyPr wrap="square" rtlCol="0">
            <a:spAutoFit/>
          </a:bodyPr>
          <a:lstStyle/>
          <a:p>
            <a:r>
              <a:rPr lang="en-US" dirty="0">
                <a:hlinkClick r:id="rId4"/>
              </a:rPr>
              <a:t>http://www.youtube.com/watch?v=otnADq4Y0-</a:t>
            </a:r>
            <a:r>
              <a:rPr lang="en-US" dirty="0" smtClean="0">
                <a:hlinkClick r:id="rId4"/>
              </a:rPr>
              <a:t>A</a:t>
            </a:r>
            <a:endParaRPr lang="en-US" dirty="0" smtClean="0"/>
          </a:p>
          <a:p>
            <a:endParaRPr lang="en-US" dirty="0"/>
          </a:p>
        </p:txBody>
      </p:sp>
    </p:spTree>
    <p:extLst>
      <p:ext uri="{BB962C8B-B14F-4D97-AF65-F5344CB8AC3E}">
        <p14:creationId xmlns:p14="http://schemas.microsoft.com/office/powerpoint/2010/main" val="36616844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0682" y="91639"/>
            <a:ext cx="8594269" cy="4525963"/>
          </a:xfrm>
        </p:spPr>
        <p:txBody>
          <a:bodyPr/>
          <a:lstStyle/>
          <a:p>
            <a:pPr lvl="1"/>
            <a:r>
              <a:rPr lang="en-US" dirty="0" smtClean="0"/>
              <a:t>To finance war with Britain they had to borrow</a:t>
            </a:r>
          </a:p>
          <a:p>
            <a:pPr lvl="1"/>
            <a:r>
              <a:rPr lang="en-US" dirty="0" smtClean="0">
                <a:solidFill>
                  <a:srgbClr val="0000FF"/>
                </a:solidFill>
              </a:rPr>
              <a:t>In debt from helping America </a:t>
            </a:r>
          </a:p>
          <a:p>
            <a:pPr lvl="1"/>
            <a:r>
              <a:rPr lang="en-US" dirty="0" smtClean="0">
                <a:solidFill>
                  <a:srgbClr val="0000FF"/>
                </a:solidFill>
              </a:rPr>
              <a:t>So bad the King could no longer obtain loans</a:t>
            </a:r>
          </a:p>
          <a:p>
            <a:pPr lvl="1"/>
            <a:r>
              <a:rPr lang="en-US" dirty="0" smtClean="0"/>
              <a:t>Summoned the nobility to Paris in 1787 for an assembly and suggested the nobles surrender their privileges</a:t>
            </a:r>
            <a:endParaRPr lang="en-US" dirty="0"/>
          </a:p>
        </p:txBody>
      </p:sp>
      <p:pic>
        <p:nvPicPr>
          <p:cNvPr id="5" name="Picture 4"/>
          <p:cNvPicPr>
            <a:picLocks noChangeAspect="1"/>
          </p:cNvPicPr>
          <p:nvPr/>
        </p:nvPicPr>
        <p:blipFill>
          <a:blip r:embed="rId3"/>
          <a:stretch>
            <a:fillRect/>
          </a:stretch>
        </p:blipFill>
        <p:spPr>
          <a:xfrm>
            <a:off x="3453187" y="2815140"/>
            <a:ext cx="5233613" cy="4042859"/>
          </a:xfrm>
          <a:prstGeom prst="rect">
            <a:avLst/>
          </a:prstGeom>
        </p:spPr>
      </p:pic>
    </p:spTree>
    <p:extLst>
      <p:ext uri="{BB962C8B-B14F-4D97-AF65-F5344CB8AC3E}">
        <p14:creationId xmlns:p14="http://schemas.microsoft.com/office/powerpoint/2010/main" val="33096868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26578"/>
            <a:ext cx="8229600" cy="4525963"/>
          </a:xfrm>
        </p:spPr>
        <p:txBody>
          <a:bodyPr/>
          <a:lstStyle/>
          <a:p>
            <a:pPr lvl="1"/>
            <a:r>
              <a:rPr lang="en-US" dirty="0" smtClean="0">
                <a:solidFill>
                  <a:srgbClr val="0000FF"/>
                </a:solidFill>
              </a:rPr>
              <a:t>First had to hold an Estates General: national assembly of all 3 estates</a:t>
            </a:r>
          </a:p>
          <a:p>
            <a:pPr lvl="1"/>
            <a:r>
              <a:rPr lang="en-US" dirty="0" smtClean="0"/>
              <a:t>Had not met since 1614</a:t>
            </a:r>
          </a:p>
          <a:p>
            <a:pPr lvl="1"/>
            <a:r>
              <a:rPr lang="en-US" dirty="0" smtClean="0"/>
              <a:t>King Louis XVI gave in and elections were held</a:t>
            </a:r>
            <a:endParaRPr lang="en-US" dirty="0"/>
          </a:p>
        </p:txBody>
      </p:sp>
      <p:pic>
        <p:nvPicPr>
          <p:cNvPr id="5" name="Picture 4"/>
          <p:cNvPicPr>
            <a:picLocks noChangeAspect="1"/>
          </p:cNvPicPr>
          <p:nvPr/>
        </p:nvPicPr>
        <p:blipFill>
          <a:blip r:embed="rId3"/>
          <a:stretch>
            <a:fillRect/>
          </a:stretch>
        </p:blipFill>
        <p:spPr>
          <a:xfrm>
            <a:off x="457200" y="2927671"/>
            <a:ext cx="4953827" cy="2774143"/>
          </a:xfrm>
          <a:prstGeom prst="rect">
            <a:avLst/>
          </a:prstGeom>
        </p:spPr>
      </p:pic>
      <p:pic>
        <p:nvPicPr>
          <p:cNvPr id="6" name="Picture 5"/>
          <p:cNvPicPr>
            <a:picLocks noChangeAspect="1"/>
          </p:cNvPicPr>
          <p:nvPr/>
        </p:nvPicPr>
        <p:blipFill>
          <a:blip r:embed="rId4"/>
          <a:stretch>
            <a:fillRect/>
          </a:stretch>
        </p:blipFill>
        <p:spPr>
          <a:xfrm>
            <a:off x="6159500" y="2927671"/>
            <a:ext cx="2527300" cy="3213100"/>
          </a:xfrm>
          <a:prstGeom prst="rect">
            <a:avLst/>
          </a:prstGeom>
        </p:spPr>
      </p:pic>
    </p:spTree>
    <p:extLst>
      <p:ext uri="{BB962C8B-B14F-4D97-AF65-F5344CB8AC3E}">
        <p14:creationId xmlns:p14="http://schemas.microsoft.com/office/powerpoint/2010/main" val="10802531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Crash Course</a:t>
            </a:r>
            <a:endParaRPr lang="en-US" dirty="0"/>
          </a:p>
        </p:txBody>
      </p:sp>
      <p:sp>
        <p:nvSpPr>
          <p:cNvPr id="3" name="Content Placeholder 2"/>
          <p:cNvSpPr>
            <a:spLocks noGrp="1"/>
          </p:cNvSpPr>
          <p:nvPr>
            <p:ph idx="1"/>
          </p:nvPr>
        </p:nvSpPr>
        <p:spPr/>
        <p:txBody>
          <a:bodyPr/>
          <a:lstStyle/>
          <a:p>
            <a:r>
              <a:rPr lang="en-US" dirty="0">
                <a:hlinkClick r:id="rId2"/>
              </a:rPr>
              <a:t>http://www.youtube.com/watch?v=</a:t>
            </a:r>
            <a:r>
              <a:rPr lang="en-US" dirty="0" smtClean="0">
                <a:hlinkClick r:id="rId2"/>
              </a:rPr>
              <a:t>lTTvKwCylFY</a:t>
            </a:r>
            <a:endParaRPr lang="en-US" dirty="0" smtClean="0"/>
          </a:p>
          <a:p>
            <a:endParaRPr lang="en-US" dirty="0"/>
          </a:p>
        </p:txBody>
      </p:sp>
    </p:spTree>
    <p:extLst>
      <p:ext uri="{BB962C8B-B14F-4D97-AF65-F5344CB8AC3E}">
        <p14:creationId xmlns:p14="http://schemas.microsoft.com/office/powerpoint/2010/main" val="18466648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pPr marL="0" indent="0">
              <a:buNone/>
            </a:pPr>
            <a:r>
              <a:rPr lang="en-US" dirty="0" smtClean="0"/>
              <a:t>1.  What city did the French Revolution start in?  </a:t>
            </a:r>
            <a:endParaRPr lang="en-US" dirty="0"/>
          </a:p>
        </p:txBody>
      </p:sp>
    </p:spTree>
    <p:extLst>
      <p:ext uri="{BB962C8B-B14F-4D97-AF65-F5344CB8AC3E}">
        <p14:creationId xmlns:p14="http://schemas.microsoft.com/office/powerpoint/2010/main" val="32796231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37731" y="347919"/>
            <a:ext cx="9181731" cy="6087886"/>
          </a:xfrm>
          <a:prstGeom prst="rect">
            <a:avLst/>
          </a:prstGeom>
        </p:spPr>
      </p:pic>
      <p:sp>
        <p:nvSpPr>
          <p:cNvPr id="2" name="Title 1"/>
          <p:cNvSpPr>
            <a:spLocks noGrp="1"/>
          </p:cNvSpPr>
          <p:nvPr>
            <p:ph type="title"/>
          </p:nvPr>
        </p:nvSpPr>
        <p:spPr/>
        <p:txBody>
          <a:bodyPr/>
          <a:lstStyle/>
          <a:p>
            <a:r>
              <a:rPr lang="en-US" dirty="0" smtClean="0">
                <a:solidFill>
                  <a:srgbClr val="FF0000"/>
                </a:solidFill>
              </a:rPr>
              <a:t>Origins of the American Revolution</a:t>
            </a:r>
            <a:endParaRPr lang="en-US" dirty="0">
              <a:solidFill>
                <a:srgbClr val="FF0000"/>
              </a:solidFill>
            </a:endParaRPr>
          </a:p>
        </p:txBody>
      </p:sp>
      <p:sp>
        <p:nvSpPr>
          <p:cNvPr id="3" name="Content Placeholder 2"/>
          <p:cNvSpPr>
            <a:spLocks noGrp="1"/>
          </p:cNvSpPr>
          <p:nvPr>
            <p:ph idx="1"/>
          </p:nvPr>
        </p:nvSpPr>
        <p:spPr>
          <a:xfrm>
            <a:off x="457200" y="1600200"/>
            <a:ext cx="5600128" cy="4525963"/>
          </a:xfrm>
        </p:spPr>
        <p:txBody>
          <a:bodyPr>
            <a:normAutofit lnSpcReduction="10000"/>
          </a:bodyPr>
          <a:lstStyle/>
          <a:p>
            <a:r>
              <a:rPr lang="en-US" dirty="0" smtClean="0"/>
              <a:t>Subjects of Great Britain</a:t>
            </a:r>
          </a:p>
          <a:p>
            <a:r>
              <a:rPr lang="en-US" dirty="0" smtClean="0">
                <a:solidFill>
                  <a:srgbClr val="0000FF"/>
                </a:solidFill>
              </a:rPr>
              <a:t>Entitled to the rights of Englishmen from the </a:t>
            </a:r>
            <a:r>
              <a:rPr lang="en-US" dirty="0" smtClean="0"/>
              <a:t>Magna </a:t>
            </a:r>
            <a:r>
              <a:rPr lang="en-US" dirty="0" err="1" smtClean="0"/>
              <a:t>Carta</a:t>
            </a:r>
            <a:r>
              <a:rPr lang="en-US" dirty="0" smtClean="0"/>
              <a:t>, the English Civil War, the Glorious Revolution, and the</a:t>
            </a:r>
            <a:r>
              <a:rPr lang="en-US" dirty="0" smtClean="0">
                <a:solidFill>
                  <a:srgbClr val="0000FF"/>
                </a:solidFill>
              </a:rPr>
              <a:t> English Bill of Rights</a:t>
            </a:r>
          </a:p>
          <a:p>
            <a:r>
              <a:rPr lang="en-US" dirty="0" smtClean="0"/>
              <a:t>In the 18</a:t>
            </a:r>
            <a:r>
              <a:rPr lang="en-US" baseline="30000" dirty="0" smtClean="0"/>
              <a:t>th</a:t>
            </a:r>
            <a:r>
              <a:rPr lang="en-US" dirty="0" smtClean="0"/>
              <a:t> c. the colonies became involved in the British contest with France</a:t>
            </a:r>
          </a:p>
          <a:p>
            <a:pPr marL="0" indent="0">
              <a:buNone/>
            </a:pPr>
            <a:endParaRPr lang="en-US" dirty="0"/>
          </a:p>
        </p:txBody>
      </p:sp>
      <p:pic>
        <p:nvPicPr>
          <p:cNvPr id="5" name="Picture 4"/>
          <p:cNvPicPr>
            <a:picLocks noChangeAspect="1"/>
          </p:cNvPicPr>
          <p:nvPr/>
        </p:nvPicPr>
        <p:blipFill>
          <a:blip r:embed="rId3"/>
          <a:stretch>
            <a:fillRect/>
          </a:stretch>
        </p:blipFill>
        <p:spPr>
          <a:xfrm>
            <a:off x="6261100" y="1752599"/>
            <a:ext cx="2882900" cy="3984741"/>
          </a:xfrm>
          <a:prstGeom prst="rect">
            <a:avLst/>
          </a:prstGeom>
        </p:spPr>
      </p:pic>
    </p:spTree>
    <p:extLst>
      <p:ext uri="{BB962C8B-B14F-4D97-AF65-F5344CB8AC3E}">
        <p14:creationId xmlns:p14="http://schemas.microsoft.com/office/powerpoint/2010/main" val="2326729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2. What estate made up the largest percent of the French Population?</a:t>
            </a:r>
            <a:endParaRPr lang="en-US" dirty="0"/>
          </a:p>
        </p:txBody>
      </p:sp>
    </p:spTree>
    <p:extLst>
      <p:ext uri="{BB962C8B-B14F-4D97-AF65-F5344CB8AC3E}">
        <p14:creationId xmlns:p14="http://schemas.microsoft.com/office/powerpoint/2010/main" val="31602458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3.  What was one impact of enlightenment ideas?</a:t>
            </a:r>
            <a:endParaRPr lang="en-US" dirty="0"/>
          </a:p>
        </p:txBody>
      </p:sp>
    </p:spTree>
    <p:extLst>
      <p:ext uri="{BB962C8B-B14F-4D97-AF65-F5344CB8AC3E}">
        <p14:creationId xmlns:p14="http://schemas.microsoft.com/office/powerpoint/2010/main" val="42875961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4.  What was France in debt from helping?</a:t>
            </a:r>
            <a:endParaRPr lang="en-US" dirty="0"/>
          </a:p>
        </p:txBody>
      </p:sp>
    </p:spTree>
    <p:extLst>
      <p:ext uri="{BB962C8B-B14F-4D97-AF65-F5344CB8AC3E}">
        <p14:creationId xmlns:p14="http://schemas.microsoft.com/office/powerpoint/2010/main" val="32769785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r>
              <a:rPr lang="en-US" dirty="0" smtClean="0">
                <a:solidFill>
                  <a:srgbClr val="FF0000"/>
                </a:solidFill>
              </a:rPr>
              <a:t>Main Events of the Revolution</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Began as a struggle of power between the King and nobles</a:t>
            </a:r>
          </a:p>
          <a:p>
            <a:r>
              <a:rPr lang="en-US" dirty="0" smtClean="0"/>
              <a:t>Turns into a fight over the future of the monarchy</a:t>
            </a:r>
          </a:p>
          <a:p>
            <a:r>
              <a:rPr lang="en-US" dirty="0" smtClean="0">
                <a:solidFill>
                  <a:srgbClr val="0000FF"/>
                </a:solidFill>
              </a:rPr>
              <a:t>Power will shift from King to liberal nobles, to the radical middle class, then back to the bourgeoisie</a:t>
            </a:r>
            <a:endParaRPr lang="en-US" dirty="0">
              <a:solidFill>
                <a:srgbClr val="0000FF"/>
              </a:solidFill>
            </a:endParaRPr>
          </a:p>
        </p:txBody>
      </p:sp>
    </p:spTree>
    <p:extLst>
      <p:ext uri="{BB962C8B-B14F-4D97-AF65-F5344CB8AC3E}">
        <p14:creationId xmlns:p14="http://schemas.microsoft.com/office/powerpoint/2010/main" val="36182685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75754" y="247180"/>
            <a:ext cx="8229600" cy="4525963"/>
          </a:xfrm>
        </p:spPr>
        <p:txBody>
          <a:bodyPr/>
          <a:lstStyle/>
          <a:p>
            <a:r>
              <a:rPr lang="en-US" dirty="0" smtClean="0"/>
              <a:t>Larger population in 3</a:t>
            </a:r>
            <a:r>
              <a:rPr lang="en-US" baseline="30000" dirty="0" smtClean="0"/>
              <a:t>rd</a:t>
            </a:r>
            <a:r>
              <a:rPr lang="en-US" dirty="0" smtClean="0"/>
              <a:t> estate, so they elected more people</a:t>
            </a:r>
          </a:p>
          <a:p>
            <a:r>
              <a:rPr lang="en-US" dirty="0" smtClean="0">
                <a:solidFill>
                  <a:srgbClr val="0000FF"/>
                </a:solidFill>
              </a:rPr>
              <a:t>3</a:t>
            </a:r>
            <a:r>
              <a:rPr lang="en-US" baseline="30000" dirty="0" smtClean="0">
                <a:solidFill>
                  <a:srgbClr val="0000FF"/>
                </a:solidFill>
              </a:rPr>
              <a:t>rd</a:t>
            </a:r>
            <a:r>
              <a:rPr lang="en-US" dirty="0" smtClean="0">
                <a:solidFill>
                  <a:srgbClr val="0000FF"/>
                </a:solidFill>
              </a:rPr>
              <a:t> Estate declared themselves the National Assembly (Tennis Court Oath)</a:t>
            </a:r>
          </a:p>
          <a:p>
            <a:r>
              <a:rPr lang="en-US" dirty="0" smtClean="0"/>
              <a:t>King wanted to break up the Assembly</a:t>
            </a:r>
          </a:p>
          <a:p>
            <a:r>
              <a:rPr lang="en-US" dirty="0" smtClean="0"/>
              <a:t>In response </a:t>
            </a:r>
            <a:r>
              <a:rPr lang="en-US" dirty="0" smtClean="0">
                <a:solidFill>
                  <a:srgbClr val="0000FF"/>
                </a:solidFill>
              </a:rPr>
              <a:t>the people seize the Bastille prison</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326339" y="3769880"/>
            <a:ext cx="4598613" cy="3088120"/>
          </a:xfrm>
          <a:prstGeom prst="rect">
            <a:avLst/>
          </a:prstGeom>
        </p:spPr>
      </p:pic>
      <p:pic>
        <p:nvPicPr>
          <p:cNvPr id="6" name="Picture 5"/>
          <p:cNvPicPr>
            <a:picLocks noChangeAspect="1"/>
          </p:cNvPicPr>
          <p:nvPr/>
        </p:nvPicPr>
        <p:blipFill>
          <a:blip r:embed="rId4"/>
          <a:stretch>
            <a:fillRect/>
          </a:stretch>
        </p:blipFill>
        <p:spPr>
          <a:xfrm>
            <a:off x="457200" y="4275103"/>
            <a:ext cx="3289300" cy="2463800"/>
          </a:xfrm>
          <a:prstGeom prst="rect">
            <a:avLst/>
          </a:prstGeom>
        </p:spPr>
      </p:pic>
      <p:sp>
        <p:nvSpPr>
          <p:cNvPr id="7" name="TextBox 6"/>
          <p:cNvSpPr txBox="1"/>
          <p:nvPr/>
        </p:nvSpPr>
        <p:spPr>
          <a:xfrm>
            <a:off x="7862555" y="1875175"/>
            <a:ext cx="1062397" cy="2308324"/>
          </a:xfrm>
          <a:prstGeom prst="rect">
            <a:avLst/>
          </a:prstGeom>
          <a:noFill/>
        </p:spPr>
        <p:txBody>
          <a:bodyPr wrap="square" rtlCol="0">
            <a:spAutoFit/>
          </a:bodyPr>
          <a:lstStyle/>
          <a:p>
            <a:r>
              <a:rPr lang="en-US" dirty="0">
                <a:hlinkClick r:id="rId5"/>
              </a:rPr>
              <a:t>http://www.youtube.com/watch?v=</a:t>
            </a:r>
            <a:r>
              <a:rPr lang="en-US" dirty="0" smtClean="0">
                <a:hlinkClick r:id="rId5"/>
              </a:rPr>
              <a:t>AoXKrr14uY8</a:t>
            </a:r>
            <a:endParaRPr lang="en-US" dirty="0" smtClean="0"/>
          </a:p>
          <a:p>
            <a:endParaRPr lang="en-US" dirty="0"/>
          </a:p>
        </p:txBody>
      </p:sp>
    </p:spTree>
    <p:extLst>
      <p:ext uri="{BB962C8B-B14F-4D97-AF65-F5344CB8AC3E}">
        <p14:creationId xmlns:p14="http://schemas.microsoft.com/office/powerpoint/2010/main" val="9554681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74638"/>
            <a:ext cx="3932278" cy="6583362"/>
          </a:xfrm>
        </p:spPr>
        <p:txBody>
          <a:bodyPr>
            <a:normAutofit lnSpcReduction="10000"/>
          </a:bodyPr>
          <a:lstStyle/>
          <a:p>
            <a:r>
              <a:rPr lang="en-US" dirty="0" smtClean="0"/>
              <a:t>In 1789, the National Assembly abolished the privileges of the nobles</a:t>
            </a:r>
          </a:p>
          <a:p>
            <a:r>
              <a:rPr lang="en-US" dirty="0" smtClean="0"/>
              <a:t>Confiscated church land</a:t>
            </a:r>
          </a:p>
          <a:p>
            <a:r>
              <a:rPr lang="en-US" dirty="0" smtClean="0">
                <a:solidFill>
                  <a:srgbClr val="0000FF"/>
                </a:solidFill>
              </a:rPr>
              <a:t>Issued the “Declaration of the Rights of Man and Citizen” declaring power rested in the people (popular sovereignty)</a:t>
            </a:r>
          </a:p>
          <a:p>
            <a:endParaRPr lang="en-US" dirty="0"/>
          </a:p>
        </p:txBody>
      </p:sp>
      <p:pic>
        <p:nvPicPr>
          <p:cNvPr id="5" name="Picture 4"/>
          <p:cNvPicPr>
            <a:picLocks noChangeAspect="1"/>
          </p:cNvPicPr>
          <p:nvPr/>
        </p:nvPicPr>
        <p:blipFill>
          <a:blip r:embed="rId3"/>
          <a:stretch>
            <a:fillRect/>
          </a:stretch>
        </p:blipFill>
        <p:spPr>
          <a:xfrm>
            <a:off x="3932278" y="0"/>
            <a:ext cx="5211722" cy="6858000"/>
          </a:xfrm>
          <a:prstGeom prst="rect">
            <a:avLst/>
          </a:prstGeom>
        </p:spPr>
      </p:pic>
    </p:spTree>
    <p:extLst>
      <p:ext uri="{BB962C8B-B14F-4D97-AF65-F5344CB8AC3E}">
        <p14:creationId xmlns:p14="http://schemas.microsoft.com/office/powerpoint/2010/main" val="1656179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5996" y="274638"/>
            <a:ext cx="4578114" cy="6583362"/>
          </a:xfrm>
        </p:spPr>
        <p:txBody>
          <a:bodyPr/>
          <a:lstStyle/>
          <a:p>
            <a:r>
              <a:rPr lang="en-US" dirty="0" smtClean="0"/>
              <a:t>Announced all Frenchmen were free and equal</a:t>
            </a:r>
          </a:p>
          <a:p>
            <a:r>
              <a:rPr lang="en-US" dirty="0" smtClean="0"/>
              <a:t>“Liberty, equality, and Fraternity”</a:t>
            </a:r>
          </a:p>
          <a:p>
            <a:r>
              <a:rPr lang="en-US" dirty="0" smtClean="0">
                <a:solidFill>
                  <a:srgbClr val="0000FF"/>
                </a:solidFill>
              </a:rPr>
              <a:t>Became a constitutional monarchy (Kings power is shared and limited by law)</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764110" y="1046163"/>
            <a:ext cx="4025900" cy="5080000"/>
          </a:xfrm>
          <a:prstGeom prst="rect">
            <a:avLst/>
          </a:prstGeom>
        </p:spPr>
      </p:pic>
    </p:spTree>
    <p:extLst>
      <p:ext uri="{BB962C8B-B14F-4D97-AF65-F5344CB8AC3E}">
        <p14:creationId xmlns:p14="http://schemas.microsoft.com/office/powerpoint/2010/main" val="15560580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a:xfrm>
            <a:off x="457200" y="-198495"/>
            <a:ext cx="8229600" cy="1143000"/>
          </a:xfrm>
        </p:spPr>
        <p:txBody>
          <a:bodyPr/>
          <a:lstStyle/>
          <a:p>
            <a:r>
              <a:rPr lang="en-US" dirty="0" smtClean="0">
                <a:solidFill>
                  <a:srgbClr val="FF0000"/>
                </a:solidFill>
              </a:rPr>
              <a:t>Revolution Takes a Radical Turn</a:t>
            </a:r>
            <a:endParaRPr lang="en-US" dirty="0">
              <a:solidFill>
                <a:srgbClr val="FF0000"/>
              </a:solidFill>
            </a:endParaRPr>
          </a:p>
        </p:txBody>
      </p:sp>
      <p:sp>
        <p:nvSpPr>
          <p:cNvPr id="3" name="Content Placeholder 2"/>
          <p:cNvSpPr>
            <a:spLocks noGrp="1"/>
          </p:cNvSpPr>
          <p:nvPr>
            <p:ph idx="1"/>
          </p:nvPr>
        </p:nvSpPr>
        <p:spPr>
          <a:xfrm>
            <a:off x="457200" y="726823"/>
            <a:ext cx="8229600" cy="4525963"/>
          </a:xfrm>
        </p:spPr>
        <p:txBody>
          <a:bodyPr/>
          <a:lstStyle/>
          <a:p>
            <a:r>
              <a:rPr lang="en-US" dirty="0" smtClean="0"/>
              <a:t>1790, King Louis XVI took an oath to the constitution</a:t>
            </a:r>
          </a:p>
          <a:p>
            <a:r>
              <a:rPr lang="en-US" dirty="0" smtClean="0"/>
              <a:t>Tried to escape in 1791, but was caught</a:t>
            </a:r>
          </a:p>
          <a:p>
            <a:r>
              <a:rPr lang="en-US" dirty="0" smtClean="0">
                <a:solidFill>
                  <a:srgbClr val="0000FF"/>
                </a:solidFill>
              </a:rPr>
              <a:t>Monarchy was overthrown and France became a Republic (gov’t w/o King where citizens elect their representatives)</a:t>
            </a:r>
          </a:p>
        </p:txBody>
      </p:sp>
      <p:pic>
        <p:nvPicPr>
          <p:cNvPr id="5" name="Picture 4"/>
          <p:cNvPicPr>
            <a:picLocks noChangeAspect="1"/>
          </p:cNvPicPr>
          <p:nvPr/>
        </p:nvPicPr>
        <p:blipFill>
          <a:blip r:embed="rId3"/>
          <a:stretch>
            <a:fillRect/>
          </a:stretch>
        </p:blipFill>
        <p:spPr>
          <a:xfrm>
            <a:off x="5159934" y="3957214"/>
            <a:ext cx="3864990" cy="2900786"/>
          </a:xfrm>
          <a:prstGeom prst="rect">
            <a:avLst/>
          </a:prstGeom>
        </p:spPr>
      </p:pic>
      <p:pic>
        <p:nvPicPr>
          <p:cNvPr id="6" name="Picture 5"/>
          <p:cNvPicPr>
            <a:picLocks noChangeAspect="1"/>
          </p:cNvPicPr>
          <p:nvPr/>
        </p:nvPicPr>
        <p:blipFill>
          <a:blip r:embed="rId4"/>
          <a:stretch>
            <a:fillRect/>
          </a:stretch>
        </p:blipFill>
        <p:spPr>
          <a:xfrm>
            <a:off x="457200" y="4140200"/>
            <a:ext cx="4445000" cy="2717800"/>
          </a:xfrm>
          <a:prstGeom prst="rect">
            <a:avLst/>
          </a:prstGeom>
        </p:spPr>
      </p:pic>
    </p:spTree>
    <p:extLst>
      <p:ext uri="{BB962C8B-B14F-4D97-AF65-F5344CB8AC3E}">
        <p14:creationId xmlns:p14="http://schemas.microsoft.com/office/powerpoint/2010/main" val="28995673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9699"/>
            <a:ext cx="8229600" cy="4525963"/>
          </a:xfrm>
        </p:spPr>
        <p:txBody>
          <a:bodyPr/>
          <a:lstStyle/>
          <a:p>
            <a:r>
              <a:rPr lang="en-US" dirty="0" smtClean="0"/>
              <a:t>Created a legislature known as the Convention</a:t>
            </a:r>
          </a:p>
          <a:p>
            <a:r>
              <a:rPr lang="en-US" dirty="0" smtClean="0">
                <a:solidFill>
                  <a:srgbClr val="0000FF"/>
                </a:solidFill>
              </a:rPr>
              <a:t>Louis was put on trial and executed</a:t>
            </a:r>
          </a:p>
          <a:p>
            <a:r>
              <a:rPr lang="en-US" dirty="0" smtClean="0">
                <a:solidFill>
                  <a:srgbClr val="0000FF"/>
                </a:solidFill>
              </a:rPr>
              <a:t>French revolution was seen as a threat from other European rulers</a:t>
            </a:r>
          </a:p>
          <a:p>
            <a:endParaRPr lang="en-US" dirty="0"/>
          </a:p>
        </p:txBody>
      </p:sp>
      <p:pic>
        <p:nvPicPr>
          <p:cNvPr id="5" name="Picture 4"/>
          <p:cNvPicPr>
            <a:picLocks noChangeAspect="1"/>
          </p:cNvPicPr>
          <p:nvPr/>
        </p:nvPicPr>
        <p:blipFill>
          <a:blip r:embed="rId3"/>
          <a:stretch>
            <a:fillRect/>
          </a:stretch>
        </p:blipFill>
        <p:spPr>
          <a:xfrm>
            <a:off x="4003168" y="3664993"/>
            <a:ext cx="4921784" cy="3193007"/>
          </a:xfrm>
          <a:prstGeom prst="rect">
            <a:avLst/>
          </a:prstGeom>
        </p:spPr>
      </p:pic>
      <p:pic>
        <p:nvPicPr>
          <p:cNvPr id="6" name="Picture 5"/>
          <p:cNvPicPr>
            <a:picLocks noChangeAspect="1"/>
          </p:cNvPicPr>
          <p:nvPr/>
        </p:nvPicPr>
        <p:blipFill>
          <a:blip r:embed="rId4"/>
          <a:stretch>
            <a:fillRect/>
          </a:stretch>
        </p:blipFill>
        <p:spPr>
          <a:xfrm>
            <a:off x="457200" y="2699531"/>
            <a:ext cx="3345994" cy="2505778"/>
          </a:xfrm>
          <a:prstGeom prst="rect">
            <a:avLst/>
          </a:prstGeom>
        </p:spPr>
      </p:pic>
      <p:sp>
        <p:nvSpPr>
          <p:cNvPr id="7" name="TextBox 6"/>
          <p:cNvSpPr txBox="1"/>
          <p:nvPr/>
        </p:nvSpPr>
        <p:spPr>
          <a:xfrm>
            <a:off x="5950857" y="2286000"/>
            <a:ext cx="2974095" cy="923330"/>
          </a:xfrm>
          <a:prstGeom prst="rect">
            <a:avLst/>
          </a:prstGeom>
          <a:noFill/>
        </p:spPr>
        <p:txBody>
          <a:bodyPr wrap="square" rtlCol="0">
            <a:spAutoFit/>
          </a:bodyPr>
          <a:lstStyle/>
          <a:p>
            <a:r>
              <a:rPr lang="en-US" dirty="0">
                <a:hlinkClick r:id="rId5"/>
              </a:rPr>
              <a:t>http://www.youtube.com/watch?v=</a:t>
            </a:r>
            <a:r>
              <a:rPr lang="en-US" dirty="0" smtClean="0">
                <a:hlinkClick r:id="rId5"/>
              </a:rPr>
              <a:t>xHVo0hJhnK4</a:t>
            </a:r>
            <a:endParaRPr lang="en-US" dirty="0" smtClean="0"/>
          </a:p>
          <a:p>
            <a:r>
              <a:rPr lang="en-US" dirty="0" smtClean="0"/>
              <a:t>Guillotine</a:t>
            </a:r>
            <a:endParaRPr lang="en-US" dirty="0"/>
          </a:p>
        </p:txBody>
      </p:sp>
    </p:spTree>
    <p:extLst>
      <p:ext uri="{BB962C8B-B14F-4D97-AF65-F5344CB8AC3E}">
        <p14:creationId xmlns:p14="http://schemas.microsoft.com/office/powerpoint/2010/main" val="34355855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6584" y="2711772"/>
            <a:ext cx="8229600" cy="4525963"/>
          </a:xfrm>
        </p:spPr>
        <p:txBody>
          <a:bodyPr/>
          <a:lstStyle/>
          <a:p>
            <a:r>
              <a:rPr lang="en-US" dirty="0" smtClean="0">
                <a:solidFill>
                  <a:srgbClr val="0000FF"/>
                </a:solidFill>
              </a:rPr>
              <a:t>Committee of Public Safety took over in 1793</a:t>
            </a:r>
          </a:p>
          <a:p>
            <a:r>
              <a:rPr lang="en-US" dirty="0" smtClean="0">
                <a:solidFill>
                  <a:srgbClr val="0000FF"/>
                </a:solidFill>
              </a:rPr>
              <a:t>They began a “reign of terror” led by Robespierre</a:t>
            </a:r>
          </a:p>
          <a:p>
            <a:r>
              <a:rPr lang="en-US" dirty="0" smtClean="0"/>
              <a:t>Savagely crushed rebels</a:t>
            </a:r>
          </a:p>
          <a:p>
            <a:r>
              <a:rPr lang="en-US" dirty="0" smtClean="0"/>
              <a:t>Nobles, priests, and suspected traitors were executed</a:t>
            </a:r>
          </a:p>
          <a:p>
            <a:r>
              <a:rPr lang="en-US" dirty="0" smtClean="0"/>
              <a:t>Believed up to 40,000 suspects were killed</a:t>
            </a:r>
            <a:endParaRPr lang="en-US" dirty="0"/>
          </a:p>
        </p:txBody>
      </p:sp>
      <p:pic>
        <p:nvPicPr>
          <p:cNvPr id="5" name="Picture 4"/>
          <p:cNvPicPr>
            <a:picLocks noChangeAspect="1"/>
          </p:cNvPicPr>
          <p:nvPr/>
        </p:nvPicPr>
        <p:blipFill>
          <a:blip r:embed="rId3"/>
          <a:stretch>
            <a:fillRect/>
          </a:stretch>
        </p:blipFill>
        <p:spPr>
          <a:xfrm>
            <a:off x="7365449" y="39699"/>
            <a:ext cx="1778551" cy="2261173"/>
          </a:xfrm>
          <a:prstGeom prst="rect">
            <a:avLst/>
          </a:prstGeom>
        </p:spPr>
      </p:pic>
      <p:pic>
        <p:nvPicPr>
          <p:cNvPr id="6" name="Picture 5"/>
          <p:cNvPicPr>
            <a:picLocks noChangeAspect="1"/>
          </p:cNvPicPr>
          <p:nvPr/>
        </p:nvPicPr>
        <p:blipFill>
          <a:blip r:embed="rId4"/>
          <a:stretch>
            <a:fillRect/>
          </a:stretch>
        </p:blipFill>
        <p:spPr>
          <a:xfrm>
            <a:off x="457200" y="39699"/>
            <a:ext cx="1567082" cy="2555026"/>
          </a:xfrm>
          <a:prstGeom prst="rect">
            <a:avLst/>
          </a:prstGeom>
        </p:spPr>
      </p:pic>
    </p:spTree>
    <p:extLst>
      <p:ext uri="{BB962C8B-B14F-4D97-AF65-F5344CB8AC3E}">
        <p14:creationId xmlns:p14="http://schemas.microsoft.com/office/powerpoint/2010/main" val="42081286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37731" y="347919"/>
            <a:ext cx="9181731" cy="6087886"/>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84764"/>
            <a:ext cx="8229600" cy="4525963"/>
          </a:xfrm>
        </p:spPr>
        <p:txBody>
          <a:bodyPr/>
          <a:lstStyle/>
          <a:p>
            <a:r>
              <a:rPr lang="en-US" dirty="0" smtClean="0">
                <a:solidFill>
                  <a:srgbClr val="0000FF"/>
                </a:solidFill>
              </a:rPr>
              <a:t>French and Indian War (1754-1763)</a:t>
            </a:r>
            <a:r>
              <a:rPr lang="en-US" dirty="0" smtClean="0"/>
              <a:t>:  attacks by the French and Indians on the American colonists.  </a:t>
            </a:r>
            <a:r>
              <a:rPr lang="en-US" dirty="0" smtClean="0">
                <a:solidFill>
                  <a:srgbClr val="0000FF"/>
                </a:solidFill>
              </a:rPr>
              <a:t>The French lost and had to give up Canada</a:t>
            </a:r>
          </a:p>
          <a:p>
            <a:r>
              <a:rPr lang="en-US" dirty="0" smtClean="0"/>
              <a:t>The colonists no longer had to fear the French</a:t>
            </a:r>
          </a:p>
          <a:p>
            <a:r>
              <a:rPr lang="en-US" dirty="0" smtClean="0"/>
              <a:t>Also hoped they could move into the Ohio River Valley</a:t>
            </a:r>
            <a:endParaRPr lang="en-US" dirty="0"/>
          </a:p>
        </p:txBody>
      </p:sp>
      <p:pic>
        <p:nvPicPr>
          <p:cNvPr id="5" name="Picture 4"/>
          <p:cNvPicPr>
            <a:picLocks noChangeAspect="1"/>
          </p:cNvPicPr>
          <p:nvPr/>
        </p:nvPicPr>
        <p:blipFill>
          <a:blip r:embed="rId3"/>
          <a:stretch>
            <a:fillRect/>
          </a:stretch>
        </p:blipFill>
        <p:spPr>
          <a:xfrm>
            <a:off x="3161345" y="3614320"/>
            <a:ext cx="4874383" cy="3243680"/>
          </a:xfrm>
          <a:prstGeom prst="rect">
            <a:avLst/>
          </a:prstGeom>
        </p:spPr>
      </p:pic>
    </p:spTree>
    <p:extLst>
      <p:ext uri="{BB962C8B-B14F-4D97-AF65-F5344CB8AC3E}">
        <p14:creationId xmlns:p14="http://schemas.microsoft.com/office/powerpoint/2010/main" val="4409729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France needed a large army to fight the other European countries</a:t>
            </a:r>
          </a:p>
          <a:p>
            <a:r>
              <a:rPr lang="en-US" dirty="0" smtClean="0"/>
              <a:t>Introduced mass conscription, requiring all males to fight</a:t>
            </a:r>
          </a:p>
          <a:p>
            <a:r>
              <a:rPr lang="en-US" dirty="0" smtClean="0"/>
              <a:t>Turned the tide in the wars</a:t>
            </a:r>
          </a:p>
          <a:p>
            <a:r>
              <a:rPr lang="en-US" dirty="0" smtClean="0">
                <a:solidFill>
                  <a:srgbClr val="0000FF"/>
                </a:solidFill>
              </a:rPr>
              <a:t>The Convention turned on Robespierre and had him executed</a:t>
            </a:r>
          </a:p>
          <a:p>
            <a:r>
              <a:rPr lang="en-US" dirty="0" smtClean="0">
                <a:solidFill>
                  <a:srgbClr val="0000FF"/>
                </a:solidFill>
              </a:rPr>
              <a:t>Power shifted back to the moderates</a:t>
            </a:r>
          </a:p>
          <a:p>
            <a:endParaRPr lang="en-US" dirty="0"/>
          </a:p>
        </p:txBody>
      </p:sp>
      <p:sp>
        <p:nvSpPr>
          <p:cNvPr id="5" name="TextBox 4"/>
          <p:cNvSpPr txBox="1"/>
          <p:nvPr/>
        </p:nvSpPr>
        <p:spPr>
          <a:xfrm>
            <a:off x="5594510" y="274638"/>
            <a:ext cx="3092290" cy="923330"/>
          </a:xfrm>
          <a:prstGeom prst="rect">
            <a:avLst/>
          </a:prstGeom>
          <a:noFill/>
        </p:spPr>
        <p:txBody>
          <a:bodyPr wrap="square" rtlCol="0">
            <a:spAutoFit/>
          </a:bodyPr>
          <a:lstStyle/>
          <a:p>
            <a:r>
              <a:rPr lang="en-US" dirty="0">
                <a:hlinkClick r:id="rId3"/>
              </a:rPr>
              <a:t>http://www.youtube.com/watch?v=</a:t>
            </a:r>
            <a:r>
              <a:rPr lang="en-US" dirty="0" smtClean="0">
                <a:hlinkClick r:id="rId3"/>
              </a:rPr>
              <a:t>Wiw2LkUwnw4</a:t>
            </a:r>
            <a:endParaRPr lang="en-US" dirty="0" smtClean="0"/>
          </a:p>
          <a:p>
            <a:r>
              <a:rPr lang="en-US" dirty="0" smtClean="0"/>
              <a:t>First few minutes</a:t>
            </a:r>
            <a:endParaRPr lang="en-US" dirty="0"/>
          </a:p>
        </p:txBody>
      </p:sp>
    </p:spTree>
    <p:extLst>
      <p:ext uri="{BB962C8B-B14F-4D97-AF65-F5344CB8AC3E}">
        <p14:creationId xmlns:p14="http://schemas.microsoft.com/office/powerpoint/2010/main" val="10674509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Impact of the French Revolution</a:t>
            </a:r>
            <a:endParaRPr lang="en-US" dirty="0">
              <a:solidFill>
                <a:srgbClr val="FF0000"/>
              </a:solidFill>
            </a:endParaRPr>
          </a:p>
        </p:txBody>
      </p:sp>
      <p:sp>
        <p:nvSpPr>
          <p:cNvPr id="3" name="Content Placeholder 2"/>
          <p:cNvSpPr>
            <a:spLocks noGrp="1"/>
          </p:cNvSpPr>
          <p:nvPr>
            <p:ph idx="1"/>
          </p:nvPr>
        </p:nvSpPr>
        <p:spPr>
          <a:xfrm>
            <a:off x="457200" y="1143000"/>
            <a:ext cx="8229600" cy="4525963"/>
          </a:xfrm>
        </p:spPr>
        <p:txBody>
          <a:bodyPr/>
          <a:lstStyle/>
          <a:p>
            <a:r>
              <a:rPr lang="en-US" dirty="0" smtClean="0">
                <a:solidFill>
                  <a:srgbClr val="0000FF"/>
                </a:solidFill>
              </a:rPr>
              <a:t>Challenged the idea of divine right and privileged nobility</a:t>
            </a:r>
          </a:p>
          <a:p>
            <a:r>
              <a:rPr lang="en-US" dirty="0" smtClean="0"/>
              <a:t>Removed feudal restrictions</a:t>
            </a:r>
          </a:p>
          <a:p>
            <a:r>
              <a:rPr lang="en-US" dirty="0" smtClean="0"/>
              <a:t>Movement toward democracy and equality</a:t>
            </a:r>
          </a:p>
          <a:p>
            <a:r>
              <a:rPr lang="en-US" dirty="0" smtClean="0">
                <a:solidFill>
                  <a:srgbClr val="0000FF"/>
                </a:solidFill>
              </a:rPr>
              <a:t>Served as model for other countries seeking political change</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180044" y="4139946"/>
            <a:ext cx="3309304" cy="2757753"/>
          </a:xfrm>
          <a:prstGeom prst="rect">
            <a:avLst/>
          </a:prstGeom>
        </p:spPr>
      </p:pic>
    </p:spTree>
    <p:extLst>
      <p:ext uri="{BB962C8B-B14F-4D97-AF65-F5344CB8AC3E}">
        <p14:creationId xmlns:p14="http://schemas.microsoft.com/office/powerpoint/2010/main" val="9028687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185996" y="39699"/>
            <a:ext cx="8738956" cy="6858000"/>
          </a:xfrm>
          <a:prstGeom prst="rect">
            <a:avLst/>
          </a:prstGeom>
        </p:spPr>
      </p:pic>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0000"/>
                </a:solidFill>
              </a:rPr>
              <a:t>Comparing American and French Revolution</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0000FF"/>
                </a:solidFill>
              </a:rPr>
              <a:t>Taxes were spark, both based on Enlightenment ideas</a:t>
            </a:r>
          </a:p>
          <a:p>
            <a:r>
              <a:rPr lang="en-US" dirty="0" smtClean="0"/>
              <a:t>Sought to establish democratic principles</a:t>
            </a:r>
          </a:p>
          <a:p>
            <a:r>
              <a:rPr lang="en-US" dirty="0" smtClean="0"/>
              <a:t>Am.-freedom of religion, </a:t>
            </a:r>
            <a:r>
              <a:rPr lang="en-US" dirty="0" err="1" smtClean="0"/>
              <a:t>Fr</a:t>
            </a:r>
            <a:r>
              <a:rPr lang="en-US" dirty="0" smtClean="0"/>
              <a:t>-challenged the Catholic Church</a:t>
            </a:r>
          </a:p>
          <a:p>
            <a:r>
              <a:rPr lang="en-US" dirty="0" smtClean="0">
                <a:solidFill>
                  <a:srgbClr val="0000FF"/>
                </a:solidFill>
              </a:rPr>
              <a:t>Am.-overthrew distant ruler, Fr.-overthrew own order</a:t>
            </a:r>
          </a:p>
          <a:p>
            <a:r>
              <a:rPr lang="en-US" dirty="0" smtClean="0">
                <a:solidFill>
                  <a:srgbClr val="0000FF"/>
                </a:solidFill>
              </a:rPr>
              <a:t>French was much more violent</a:t>
            </a:r>
          </a:p>
          <a:p>
            <a:endParaRPr lang="en-US" dirty="0"/>
          </a:p>
        </p:txBody>
      </p:sp>
    </p:spTree>
    <p:extLst>
      <p:ext uri="{BB962C8B-B14F-4D97-AF65-F5344CB8AC3E}">
        <p14:creationId xmlns:p14="http://schemas.microsoft.com/office/powerpoint/2010/main" val="42623722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Venn Diagram</a:t>
            </a:r>
            <a:endParaRPr lang="en-US" dirty="0"/>
          </a:p>
        </p:txBody>
      </p:sp>
      <p:sp>
        <p:nvSpPr>
          <p:cNvPr id="3" name="Content Placeholder 2"/>
          <p:cNvSpPr>
            <a:spLocks noGrp="1"/>
          </p:cNvSpPr>
          <p:nvPr>
            <p:ph idx="1"/>
          </p:nvPr>
        </p:nvSpPr>
        <p:spPr/>
        <p:txBody>
          <a:bodyPr/>
          <a:lstStyle/>
          <a:p>
            <a:r>
              <a:rPr lang="en-US" dirty="0" smtClean="0"/>
              <a:t>Complete a Venn Diagram comparing the American and French Revolution</a:t>
            </a:r>
          </a:p>
          <a:p>
            <a:r>
              <a:rPr lang="en-US" dirty="0" smtClean="0"/>
              <a:t>You must have three things written down in each opening</a:t>
            </a:r>
            <a:endParaRPr lang="en-US" dirty="0"/>
          </a:p>
        </p:txBody>
      </p:sp>
    </p:spTree>
    <p:extLst>
      <p:ext uri="{BB962C8B-B14F-4D97-AF65-F5344CB8AC3E}">
        <p14:creationId xmlns:p14="http://schemas.microsoft.com/office/powerpoint/2010/main" val="25244502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a:xfrm>
            <a:off x="0" y="0"/>
            <a:ext cx="4543968" cy="1984949"/>
          </a:xfrm>
        </p:spPr>
        <p:txBody>
          <a:bodyPr>
            <a:normAutofit/>
          </a:bodyPr>
          <a:lstStyle/>
          <a:p>
            <a:r>
              <a:rPr lang="en-US" dirty="0" smtClean="0">
                <a:solidFill>
                  <a:srgbClr val="FF0000"/>
                </a:solidFill>
              </a:rPr>
              <a:t>Rise and Fall of Napoleon</a:t>
            </a:r>
            <a:endParaRPr lang="en-US" dirty="0">
              <a:solidFill>
                <a:srgbClr val="FF0000"/>
              </a:solidFill>
            </a:endParaRPr>
          </a:p>
        </p:txBody>
      </p:sp>
      <p:sp>
        <p:nvSpPr>
          <p:cNvPr id="3" name="Content Placeholder 2"/>
          <p:cNvSpPr>
            <a:spLocks noGrp="1"/>
          </p:cNvSpPr>
          <p:nvPr>
            <p:ph idx="1"/>
          </p:nvPr>
        </p:nvSpPr>
        <p:spPr>
          <a:xfrm>
            <a:off x="377816" y="2076588"/>
            <a:ext cx="4574671" cy="4525963"/>
          </a:xfrm>
        </p:spPr>
        <p:txBody>
          <a:bodyPr/>
          <a:lstStyle/>
          <a:p>
            <a:r>
              <a:rPr lang="en-US" dirty="0" smtClean="0">
                <a:solidFill>
                  <a:srgbClr val="0000FF"/>
                </a:solidFill>
              </a:rPr>
              <a:t>Napoleon Bonaparte (1769-1821)</a:t>
            </a:r>
          </a:p>
          <a:p>
            <a:pPr lvl="1"/>
            <a:r>
              <a:rPr lang="en-US" dirty="0" smtClean="0"/>
              <a:t>Military school as a boy</a:t>
            </a:r>
          </a:p>
          <a:p>
            <a:pPr lvl="1"/>
            <a:r>
              <a:rPr lang="en-US" dirty="0" smtClean="0">
                <a:solidFill>
                  <a:srgbClr val="0000FF"/>
                </a:solidFill>
              </a:rPr>
              <a:t>One of the most gifted generals of all time</a:t>
            </a:r>
          </a:p>
          <a:p>
            <a:pPr lvl="1"/>
            <a:r>
              <a:rPr lang="en-US" dirty="0" smtClean="0"/>
              <a:t>Developed new tactics for mass armies</a:t>
            </a:r>
            <a:endParaRPr lang="en-US" dirty="0"/>
          </a:p>
        </p:txBody>
      </p:sp>
      <p:pic>
        <p:nvPicPr>
          <p:cNvPr id="5" name="Picture 4"/>
          <p:cNvPicPr>
            <a:picLocks noChangeAspect="1"/>
          </p:cNvPicPr>
          <p:nvPr/>
        </p:nvPicPr>
        <p:blipFill>
          <a:blip r:embed="rId3"/>
          <a:stretch>
            <a:fillRect/>
          </a:stretch>
        </p:blipFill>
        <p:spPr>
          <a:xfrm>
            <a:off x="5031871" y="0"/>
            <a:ext cx="4112129" cy="6858000"/>
          </a:xfrm>
          <a:prstGeom prst="rect">
            <a:avLst/>
          </a:prstGeom>
        </p:spPr>
      </p:pic>
      <p:sp>
        <p:nvSpPr>
          <p:cNvPr id="6" name="TextBox 5"/>
          <p:cNvSpPr txBox="1"/>
          <p:nvPr/>
        </p:nvSpPr>
        <p:spPr>
          <a:xfrm>
            <a:off x="589503" y="5806996"/>
            <a:ext cx="3825627" cy="923330"/>
          </a:xfrm>
          <a:prstGeom prst="rect">
            <a:avLst/>
          </a:prstGeom>
          <a:noFill/>
        </p:spPr>
        <p:txBody>
          <a:bodyPr wrap="square" rtlCol="0">
            <a:spAutoFit/>
          </a:bodyPr>
          <a:lstStyle/>
          <a:p>
            <a:r>
              <a:rPr lang="en-US" dirty="0">
                <a:hlinkClick r:id="rId4"/>
              </a:rPr>
              <a:t>http://www.youtube.com/watch?v=</a:t>
            </a:r>
            <a:r>
              <a:rPr lang="en-US" dirty="0" smtClean="0">
                <a:hlinkClick r:id="rId4"/>
              </a:rPr>
              <a:t>8gC00avITj0</a:t>
            </a:r>
            <a:endParaRPr lang="en-US" dirty="0" smtClean="0"/>
          </a:p>
          <a:p>
            <a:endParaRPr lang="en-US" dirty="0"/>
          </a:p>
        </p:txBody>
      </p:sp>
    </p:spTree>
    <p:extLst>
      <p:ext uri="{BB962C8B-B14F-4D97-AF65-F5344CB8AC3E}">
        <p14:creationId xmlns:p14="http://schemas.microsoft.com/office/powerpoint/2010/main" val="26323427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p:txBody>
          <a:bodyPr/>
          <a:lstStyle/>
          <a:p>
            <a:r>
              <a:rPr lang="en-US" dirty="0" smtClean="0">
                <a:solidFill>
                  <a:srgbClr val="FF0000"/>
                </a:solidFill>
              </a:rPr>
              <a:t>Rise of Napoleon</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After the fall of Robespierre, France remained at war</a:t>
            </a:r>
          </a:p>
          <a:p>
            <a:r>
              <a:rPr lang="en-US" dirty="0" smtClean="0">
                <a:solidFill>
                  <a:srgbClr val="0000FF"/>
                </a:solidFill>
              </a:rPr>
              <a:t>Under Napoleon, they invaded Italy and Austria</a:t>
            </a:r>
          </a:p>
          <a:p>
            <a:r>
              <a:rPr lang="en-US" dirty="0"/>
              <a:t>Acted as liberators</a:t>
            </a:r>
          </a:p>
          <a:p>
            <a:pPr lvl="1"/>
            <a:r>
              <a:rPr lang="en-US" dirty="0"/>
              <a:t>Free local “patriots” from </a:t>
            </a:r>
            <a:r>
              <a:rPr lang="en-US" dirty="0" smtClean="0"/>
              <a:t>rulers</a:t>
            </a:r>
          </a:p>
          <a:p>
            <a:r>
              <a:rPr lang="en-US" dirty="0" smtClean="0">
                <a:solidFill>
                  <a:srgbClr val="0000FF"/>
                </a:solidFill>
              </a:rPr>
              <a:t>1799 Napoleon seized power in France</a:t>
            </a:r>
          </a:p>
          <a:p>
            <a:r>
              <a:rPr lang="en-US" dirty="0" smtClean="0"/>
              <a:t>Negotiated peace</a:t>
            </a:r>
          </a:p>
          <a:p>
            <a:pPr lvl="1"/>
            <a:endParaRPr lang="en-US" dirty="0"/>
          </a:p>
          <a:p>
            <a:pPr lvl="1"/>
            <a:endParaRPr lang="en-US" dirty="0" smtClean="0"/>
          </a:p>
        </p:txBody>
      </p:sp>
    </p:spTree>
    <p:extLst>
      <p:ext uri="{BB962C8B-B14F-4D97-AF65-F5344CB8AC3E}">
        <p14:creationId xmlns:p14="http://schemas.microsoft.com/office/powerpoint/2010/main" val="11919760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8267"/>
            <a:ext cx="8229600" cy="4525963"/>
          </a:xfrm>
        </p:spPr>
        <p:txBody>
          <a:bodyPr/>
          <a:lstStyle/>
          <a:p>
            <a:r>
              <a:rPr lang="en-US" dirty="0" smtClean="0"/>
              <a:t>Introduced domestic reforms</a:t>
            </a:r>
          </a:p>
          <a:p>
            <a:r>
              <a:rPr lang="en-US" dirty="0" smtClean="0"/>
              <a:t>Reached settlement with Catholic Church</a:t>
            </a:r>
          </a:p>
          <a:p>
            <a:r>
              <a:rPr lang="en-US" dirty="0" smtClean="0">
                <a:solidFill>
                  <a:srgbClr val="0000FF"/>
                </a:solidFill>
              </a:rPr>
              <a:t>Combine social reforms of revolution with absolute power</a:t>
            </a:r>
          </a:p>
          <a:p>
            <a:endParaRPr lang="en-US" dirty="0"/>
          </a:p>
        </p:txBody>
      </p:sp>
      <p:pic>
        <p:nvPicPr>
          <p:cNvPr id="5" name="Picture 4"/>
          <p:cNvPicPr>
            <a:picLocks noChangeAspect="1"/>
          </p:cNvPicPr>
          <p:nvPr/>
        </p:nvPicPr>
        <p:blipFill>
          <a:blip r:embed="rId3"/>
          <a:stretch>
            <a:fillRect/>
          </a:stretch>
        </p:blipFill>
        <p:spPr>
          <a:xfrm>
            <a:off x="4225472" y="3763962"/>
            <a:ext cx="4070116" cy="2856761"/>
          </a:xfrm>
          <a:prstGeom prst="rect">
            <a:avLst/>
          </a:prstGeom>
        </p:spPr>
      </p:pic>
      <p:pic>
        <p:nvPicPr>
          <p:cNvPr id="6" name="Picture 5"/>
          <p:cNvPicPr>
            <a:picLocks noChangeAspect="1"/>
          </p:cNvPicPr>
          <p:nvPr/>
        </p:nvPicPr>
        <p:blipFill>
          <a:blip r:embed="rId4"/>
          <a:stretch>
            <a:fillRect/>
          </a:stretch>
        </p:blipFill>
        <p:spPr>
          <a:xfrm>
            <a:off x="833528" y="2676072"/>
            <a:ext cx="2209800" cy="3683000"/>
          </a:xfrm>
          <a:prstGeom prst="rect">
            <a:avLst/>
          </a:prstGeom>
        </p:spPr>
      </p:pic>
    </p:spTree>
    <p:extLst>
      <p:ext uri="{BB962C8B-B14F-4D97-AF65-F5344CB8AC3E}">
        <p14:creationId xmlns:p14="http://schemas.microsoft.com/office/powerpoint/2010/main" val="119840214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0"/>
            <a:ext cx="8229600" cy="4525963"/>
          </a:xfrm>
        </p:spPr>
        <p:txBody>
          <a:bodyPr/>
          <a:lstStyle/>
          <a:p>
            <a:r>
              <a:rPr lang="en-US" dirty="0" smtClean="0">
                <a:solidFill>
                  <a:srgbClr val="0000FF"/>
                </a:solidFill>
              </a:rPr>
              <a:t>Crowned himself emperor in 1804</a:t>
            </a:r>
          </a:p>
          <a:p>
            <a:r>
              <a:rPr lang="en-US" dirty="0" smtClean="0"/>
              <a:t>End of 1805, he had defeated everyone but Britain</a:t>
            </a:r>
          </a:p>
          <a:p>
            <a:r>
              <a:rPr lang="en-US" dirty="0" smtClean="0"/>
              <a:t>New French empire covering much of Europe</a:t>
            </a:r>
          </a:p>
          <a:p>
            <a:r>
              <a:rPr lang="en-US" dirty="0" smtClean="0">
                <a:solidFill>
                  <a:srgbClr val="0000FF"/>
                </a:solidFill>
              </a:rPr>
              <a:t>Put his relatives in power (Nepotism)</a:t>
            </a:r>
            <a:endParaRPr lang="en-US" dirty="0">
              <a:solidFill>
                <a:srgbClr val="0000FF"/>
              </a:solidFill>
            </a:endParaRPr>
          </a:p>
        </p:txBody>
      </p:sp>
      <p:sp>
        <p:nvSpPr>
          <p:cNvPr id="5" name="TextBox 4"/>
          <p:cNvSpPr txBox="1"/>
          <p:nvPr/>
        </p:nvSpPr>
        <p:spPr>
          <a:xfrm>
            <a:off x="2993819" y="4899652"/>
            <a:ext cx="4233683" cy="923330"/>
          </a:xfrm>
          <a:prstGeom prst="rect">
            <a:avLst/>
          </a:prstGeom>
          <a:noFill/>
        </p:spPr>
        <p:txBody>
          <a:bodyPr wrap="square" rtlCol="0">
            <a:spAutoFit/>
          </a:bodyPr>
          <a:lstStyle/>
          <a:p>
            <a:r>
              <a:rPr lang="en-US" dirty="0">
                <a:hlinkClick r:id="rId3"/>
              </a:rPr>
              <a:t>http://www.youtube.com/watch?v=</a:t>
            </a:r>
            <a:r>
              <a:rPr lang="en-US" dirty="0" smtClean="0">
                <a:hlinkClick r:id="rId3"/>
              </a:rPr>
              <a:t>fOki3qAZe4g</a:t>
            </a:r>
            <a:endParaRPr lang="en-US" dirty="0" smtClean="0"/>
          </a:p>
          <a:p>
            <a:endParaRPr lang="en-US" dirty="0"/>
          </a:p>
        </p:txBody>
      </p:sp>
      <p:pic>
        <p:nvPicPr>
          <p:cNvPr id="6" name="Picture 5"/>
          <p:cNvPicPr>
            <a:picLocks noChangeAspect="1"/>
          </p:cNvPicPr>
          <p:nvPr/>
        </p:nvPicPr>
        <p:blipFill>
          <a:blip r:embed="rId4"/>
          <a:stretch>
            <a:fillRect/>
          </a:stretch>
        </p:blipFill>
        <p:spPr>
          <a:xfrm>
            <a:off x="6845300" y="3327400"/>
            <a:ext cx="2298700" cy="3530600"/>
          </a:xfrm>
          <a:prstGeom prst="rect">
            <a:avLst/>
          </a:prstGeom>
        </p:spPr>
      </p:pic>
      <p:pic>
        <p:nvPicPr>
          <p:cNvPr id="7" name="Picture 6"/>
          <p:cNvPicPr>
            <a:picLocks noChangeAspect="1"/>
          </p:cNvPicPr>
          <p:nvPr/>
        </p:nvPicPr>
        <p:blipFill>
          <a:blip r:embed="rId5"/>
          <a:stretch>
            <a:fillRect/>
          </a:stretch>
        </p:blipFill>
        <p:spPr>
          <a:xfrm>
            <a:off x="457200" y="3147052"/>
            <a:ext cx="2324100" cy="3505200"/>
          </a:xfrm>
          <a:prstGeom prst="rect">
            <a:avLst/>
          </a:prstGeom>
        </p:spPr>
      </p:pic>
    </p:spTree>
    <p:extLst>
      <p:ext uri="{BB962C8B-B14F-4D97-AF65-F5344CB8AC3E}">
        <p14:creationId xmlns:p14="http://schemas.microsoft.com/office/powerpoint/2010/main" val="33853806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3713" y="394811"/>
            <a:ext cx="6712857" cy="6112985"/>
          </a:xfrm>
          <a:prstGeom prst="rect">
            <a:avLst/>
          </a:prstGeom>
        </p:spPr>
      </p:pic>
    </p:spTree>
    <p:extLst>
      <p:ext uri="{BB962C8B-B14F-4D97-AF65-F5344CB8AC3E}">
        <p14:creationId xmlns:p14="http://schemas.microsoft.com/office/powerpoint/2010/main" val="3178445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8404" y="3368219"/>
            <a:ext cx="4472490" cy="3235779"/>
          </a:xfrm>
          <a:prstGeom prst="rect">
            <a:avLst/>
          </a:prstGeom>
        </p:spPr>
      </p:pic>
      <p:pic>
        <p:nvPicPr>
          <p:cNvPr id="5" name="Picture 4"/>
          <p:cNvPicPr>
            <a:picLocks noChangeAspect="1"/>
          </p:cNvPicPr>
          <p:nvPr/>
        </p:nvPicPr>
        <p:blipFill>
          <a:blip r:embed="rId3"/>
          <a:stretch>
            <a:fillRect/>
          </a:stretch>
        </p:blipFill>
        <p:spPr>
          <a:xfrm>
            <a:off x="413657" y="3292931"/>
            <a:ext cx="2425700" cy="3352800"/>
          </a:xfrm>
          <a:prstGeom prst="rect">
            <a:avLst/>
          </a:prstGeom>
        </p:spPr>
      </p:pic>
      <p:pic>
        <p:nvPicPr>
          <p:cNvPr id="6" name="Picture 5"/>
          <p:cNvPicPr>
            <a:picLocks noChangeAspect="1"/>
          </p:cNvPicPr>
          <p:nvPr/>
        </p:nvPicPr>
        <p:blipFill>
          <a:blip r:embed="rId4"/>
          <a:stretch>
            <a:fillRect/>
          </a:stretch>
        </p:blipFill>
        <p:spPr>
          <a:xfrm>
            <a:off x="5545365" y="589643"/>
            <a:ext cx="3340100" cy="2413000"/>
          </a:xfrm>
          <a:prstGeom prst="rect">
            <a:avLst/>
          </a:prstGeom>
        </p:spPr>
      </p:pic>
      <p:pic>
        <p:nvPicPr>
          <p:cNvPr id="7" name="Picture 6"/>
          <p:cNvPicPr>
            <a:picLocks noChangeAspect="1"/>
          </p:cNvPicPr>
          <p:nvPr/>
        </p:nvPicPr>
        <p:blipFill>
          <a:blip r:embed="rId5"/>
          <a:stretch>
            <a:fillRect/>
          </a:stretch>
        </p:blipFill>
        <p:spPr>
          <a:xfrm>
            <a:off x="413656" y="263071"/>
            <a:ext cx="4525365" cy="2739571"/>
          </a:xfrm>
          <a:prstGeom prst="rect">
            <a:avLst/>
          </a:prstGeom>
        </p:spPr>
      </p:pic>
    </p:spTree>
    <p:extLst>
      <p:ext uri="{BB962C8B-B14F-4D97-AF65-F5344CB8AC3E}">
        <p14:creationId xmlns:p14="http://schemas.microsoft.com/office/powerpoint/2010/main" val="12643309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37731" y="347919"/>
            <a:ext cx="9181731" cy="6087886"/>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417"/>
            <a:ext cx="8229600" cy="4525963"/>
          </a:xfrm>
        </p:spPr>
        <p:txBody>
          <a:bodyPr/>
          <a:lstStyle/>
          <a:p>
            <a:r>
              <a:rPr lang="en-US" dirty="0" smtClean="0">
                <a:solidFill>
                  <a:srgbClr val="0000FF"/>
                </a:solidFill>
              </a:rPr>
              <a:t>British government had debt </a:t>
            </a:r>
            <a:r>
              <a:rPr lang="en-US" dirty="0" smtClean="0"/>
              <a:t>from the French and Indian War</a:t>
            </a:r>
          </a:p>
          <a:p>
            <a:r>
              <a:rPr lang="en-US" dirty="0" smtClean="0"/>
              <a:t>Taxed the colonies</a:t>
            </a:r>
          </a:p>
          <a:p>
            <a:r>
              <a:rPr lang="en-US" dirty="0" smtClean="0">
                <a:solidFill>
                  <a:srgbClr val="0000FF"/>
                </a:solidFill>
              </a:rPr>
              <a:t>Colonies felt they were being taxed without representation, which violated their rights</a:t>
            </a:r>
          </a:p>
          <a:p>
            <a:r>
              <a:rPr lang="en-US" dirty="0" smtClean="0"/>
              <a:t>Wanted self government</a:t>
            </a:r>
            <a:endParaRPr lang="en-US" dirty="0"/>
          </a:p>
        </p:txBody>
      </p:sp>
      <p:pic>
        <p:nvPicPr>
          <p:cNvPr id="5" name="Picture 4"/>
          <p:cNvPicPr>
            <a:picLocks noChangeAspect="1"/>
          </p:cNvPicPr>
          <p:nvPr/>
        </p:nvPicPr>
        <p:blipFill>
          <a:blip r:embed="rId3"/>
          <a:stretch>
            <a:fillRect/>
          </a:stretch>
        </p:blipFill>
        <p:spPr>
          <a:xfrm>
            <a:off x="4274324" y="3601008"/>
            <a:ext cx="4869676" cy="3256991"/>
          </a:xfrm>
          <a:prstGeom prst="rect">
            <a:avLst/>
          </a:prstGeom>
        </p:spPr>
      </p:pic>
    </p:spTree>
    <p:extLst>
      <p:ext uri="{BB962C8B-B14F-4D97-AF65-F5344CB8AC3E}">
        <p14:creationId xmlns:p14="http://schemas.microsoft.com/office/powerpoint/2010/main" val="106426228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p:txBody>
          <a:bodyPr/>
          <a:lstStyle/>
          <a:p>
            <a:r>
              <a:rPr lang="en-US" dirty="0" smtClean="0">
                <a:solidFill>
                  <a:srgbClr val="FF0000"/>
                </a:solidFill>
              </a:rPr>
              <a:t>Fall of Napoleon</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0000FF"/>
                </a:solidFill>
              </a:rPr>
              <a:t>His ambitions united most of Europe against him</a:t>
            </a:r>
          </a:p>
          <a:p>
            <a:r>
              <a:rPr lang="en-US" dirty="0" smtClean="0"/>
              <a:t>Problems</a:t>
            </a:r>
          </a:p>
          <a:p>
            <a:pPr lvl="1"/>
            <a:r>
              <a:rPr lang="en-US" dirty="0" smtClean="0"/>
              <a:t>Boycott British goods</a:t>
            </a:r>
          </a:p>
          <a:p>
            <a:pPr lvl="1"/>
            <a:r>
              <a:rPr lang="en-US" dirty="0" smtClean="0"/>
              <a:t>Could not invade England</a:t>
            </a:r>
          </a:p>
          <a:p>
            <a:pPr lvl="1"/>
            <a:r>
              <a:rPr lang="en-US" dirty="0" smtClean="0"/>
              <a:t>Unpopular</a:t>
            </a:r>
          </a:p>
          <a:p>
            <a:pPr lvl="1"/>
            <a:r>
              <a:rPr lang="en-US" dirty="0" smtClean="0">
                <a:solidFill>
                  <a:srgbClr val="0000FF"/>
                </a:solidFill>
              </a:rPr>
              <a:t>Awakened nationalist feelings in Britain, Spain, Germany, Italy, and Russia</a:t>
            </a:r>
            <a:endParaRPr lang="en-US" dirty="0">
              <a:solidFill>
                <a:srgbClr val="0000FF"/>
              </a:solidFill>
            </a:endParaRPr>
          </a:p>
        </p:txBody>
      </p:sp>
    </p:spTree>
    <p:extLst>
      <p:ext uri="{BB962C8B-B14F-4D97-AF65-F5344CB8AC3E}">
        <p14:creationId xmlns:p14="http://schemas.microsoft.com/office/powerpoint/2010/main" val="3042642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4525963"/>
          </a:xfrm>
        </p:spPr>
        <p:txBody>
          <a:bodyPr/>
          <a:lstStyle/>
          <a:p>
            <a:r>
              <a:rPr lang="en-US" dirty="0" smtClean="0"/>
              <a:t>1809 Spain rebelled</a:t>
            </a:r>
          </a:p>
          <a:p>
            <a:r>
              <a:rPr lang="en-US" dirty="0" smtClean="0">
                <a:solidFill>
                  <a:srgbClr val="0000FF"/>
                </a:solidFill>
              </a:rPr>
              <a:t>1812 Napoleon invaded Russia with 600,000 men</a:t>
            </a:r>
          </a:p>
          <a:p>
            <a:pPr lvl="1"/>
            <a:r>
              <a:rPr lang="en-US" dirty="0" smtClean="0"/>
              <a:t>He defeated the Russians</a:t>
            </a:r>
          </a:p>
          <a:p>
            <a:pPr lvl="1"/>
            <a:r>
              <a:rPr lang="en-US" dirty="0" smtClean="0"/>
              <a:t>Instead they burned Moscow to the ground</a:t>
            </a:r>
          </a:p>
          <a:p>
            <a:pPr lvl="1"/>
            <a:r>
              <a:rPr lang="en-US" dirty="0" smtClean="0"/>
              <a:t>Napoleon had to retreat</a:t>
            </a:r>
          </a:p>
          <a:p>
            <a:pPr lvl="1"/>
            <a:r>
              <a:rPr lang="en-US" dirty="0" smtClean="0">
                <a:solidFill>
                  <a:srgbClr val="0000FF"/>
                </a:solidFill>
              </a:rPr>
              <a:t>Came back with 10,000 troops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717144" y="4109356"/>
            <a:ext cx="3723588" cy="2645707"/>
          </a:xfrm>
          <a:prstGeom prst="rect">
            <a:avLst/>
          </a:prstGeom>
        </p:spPr>
      </p:pic>
      <p:pic>
        <p:nvPicPr>
          <p:cNvPr id="6" name="Picture 5"/>
          <p:cNvPicPr>
            <a:picLocks noChangeAspect="1"/>
          </p:cNvPicPr>
          <p:nvPr/>
        </p:nvPicPr>
        <p:blipFill>
          <a:blip r:embed="rId4"/>
          <a:stretch>
            <a:fillRect/>
          </a:stretch>
        </p:blipFill>
        <p:spPr>
          <a:xfrm>
            <a:off x="191625" y="4109355"/>
            <a:ext cx="3975789" cy="2645707"/>
          </a:xfrm>
          <a:prstGeom prst="rect">
            <a:avLst/>
          </a:prstGeom>
        </p:spPr>
      </p:pic>
    </p:spTree>
    <p:extLst>
      <p:ext uri="{BB962C8B-B14F-4D97-AF65-F5344CB8AC3E}">
        <p14:creationId xmlns:p14="http://schemas.microsoft.com/office/powerpoint/2010/main" val="268989176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0" y="1143000"/>
            <a:ext cx="8623300" cy="4572000"/>
          </a:xfrm>
          <a:prstGeom prst="rect">
            <a:avLst/>
          </a:prstGeom>
        </p:spPr>
      </p:pic>
    </p:spTree>
    <p:extLst>
      <p:ext uri="{BB962C8B-B14F-4D97-AF65-F5344CB8AC3E}">
        <p14:creationId xmlns:p14="http://schemas.microsoft.com/office/powerpoint/2010/main" val="3529348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6668"/>
            <a:ext cx="8229600" cy="4525963"/>
          </a:xfrm>
        </p:spPr>
        <p:txBody>
          <a:bodyPr/>
          <a:lstStyle/>
          <a:p>
            <a:r>
              <a:rPr lang="en-US" dirty="0" smtClean="0"/>
              <a:t>Napoleon returned to Paris</a:t>
            </a:r>
          </a:p>
          <a:p>
            <a:r>
              <a:rPr lang="en-US" dirty="0" smtClean="0"/>
              <a:t>Britain, Russia, Prussia, and Austria joined together</a:t>
            </a:r>
          </a:p>
          <a:p>
            <a:r>
              <a:rPr lang="en-US" dirty="0" smtClean="0">
                <a:solidFill>
                  <a:srgbClr val="0000FF"/>
                </a:solidFill>
              </a:rPr>
              <a:t>Allies Invaded France in 1814</a:t>
            </a:r>
          </a:p>
          <a:p>
            <a:r>
              <a:rPr lang="en-US" dirty="0" smtClean="0">
                <a:solidFill>
                  <a:srgbClr val="0000FF"/>
                </a:solidFill>
              </a:rPr>
              <a:t>Brought back the old Royal Family, King Louis XVIII</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994400" y="3551692"/>
            <a:ext cx="2692400" cy="3009900"/>
          </a:xfrm>
          <a:prstGeom prst="rect">
            <a:avLst/>
          </a:prstGeom>
        </p:spPr>
      </p:pic>
      <p:pic>
        <p:nvPicPr>
          <p:cNvPr id="6" name="Picture 5"/>
          <p:cNvPicPr>
            <a:picLocks noChangeAspect="1"/>
          </p:cNvPicPr>
          <p:nvPr/>
        </p:nvPicPr>
        <p:blipFill>
          <a:blip r:embed="rId4"/>
          <a:stretch>
            <a:fillRect/>
          </a:stretch>
        </p:blipFill>
        <p:spPr>
          <a:xfrm>
            <a:off x="2158999" y="3178631"/>
            <a:ext cx="2775857" cy="3506346"/>
          </a:xfrm>
          <a:prstGeom prst="rect">
            <a:avLst/>
          </a:prstGeom>
        </p:spPr>
      </p:pic>
    </p:spTree>
    <p:extLst>
      <p:ext uri="{BB962C8B-B14F-4D97-AF65-F5344CB8AC3E}">
        <p14:creationId xmlns:p14="http://schemas.microsoft.com/office/powerpoint/2010/main" val="12885397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3" name="Content Placeholder 2"/>
          <p:cNvSpPr>
            <a:spLocks noGrp="1"/>
          </p:cNvSpPr>
          <p:nvPr>
            <p:ph idx="1"/>
          </p:nvPr>
        </p:nvSpPr>
        <p:spPr>
          <a:xfrm>
            <a:off x="457200" y="20636"/>
            <a:ext cx="8229600" cy="4525963"/>
          </a:xfrm>
        </p:spPr>
        <p:txBody>
          <a:bodyPr/>
          <a:lstStyle/>
          <a:p>
            <a:r>
              <a:rPr lang="en-US" dirty="0" smtClean="0">
                <a:solidFill>
                  <a:srgbClr val="0000FF"/>
                </a:solidFill>
              </a:rPr>
              <a:t>Napoleon was sent to exile </a:t>
            </a:r>
            <a:r>
              <a:rPr lang="en-US" dirty="0" smtClean="0"/>
              <a:t>on Elba</a:t>
            </a:r>
          </a:p>
          <a:p>
            <a:r>
              <a:rPr lang="en-US" dirty="0" smtClean="0">
                <a:solidFill>
                  <a:srgbClr val="0000FF"/>
                </a:solidFill>
              </a:rPr>
              <a:t>He reappeared </a:t>
            </a:r>
            <a:r>
              <a:rPr lang="en-US" dirty="0" smtClean="0"/>
              <a:t>in 1815 and took over France</a:t>
            </a:r>
          </a:p>
          <a:p>
            <a:r>
              <a:rPr lang="en-US" dirty="0" smtClean="0">
                <a:solidFill>
                  <a:srgbClr val="0000FF"/>
                </a:solidFill>
              </a:rPr>
              <a:t>Defeated at the Battle of Waterloo </a:t>
            </a:r>
            <a:r>
              <a:rPr lang="en-US" dirty="0" smtClean="0"/>
              <a:t>and exiled again</a:t>
            </a:r>
          </a:p>
          <a:p>
            <a:r>
              <a:rPr lang="en-US" dirty="0" smtClean="0"/>
              <a:t>Died in 1821 </a:t>
            </a:r>
          </a:p>
          <a:p>
            <a:endParaRPr lang="en-US" dirty="0"/>
          </a:p>
          <a:p>
            <a:endParaRPr lang="en-US" dirty="0"/>
          </a:p>
        </p:txBody>
      </p:sp>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4876800" y="3175000"/>
            <a:ext cx="3810000" cy="3683000"/>
          </a:xfrm>
          <a:prstGeom prst="rect">
            <a:avLst/>
          </a:prstGeom>
        </p:spPr>
      </p:pic>
      <p:sp>
        <p:nvSpPr>
          <p:cNvPr id="7" name="TextBox 6"/>
          <p:cNvSpPr txBox="1"/>
          <p:nvPr/>
        </p:nvSpPr>
        <p:spPr>
          <a:xfrm>
            <a:off x="5014685" y="2275006"/>
            <a:ext cx="3897086" cy="923330"/>
          </a:xfrm>
          <a:prstGeom prst="rect">
            <a:avLst/>
          </a:prstGeom>
          <a:noFill/>
        </p:spPr>
        <p:txBody>
          <a:bodyPr wrap="square" rtlCol="0">
            <a:spAutoFit/>
          </a:bodyPr>
          <a:lstStyle/>
          <a:p>
            <a:r>
              <a:rPr lang="en-US" dirty="0">
                <a:hlinkClick r:id="rId4"/>
              </a:rPr>
              <a:t>http://www.youtube.com/watch?v=</a:t>
            </a:r>
            <a:r>
              <a:rPr lang="en-US" dirty="0" smtClean="0">
                <a:hlinkClick r:id="rId4"/>
              </a:rPr>
              <a:t>ZQjS2KXVLZ4</a:t>
            </a:r>
            <a:endParaRPr lang="en-US" dirty="0" smtClean="0"/>
          </a:p>
          <a:p>
            <a:endParaRPr lang="en-US" dirty="0"/>
          </a:p>
        </p:txBody>
      </p:sp>
      <p:pic>
        <p:nvPicPr>
          <p:cNvPr id="8" name="Picture 7"/>
          <p:cNvPicPr>
            <a:picLocks noChangeAspect="1"/>
          </p:cNvPicPr>
          <p:nvPr/>
        </p:nvPicPr>
        <p:blipFill>
          <a:blip r:embed="rId5"/>
          <a:stretch>
            <a:fillRect/>
          </a:stretch>
        </p:blipFill>
        <p:spPr>
          <a:xfrm>
            <a:off x="884327" y="3054348"/>
            <a:ext cx="3506243" cy="3832405"/>
          </a:xfrm>
          <a:prstGeom prst="rect">
            <a:avLst/>
          </a:prstGeom>
        </p:spPr>
      </p:pic>
    </p:spTree>
    <p:extLst>
      <p:ext uri="{BB962C8B-B14F-4D97-AF65-F5344CB8AC3E}">
        <p14:creationId xmlns:p14="http://schemas.microsoft.com/office/powerpoint/2010/main" val="24660733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p:txBody>
          <a:bodyPr/>
          <a:lstStyle/>
          <a:p>
            <a:r>
              <a:rPr lang="en-US" dirty="0" smtClean="0">
                <a:solidFill>
                  <a:srgbClr val="FF0000"/>
                </a:solidFill>
              </a:rPr>
              <a:t>Impact of Napoleon</a:t>
            </a:r>
            <a:endParaRPr lang="en-US" dirty="0">
              <a:solidFill>
                <a:srgbClr val="FF0000"/>
              </a:solidFill>
            </a:endParaRPr>
          </a:p>
        </p:txBody>
      </p:sp>
      <p:sp>
        <p:nvSpPr>
          <p:cNvPr id="3" name="Content Placeholder 2"/>
          <p:cNvSpPr>
            <a:spLocks noGrp="1"/>
          </p:cNvSpPr>
          <p:nvPr>
            <p:ph idx="1"/>
          </p:nvPr>
        </p:nvSpPr>
        <p:spPr>
          <a:xfrm>
            <a:off x="457200" y="1455056"/>
            <a:ext cx="8229600" cy="4525963"/>
          </a:xfrm>
        </p:spPr>
        <p:txBody>
          <a:bodyPr/>
          <a:lstStyle/>
          <a:p>
            <a:r>
              <a:rPr lang="en-US" dirty="0" smtClean="0">
                <a:solidFill>
                  <a:srgbClr val="0000FF"/>
                </a:solidFill>
              </a:rPr>
              <a:t>France</a:t>
            </a:r>
          </a:p>
          <a:p>
            <a:pPr lvl="1"/>
            <a:r>
              <a:rPr lang="en-US" dirty="0" smtClean="0">
                <a:solidFill>
                  <a:srgbClr val="0000FF"/>
                </a:solidFill>
              </a:rPr>
              <a:t>Created stability by establishing the Code of Napoleon: </a:t>
            </a:r>
            <a:r>
              <a:rPr lang="en-US" dirty="0" smtClean="0"/>
              <a:t>social equality, religious toleration, and trial by jury</a:t>
            </a:r>
            <a:endParaRPr lang="en-US" dirty="0"/>
          </a:p>
        </p:txBody>
      </p:sp>
      <p:pic>
        <p:nvPicPr>
          <p:cNvPr id="5" name="Picture 4"/>
          <p:cNvPicPr>
            <a:picLocks noChangeAspect="1"/>
          </p:cNvPicPr>
          <p:nvPr/>
        </p:nvPicPr>
        <p:blipFill>
          <a:blip r:embed="rId3"/>
          <a:stretch>
            <a:fillRect/>
          </a:stretch>
        </p:blipFill>
        <p:spPr>
          <a:xfrm>
            <a:off x="3175000" y="3428999"/>
            <a:ext cx="5120588" cy="3677513"/>
          </a:xfrm>
          <a:prstGeom prst="rect">
            <a:avLst/>
          </a:prstGeom>
        </p:spPr>
      </p:pic>
    </p:spTree>
    <p:extLst>
      <p:ext uri="{BB962C8B-B14F-4D97-AF65-F5344CB8AC3E}">
        <p14:creationId xmlns:p14="http://schemas.microsoft.com/office/powerpoint/2010/main" val="31657834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75334"/>
            <a:ext cx="8229600" cy="4525963"/>
          </a:xfrm>
        </p:spPr>
        <p:txBody>
          <a:bodyPr/>
          <a:lstStyle/>
          <a:p>
            <a:r>
              <a:rPr lang="en-US" dirty="0" smtClean="0">
                <a:solidFill>
                  <a:srgbClr val="0000FF"/>
                </a:solidFill>
              </a:rPr>
              <a:t>Europe</a:t>
            </a:r>
          </a:p>
          <a:p>
            <a:pPr lvl="1"/>
            <a:r>
              <a:rPr lang="en-US" dirty="0" smtClean="0">
                <a:solidFill>
                  <a:srgbClr val="0000FF"/>
                </a:solidFill>
              </a:rPr>
              <a:t>Introduced ideas of the French Revolution</a:t>
            </a:r>
          </a:p>
          <a:p>
            <a:pPr lvl="1"/>
            <a:r>
              <a:rPr lang="en-US" dirty="0" smtClean="0"/>
              <a:t>Ended feudal restrictions and serfdom</a:t>
            </a:r>
          </a:p>
          <a:p>
            <a:pPr lvl="1"/>
            <a:r>
              <a:rPr lang="en-US" dirty="0" smtClean="0"/>
              <a:t>Liberated Jewish citizens in Germany</a:t>
            </a:r>
            <a:endParaRPr lang="en-US" dirty="0"/>
          </a:p>
        </p:txBody>
      </p:sp>
      <p:pic>
        <p:nvPicPr>
          <p:cNvPr id="5" name="Picture 4"/>
          <p:cNvPicPr>
            <a:picLocks noChangeAspect="1"/>
          </p:cNvPicPr>
          <p:nvPr/>
        </p:nvPicPr>
        <p:blipFill>
          <a:blip r:embed="rId3"/>
          <a:stretch>
            <a:fillRect/>
          </a:stretch>
        </p:blipFill>
        <p:spPr>
          <a:xfrm>
            <a:off x="3047999" y="2920999"/>
            <a:ext cx="4390571" cy="3658809"/>
          </a:xfrm>
          <a:prstGeom prst="rect">
            <a:avLst/>
          </a:prstGeom>
        </p:spPr>
      </p:pic>
    </p:spTree>
    <p:extLst>
      <p:ext uri="{BB962C8B-B14F-4D97-AF65-F5344CB8AC3E}">
        <p14:creationId xmlns:p14="http://schemas.microsoft.com/office/powerpoint/2010/main" val="44480235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833528" y="-99864"/>
            <a:ext cx="7462060" cy="705910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84200"/>
            <a:ext cx="8229600" cy="4525963"/>
          </a:xfrm>
        </p:spPr>
        <p:txBody>
          <a:bodyPr/>
          <a:lstStyle/>
          <a:p>
            <a:r>
              <a:rPr lang="en-US" dirty="0" smtClean="0">
                <a:solidFill>
                  <a:srgbClr val="0000FF"/>
                </a:solidFill>
              </a:rPr>
              <a:t>The World</a:t>
            </a:r>
          </a:p>
          <a:p>
            <a:pPr lvl="1"/>
            <a:r>
              <a:rPr lang="en-US" dirty="0" smtClean="0">
                <a:solidFill>
                  <a:srgbClr val="0000FF"/>
                </a:solidFill>
              </a:rPr>
              <a:t>Stimulated the growth of nationalism</a:t>
            </a:r>
          </a:p>
          <a:p>
            <a:pPr lvl="1"/>
            <a:r>
              <a:rPr lang="en-US" dirty="0" smtClean="0"/>
              <a:t>Weakened Spain causing it to lose its colonies in Latin America</a:t>
            </a:r>
          </a:p>
          <a:p>
            <a:pPr lvl="1"/>
            <a:r>
              <a:rPr lang="en-US" dirty="0" smtClean="0"/>
              <a:t>Sold the Louisiana Territory to the US in 1803</a:t>
            </a:r>
            <a:endParaRPr lang="en-US" dirty="0"/>
          </a:p>
        </p:txBody>
      </p:sp>
      <p:pic>
        <p:nvPicPr>
          <p:cNvPr id="5" name="Picture 4"/>
          <p:cNvPicPr>
            <a:picLocks noChangeAspect="1"/>
          </p:cNvPicPr>
          <p:nvPr/>
        </p:nvPicPr>
        <p:blipFill>
          <a:blip r:embed="rId3"/>
          <a:stretch>
            <a:fillRect/>
          </a:stretch>
        </p:blipFill>
        <p:spPr>
          <a:xfrm>
            <a:off x="457200" y="3429000"/>
            <a:ext cx="3289300" cy="2463800"/>
          </a:xfrm>
          <a:prstGeom prst="rect">
            <a:avLst/>
          </a:prstGeom>
        </p:spPr>
      </p:pic>
      <p:pic>
        <p:nvPicPr>
          <p:cNvPr id="6" name="Picture 5"/>
          <p:cNvPicPr>
            <a:picLocks noChangeAspect="1"/>
          </p:cNvPicPr>
          <p:nvPr/>
        </p:nvPicPr>
        <p:blipFill>
          <a:blip r:embed="rId4"/>
          <a:stretch>
            <a:fillRect/>
          </a:stretch>
        </p:blipFill>
        <p:spPr>
          <a:xfrm>
            <a:off x="4244287" y="3429000"/>
            <a:ext cx="4974381" cy="2463800"/>
          </a:xfrm>
          <a:prstGeom prst="rect">
            <a:avLst/>
          </a:prstGeom>
        </p:spPr>
      </p:pic>
    </p:spTree>
    <p:extLst>
      <p:ext uri="{BB962C8B-B14F-4D97-AF65-F5344CB8AC3E}">
        <p14:creationId xmlns:p14="http://schemas.microsoft.com/office/powerpoint/2010/main" val="36977964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Is Napoleon a tyrant or a hero?</a:t>
            </a:r>
            <a:endParaRPr lang="en-US" dirty="0"/>
          </a:p>
        </p:txBody>
      </p:sp>
    </p:spTree>
    <p:extLst>
      <p:ext uri="{BB962C8B-B14F-4D97-AF65-F5344CB8AC3E}">
        <p14:creationId xmlns:p14="http://schemas.microsoft.com/office/powerpoint/2010/main" val="170078424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5851525"/>
          </a:xfrm>
        </p:spPr>
        <p:txBody>
          <a:bodyPr>
            <a:noAutofit/>
          </a:bodyPr>
          <a:lstStyle/>
          <a:p>
            <a:r>
              <a:rPr lang="en-US" sz="4000" dirty="0"/>
              <a:t>What is a throne? — a bit of wood gilded and covered in velvet. I am the state— I alone am here the representative of the people. Even if I had done wrong you should not have reproached me in public—people wash their dirty linen at home. France has more need of me than I of France</a:t>
            </a:r>
            <a:r>
              <a:rPr lang="en-US" sz="4000" dirty="0" smtClean="0"/>
              <a:t>.</a:t>
            </a:r>
          </a:p>
          <a:p>
            <a:pPr lvl="1"/>
            <a:r>
              <a:rPr lang="en-US" sz="3600" dirty="0" smtClean="0"/>
              <a:t>Napoleon</a:t>
            </a:r>
          </a:p>
        </p:txBody>
      </p:sp>
    </p:spTree>
    <p:extLst>
      <p:ext uri="{BB962C8B-B14F-4D97-AF65-F5344CB8AC3E}">
        <p14:creationId xmlns:p14="http://schemas.microsoft.com/office/powerpoint/2010/main" val="35988650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37731" y="347919"/>
            <a:ext cx="9181731" cy="6087886"/>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Enlightenment and Revolution</a:t>
            </a:r>
            <a:endParaRPr lang="en-US" dirty="0">
              <a:solidFill>
                <a:srgbClr val="FF0000"/>
              </a:solidFill>
            </a:endParaRPr>
          </a:p>
        </p:txBody>
      </p:sp>
      <p:sp>
        <p:nvSpPr>
          <p:cNvPr id="3" name="Content Placeholder 2"/>
          <p:cNvSpPr>
            <a:spLocks noGrp="1"/>
          </p:cNvSpPr>
          <p:nvPr>
            <p:ph idx="1"/>
          </p:nvPr>
        </p:nvSpPr>
        <p:spPr>
          <a:xfrm>
            <a:off x="457200" y="1143000"/>
            <a:ext cx="6451600" cy="5292805"/>
          </a:xfrm>
        </p:spPr>
        <p:txBody>
          <a:bodyPr>
            <a:normAutofit/>
          </a:bodyPr>
          <a:lstStyle/>
          <a:p>
            <a:r>
              <a:rPr lang="en-US" dirty="0" smtClean="0">
                <a:solidFill>
                  <a:srgbClr val="0000FF"/>
                </a:solidFill>
              </a:rPr>
              <a:t>Religious beliefs, the legacy of the Glorious Revolution of 1688, and Enlightenment ideals all influenced the American Revolution</a:t>
            </a:r>
          </a:p>
          <a:p>
            <a:r>
              <a:rPr lang="en-US" dirty="0" smtClean="0"/>
              <a:t>Glorious Revolution demonstrated that you could overthrow an oppressive ruler</a:t>
            </a:r>
          </a:p>
          <a:p>
            <a:r>
              <a:rPr lang="en-US" dirty="0" smtClean="0"/>
              <a:t>Locke made them think it was unfair to tax the colonists without considering their views</a:t>
            </a:r>
          </a:p>
        </p:txBody>
      </p:sp>
      <p:pic>
        <p:nvPicPr>
          <p:cNvPr id="5" name="Picture 4"/>
          <p:cNvPicPr>
            <a:picLocks noChangeAspect="1"/>
          </p:cNvPicPr>
          <p:nvPr/>
        </p:nvPicPr>
        <p:blipFill>
          <a:blip r:embed="rId3"/>
          <a:stretch>
            <a:fillRect/>
          </a:stretch>
        </p:blipFill>
        <p:spPr>
          <a:xfrm>
            <a:off x="6908800" y="3975100"/>
            <a:ext cx="2235200" cy="2882900"/>
          </a:xfrm>
          <a:prstGeom prst="rect">
            <a:avLst/>
          </a:prstGeom>
        </p:spPr>
      </p:pic>
      <p:sp>
        <p:nvSpPr>
          <p:cNvPr id="6" name="Rectangle 5"/>
          <p:cNvSpPr/>
          <p:nvPr/>
        </p:nvSpPr>
        <p:spPr>
          <a:xfrm>
            <a:off x="7634010" y="1518131"/>
            <a:ext cx="1450421" cy="2031325"/>
          </a:xfrm>
          <a:prstGeom prst="rect">
            <a:avLst/>
          </a:prstGeom>
        </p:spPr>
        <p:txBody>
          <a:bodyPr wrap="square">
            <a:spAutoFit/>
          </a:bodyPr>
          <a:lstStyle/>
          <a:p>
            <a:r>
              <a:rPr lang="en-US" dirty="0">
                <a:hlinkClick r:id="rId4"/>
              </a:rPr>
              <a:t>http://www.youtube.com/watch?v=</a:t>
            </a:r>
            <a:r>
              <a:rPr lang="en-US" dirty="0" smtClean="0">
                <a:hlinkClick r:id="rId4"/>
              </a:rPr>
              <a:t>uZfRaWAtBVg</a:t>
            </a:r>
            <a:endParaRPr lang="en-US" dirty="0" smtClean="0"/>
          </a:p>
          <a:p>
            <a:endParaRPr lang="en-US" dirty="0"/>
          </a:p>
        </p:txBody>
      </p:sp>
    </p:spTree>
    <p:extLst>
      <p:ext uri="{BB962C8B-B14F-4D97-AF65-F5344CB8AC3E}">
        <p14:creationId xmlns:p14="http://schemas.microsoft.com/office/powerpoint/2010/main" val="1881764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457200" y="274638"/>
            <a:ext cx="8273143" cy="6247864"/>
          </a:xfrm>
          <a:prstGeom prst="rect">
            <a:avLst/>
          </a:prstGeom>
        </p:spPr>
        <p:txBody>
          <a:bodyPr wrap="square">
            <a:spAutoFit/>
          </a:bodyPr>
          <a:lstStyle/>
          <a:p>
            <a:r>
              <a:rPr lang="en-US" sz="4000" dirty="0"/>
              <a:t>The most beautiful thing about all this holy zeal and happy confusion was that all differences of position, class, and age were forgotten ... that the one great feeling for the fatherland, it's freedom and honor, swallowed all other feelings, caused all other considerations and relationships to be forgotten.</a:t>
            </a:r>
          </a:p>
          <a:p>
            <a:r>
              <a:rPr lang="en-US" sz="4000" dirty="0"/>
              <a:t> - German writer Ernest Arndt</a:t>
            </a:r>
          </a:p>
        </p:txBody>
      </p:sp>
    </p:spTree>
    <p:extLst>
      <p:ext uri="{BB962C8B-B14F-4D97-AF65-F5344CB8AC3E}">
        <p14:creationId xmlns:p14="http://schemas.microsoft.com/office/powerpoint/2010/main" val="89474866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a:xfrm>
            <a:off x="457200" y="-161350"/>
            <a:ext cx="8229600" cy="1143000"/>
          </a:xfrm>
        </p:spPr>
        <p:txBody>
          <a:bodyPr/>
          <a:lstStyle/>
          <a:p>
            <a:r>
              <a:rPr lang="en-US" dirty="0" smtClean="0">
                <a:solidFill>
                  <a:srgbClr val="FF0000"/>
                </a:solidFill>
              </a:rPr>
              <a:t>Restoring the Old Order</a:t>
            </a:r>
            <a:endParaRPr lang="en-US" dirty="0">
              <a:solidFill>
                <a:srgbClr val="FF0000"/>
              </a:solidFill>
            </a:endParaRPr>
          </a:p>
        </p:txBody>
      </p:sp>
      <p:sp>
        <p:nvSpPr>
          <p:cNvPr id="3" name="Content Placeholder 2"/>
          <p:cNvSpPr>
            <a:spLocks noGrp="1"/>
          </p:cNvSpPr>
          <p:nvPr>
            <p:ph idx="1"/>
          </p:nvPr>
        </p:nvSpPr>
        <p:spPr>
          <a:xfrm>
            <a:off x="0" y="838200"/>
            <a:ext cx="9144000" cy="4525963"/>
          </a:xfrm>
        </p:spPr>
        <p:txBody>
          <a:bodyPr/>
          <a:lstStyle/>
          <a:p>
            <a:r>
              <a:rPr lang="en-US" dirty="0" smtClean="0"/>
              <a:t>After the defeat of Napoleon, the</a:t>
            </a:r>
            <a:r>
              <a:rPr lang="en-US" dirty="0" smtClean="0">
                <a:solidFill>
                  <a:srgbClr val="0000FF"/>
                </a:solidFill>
              </a:rPr>
              <a:t> European rulers met at the Congress of Vienna (1814-1815) to redraw the boundaries of Europe</a:t>
            </a:r>
          </a:p>
          <a:p>
            <a:r>
              <a:rPr lang="en-US" dirty="0" smtClean="0"/>
              <a:t>Wanted to settle the issues from the French Revolution and the Napoleonic Wars</a:t>
            </a:r>
            <a:endParaRPr lang="en-US" dirty="0"/>
          </a:p>
        </p:txBody>
      </p:sp>
      <p:pic>
        <p:nvPicPr>
          <p:cNvPr id="5" name="Picture 4"/>
          <p:cNvPicPr>
            <a:picLocks noChangeAspect="1"/>
          </p:cNvPicPr>
          <p:nvPr/>
        </p:nvPicPr>
        <p:blipFill>
          <a:blip r:embed="rId3"/>
          <a:stretch>
            <a:fillRect/>
          </a:stretch>
        </p:blipFill>
        <p:spPr>
          <a:xfrm>
            <a:off x="2743199" y="3592287"/>
            <a:ext cx="5201083" cy="3189514"/>
          </a:xfrm>
          <a:prstGeom prst="rect">
            <a:avLst/>
          </a:prstGeom>
        </p:spPr>
      </p:pic>
    </p:spTree>
    <p:extLst>
      <p:ext uri="{BB962C8B-B14F-4D97-AF65-F5344CB8AC3E}">
        <p14:creationId xmlns:p14="http://schemas.microsoft.com/office/powerpoint/2010/main" val="20354241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a:xfrm>
            <a:off x="457200" y="-290288"/>
            <a:ext cx="8229600" cy="1143000"/>
          </a:xfrm>
        </p:spPr>
        <p:txBody>
          <a:bodyPr/>
          <a:lstStyle/>
          <a:p>
            <a:r>
              <a:rPr lang="en-US" dirty="0" smtClean="0">
                <a:solidFill>
                  <a:srgbClr val="FF0000"/>
                </a:solidFill>
              </a:rPr>
              <a:t>Congress of Vienna</a:t>
            </a:r>
            <a:endParaRPr lang="en-US" dirty="0">
              <a:solidFill>
                <a:srgbClr val="FF0000"/>
              </a:solidFill>
            </a:endParaRPr>
          </a:p>
        </p:txBody>
      </p:sp>
      <p:sp>
        <p:nvSpPr>
          <p:cNvPr id="3" name="Content Placeholder 2"/>
          <p:cNvSpPr>
            <a:spLocks noGrp="1"/>
          </p:cNvSpPr>
          <p:nvPr>
            <p:ph idx="1"/>
          </p:nvPr>
        </p:nvSpPr>
        <p:spPr>
          <a:xfrm>
            <a:off x="0" y="620484"/>
            <a:ext cx="9144000" cy="4525963"/>
          </a:xfrm>
        </p:spPr>
        <p:txBody>
          <a:bodyPr/>
          <a:lstStyle/>
          <a:p>
            <a:r>
              <a:rPr lang="en-US" dirty="0" smtClean="0">
                <a:solidFill>
                  <a:srgbClr val="0000FF"/>
                </a:solidFill>
              </a:rPr>
              <a:t>Restored many former rulers</a:t>
            </a:r>
          </a:p>
          <a:p>
            <a:r>
              <a:rPr lang="en-US" dirty="0" smtClean="0">
                <a:solidFill>
                  <a:srgbClr val="0000FF"/>
                </a:solidFill>
              </a:rPr>
              <a:t>Returned to what it was like before the French Revolution</a:t>
            </a:r>
          </a:p>
          <a:p>
            <a:r>
              <a:rPr lang="en-US" dirty="0" smtClean="0"/>
              <a:t>Celebrated the defeat of Napoleon</a:t>
            </a:r>
          </a:p>
          <a:p>
            <a:r>
              <a:rPr lang="en-US" dirty="0" smtClean="0"/>
              <a:t>Britain, Russia, Austria, and Prussia met privately and made the major decisions</a:t>
            </a:r>
            <a:endParaRPr lang="en-US" dirty="0"/>
          </a:p>
        </p:txBody>
      </p:sp>
      <p:pic>
        <p:nvPicPr>
          <p:cNvPr id="5" name="Picture 4"/>
          <p:cNvPicPr>
            <a:picLocks noChangeAspect="1"/>
          </p:cNvPicPr>
          <p:nvPr/>
        </p:nvPicPr>
        <p:blipFill>
          <a:blip r:embed="rId3"/>
          <a:stretch>
            <a:fillRect/>
          </a:stretch>
        </p:blipFill>
        <p:spPr>
          <a:xfrm>
            <a:off x="3628571" y="4008601"/>
            <a:ext cx="4433207" cy="2824000"/>
          </a:xfrm>
          <a:prstGeom prst="rect">
            <a:avLst/>
          </a:prstGeom>
        </p:spPr>
      </p:pic>
      <p:sp>
        <p:nvSpPr>
          <p:cNvPr id="6" name="TextBox 5"/>
          <p:cNvSpPr txBox="1"/>
          <p:nvPr/>
        </p:nvSpPr>
        <p:spPr>
          <a:xfrm>
            <a:off x="457200" y="4641211"/>
            <a:ext cx="2278367" cy="1200329"/>
          </a:xfrm>
          <a:prstGeom prst="rect">
            <a:avLst/>
          </a:prstGeom>
          <a:noFill/>
        </p:spPr>
        <p:txBody>
          <a:bodyPr wrap="square" rtlCol="0">
            <a:spAutoFit/>
          </a:bodyPr>
          <a:lstStyle/>
          <a:p>
            <a:r>
              <a:rPr lang="en-US" dirty="0">
                <a:hlinkClick r:id="rId4"/>
              </a:rPr>
              <a:t>http://www.youtube.com/watch?v=</a:t>
            </a:r>
            <a:r>
              <a:rPr lang="en-US" dirty="0" smtClean="0">
                <a:hlinkClick r:id="rId4"/>
              </a:rPr>
              <a:t>3igypsAnIm0</a:t>
            </a:r>
            <a:endParaRPr lang="en-US" dirty="0" smtClean="0"/>
          </a:p>
          <a:p>
            <a:endParaRPr lang="en-US" dirty="0"/>
          </a:p>
        </p:txBody>
      </p:sp>
    </p:spTree>
    <p:extLst>
      <p:ext uri="{BB962C8B-B14F-4D97-AF65-F5344CB8AC3E}">
        <p14:creationId xmlns:p14="http://schemas.microsoft.com/office/powerpoint/2010/main" val="268466876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2572" y="2390652"/>
            <a:ext cx="9144000" cy="4525963"/>
          </a:xfrm>
        </p:spPr>
        <p:txBody>
          <a:bodyPr>
            <a:normAutofit/>
          </a:bodyPr>
          <a:lstStyle/>
          <a:p>
            <a:r>
              <a:rPr lang="en-US" dirty="0" smtClean="0">
                <a:solidFill>
                  <a:srgbClr val="0000FF"/>
                </a:solidFill>
              </a:rPr>
              <a:t>Wanted to establish a balance of power</a:t>
            </a:r>
          </a:p>
          <a:p>
            <a:r>
              <a:rPr lang="en-US" dirty="0" smtClean="0">
                <a:solidFill>
                  <a:srgbClr val="0000FF"/>
                </a:solidFill>
              </a:rPr>
              <a:t>Keep one country from becoming too powerful (like Napoleon)</a:t>
            </a:r>
          </a:p>
          <a:p>
            <a:r>
              <a:rPr lang="en-US" dirty="0" smtClean="0"/>
              <a:t>Gave Prussia to the Netherlands, the Rhineland to Prussia, Genoa to Savoy, and Northern Italy to Austria</a:t>
            </a:r>
          </a:p>
          <a:p>
            <a:r>
              <a:rPr lang="en-US" dirty="0" smtClean="0"/>
              <a:t>Disagreed about Poland and Germany</a:t>
            </a:r>
          </a:p>
          <a:p>
            <a:r>
              <a:rPr lang="en-US" dirty="0" smtClean="0"/>
              <a:t>The Tsar of Russia wanted all of Poland</a:t>
            </a:r>
          </a:p>
        </p:txBody>
      </p:sp>
      <p:pic>
        <p:nvPicPr>
          <p:cNvPr id="5" name="Picture 4"/>
          <p:cNvPicPr>
            <a:picLocks noChangeAspect="1"/>
          </p:cNvPicPr>
          <p:nvPr/>
        </p:nvPicPr>
        <p:blipFill>
          <a:blip r:embed="rId3"/>
          <a:stretch>
            <a:fillRect/>
          </a:stretch>
        </p:blipFill>
        <p:spPr>
          <a:xfrm>
            <a:off x="5448294" y="0"/>
            <a:ext cx="3289300" cy="2463800"/>
          </a:xfrm>
          <a:prstGeom prst="rect">
            <a:avLst/>
          </a:prstGeom>
        </p:spPr>
      </p:pic>
      <p:pic>
        <p:nvPicPr>
          <p:cNvPr id="6" name="Picture 5"/>
          <p:cNvPicPr>
            <a:picLocks noChangeAspect="1"/>
          </p:cNvPicPr>
          <p:nvPr/>
        </p:nvPicPr>
        <p:blipFill>
          <a:blip r:embed="rId4"/>
          <a:stretch>
            <a:fillRect/>
          </a:stretch>
        </p:blipFill>
        <p:spPr>
          <a:xfrm>
            <a:off x="457200" y="17585"/>
            <a:ext cx="3302000" cy="2463800"/>
          </a:xfrm>
          <a:prstGeom prst="rect">
            <a:avLst/>
          </a:prstGeom>
        </p:spPr>
      </p:pic>
    </p:spTree>
    <p:extLst>
      <p:ext uri="{BB962C8B-B14F-4D97-AF65-F5344CB8AC3E}">
        <p14:creationId xmlns:p14="http://schemas.microsoft.com/office/powerpoint/2010/main" val="2530946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4525963"/>
          </a:xfrm>
        </p:spPr>
        <p:txBody>
          <a:bodyPr>
            <a:normAutofit/>
          </a:bodyPr>
          <a:lstStyle/>
          <a:p>
            <a:r>
              <a:rPr lang="en-US" dirty="0"/>
              <a:t>Britain and Austria were afraid of Russia’s power so they signed a secret treaty with </a:t>
            </a:r>
            <a:r>
              <a:rPr lang="en-US" dirty="0" smtClean="0"/>
              <a:t>France</a:t>
            </a:r>
          </a:p>
          <a:p>
            <a:r>
              <a:rPr lang="en-US" dirty="0" smtClean="0"/>
              <a:t>The allies reached a compromise before Napoleon came back</a:t>
            </a:r>
          </a:p>
          <a:p>
            <a:r>
              <a:rPr lang="en-US" dirty="0" smtClean="0">
                <a:solidFill>
                  <a:srgbClr val="0000FF"/>
                </a:solidFill>
              </a:rPr>
              <a:t>Establishes a system of alliances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6591300" y="3422650"/>
            <a:ext cx="2552700" cy="3187700"/>
          </a:xfrm>
          <a:prstGeom prst="rect">
            <a:avLst/>
          </a:prstGeom>
        </p:spPr>
      </p:pic>
      <p:pic>
        <p:nvPicPr>
          <p:cNvPr id="6" name="Picture 5"/>
          <p:cNvPicPr>
            <a:picLocks noChangeAspect="1"/>
          </p:cNvPicPr>
          <p:nvPr/>
        </p:nvPicPr>
        <p:blipFill>
          <a:blip r:embed="rId4"/>
          <a:stretch>
            <a:fillRect/>
          </a:stretch>
        </p:blipFill>
        <p:spPr>
          <a:xfrm>
            <a:off x="1123950" y="3619500"/>
            <a:ext cx="4266494" cy="2928295"/>
          </a:xfrm>
          <a:prstGeom prst="rect">
            <a:avLst/>
          </a:prstGeom>
        </p:spPr>
      </p:pic>
    </p:spTree>
    <p:extLst>
      <p:ext uri="{BB962C8B-B14F-4D97-AF65-F5344CB8AC3E}">
        <p14:creationId xmlns:p14="http://schemas.microsoft.com/office/powerpoint/2010/main" val="349680788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80530" y="2559983"/>
            <a:ext cx="8229600" cy="4525963"/>
          </a:xfrm>
        </p:spPr>
        <p:txBody>
          <a:bodyPr/>
          <a:lstStyle/>
          <a:p>
            <a:r>
              <a:rPr lang="en-US" dirty="0" smtClean="0">
                <a:solidFill>
                  <a:srgbClr val="0000FF"/>
                </a:solidFill>
              </a:rPr>
              <a:t>William Wilberforce</a:t>
            </a:r>
          </a:p>
          <a:p>
            <a:pPr lvl="1"/>
            <a:r>
              <a:rPr lang="en-US" dirty="0" smtClean="0">
                <a:solidFill>
                  <a:srgbClr val="0000FF"/>
                </a:solidFill>
              </a:rPr>
              <a:t>English reformer and Christian</a:t>
            </a:r>
          </a:p>
          <a:p>
            <a:pPr lvl="1"/>
            <a:r>
              <a:rPr lang="en-US" dirty="0" smtClean="0"/>
              <a:t>Horrified of slavery</a:t>
            </a:r>
          </a:p>
          <a:p>
            <a:pPr lvl="1"/>
            <a:r>
              <a:rPr lang="en-US" dirty="0" smtClean="0"/>
              <a:t>Led fight to abolish slavery in England</a:t>
            </a:r>
          </a:p>
          <a:p>
            <a:pPr lvl="1"/>
            <a:r>
              <a:rPr lang="en-US" dirty="0" smtClean="0"/>
              <a:t>1807 got Parliament to pass the Slave Trade Bill</a:t>
            </a:r>
          </a:p>
          <a:p>
            <a:pPr lvl="1"/>
            <a:r>
              <a:rPr lang="en-US" dirty="0" smtClean="0"/>
              <a:t>Pressed France and Spain to abolish slave trade</a:t>
            </a:r>
          </a:p>
          <a:p>
            <a:pPr lvl="1"/>
            <a:r>
              <a:rPr lang="en-US" dirty="0" smtClean="0">
                <a:solidFill>
                  <a:srgbClr val="0000FF"/>
                </a:solidFill>
              </a:rPr>
              <a:t>Got the abolishment of all slavery throughout the British Empire in 1833</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6671734" y="254000"/>
            <a:ext cx="2235200" cy="2692400"/>
          </a:xfrm>
          <a:prstGeom prst="rect">
            <a:avLst/>
          </a:prstGeom>
        </p:spPr>
      </p:pic>
      <p:pic>
        <p:nvPicPr>
          <p:cNvPr id="6" name="Picture 5"/>
          <p:cNvPicPr>
            <a:picLocks noChangeAspect="1"/>
          </p:cNvPicPr>
          <p:nvPr/>
        </p:nvPicPr>
        <p:blipFill>
          <a:blip r:embed="rId4"/>
          <a:stretch>
            <a:fillRect/>
          </a:stretch>
        </p:blipFill>
        <p:spPr>
          <a:xfrm>
            <a:off x="457200" y="249238"/>
            <a:ext cx="2235200" cy="2336800"/>
          </a:xfrm>
          <a:prstGeom prst="rect">
            <a:avLst/>
          </a:prstGeom>
        </p:spPr>
      </p:pic>
      <p:sp>
        <p:nvSpPr>
          <p:cNvPr id="7" name="TextBox 6"/>
          <p:cNvSpPr txBox="1"/>
          <p:nvPr/>
        </p:nvSpPr>
        <p:spPr>
          <a:xfrm>
            <a:off x="122122" y="4665641"/>
            <a:ext cx="1441058" cy="2308324"/>
          </a:xfrm>
          <a:prstGeom prst="rect">
            <a:avLst/>
          </a:prstGeom>
          <a:noFill/>
        </p:spPr>
        <p:txBody>
          <a:bodyPr wrap="square" rtlCol="0">
            <a:spAutoFit/>
          </a:bodyPr>
          <a:lstStyle/>
          <a:p>
            <a:r>
              <a:rPr lang="en-US" dirty="0">
                <a:hlinkClick r:id="rId5"/>
              </a:rPr>
              <a:t>http://www.youtube.com/watch?v=</a:t>
            </a:r>
            <a:r>
              <a:rPr lang="en-US" dirty="0" smtClean="0">
                <a:hlinkClick r:id="rId5"/>
              </a:rPr>
              <a:t>7KLyEwv0dG8</a:t>
            </a:r>
            <a:endParaRPr lang="en-US" dirty="0" smtClean="0"/>
          </a:p>
          <a:p>
            <a:endParaRPr lang="en-US" dirty="0"/>
          </a:p>
        </p:txBody>
      </p:sp>
    </p:spTree>
    <p:extLst>
      <p:ext uri="{BB962C8B-B14F-4D97-AF65-F5344CB8AC3E}">
        <p14:creationId xmlns:p14="http://schemas.microsoft.com/office/powerpoint/2010/main" val="398958903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a:xfrm>
            <a:off x="457200" y="-176914"/>
            <a:ext cx="8229600" cy="1143000"/>
          </a:xfrm>
        </p:spPr>
        <p:txBody>
          <a:bodyPr/>
          <a:lstStyle/>
          <a:p>
            <a:r>
              <a:rPr lang="en-US" dirty="0" smtClean="0">
                <a:solidFill>
                  <a:srgbClr val="FF0000"/>
                </a:solidFill>
              </a:rPr>
              <a:t>The Spirit of Nationalism</a:t>
            </a:r>
            <a:endParaRPr lang="en-US" dirty="0">
              <a:solidFill>
                <a:srgbClr val="FF0000"/>
              </a:solidFill>
            </a:endParaRPr>
          </a:p>
        </p:txBody>
      </p:sp>
      <p:sp>
        <p:nvSpPr>
          <p:cNvPr id="3" name="Content Placeholder 2"/>
          <p:cNvSpPr>
            <a:spLocks noGrp="1"/>
          </p:cNvSpPr>
          <p:nvPr>
            <p:ph idx="1"/>
          </p:nvPr>
        </p:nvSpPr>
        <p:spPr>
          <a:xfrm>
            <a:off x="457200" y="824976"/>
            <a:ext cx="8229600" cy="4525963"/>
          </a:xfrm>
        </p:spPr>
        <p:txBody>
          <a:bodyPr/>
          <a:lstStyle/>
          <a:p>
            <a:r>
              <a:rPr lang="en-US" dirty="0" smtClean="0">
                <a:solidFill>
                  <a:srgbClr val="0000FF"/>
                </a:solidFill>
              </a:rPr>
              <a:t>Nationalism is the belief that each nationality (ethic group) is entitled to its own government and national homeland</a:t>
            </a:r>
          </a:p>
          <a:p>
            <a:r>
              <a:rPr lang="en-US" dirty="0" smtClean="0"/>
              <a:t>French Revolution ignited the spirit of nationalism by teaching that each government should be based on the will of the people</a:t>
            </a:r>
          </a:p>
          <a:p>
            <a:r>
              <a:rPr lang="en-US" dirty="0" smtClean="0"/>
              <a:t>Napoleon inspired it against the French</a:t>
            </a:r>
          </a:p>
          <a:p>
            <a:pPr marL="0" indent="0">
              <a:buNone/>
            </a:pPr>
            <a:endParaRPr lang="en-US" dirty="0"/>
          </a:p>
        </p:txBody>
      </p:sp>
      <p:pic>
        <p:nvPicPr>
          <p:cNvPr id="5" name="Picture 4"/>
          <p:cNvPicPr>
            <a:picLocks noChangeAspect="1"/>
          </p:cNvPicPr>
          <p:nvPr/>
        </p:nvPicPr>
        <p:blipFill>
          <a:blip r:embed="rId3"/>
          <a:stretch>
            <a:fillRect/>
          </a:stretch>
        </p:blipFill>
        <p:spPr>
          <a:xfrm>
            <a:off x="2781300" y="4579815"/>
            <a:ext cx="3581400" cy="2260600"/>
          </a:xfrm>
          <a:prstGeom prst="rect">
            <a:avLst/>
          </a:prstGeom>
        </p:spPr>
      </p:pic>
    </p:spTree>
    <p:extLst>
      <p:ext uri="{BB962C8B-B14F-4D97-AF65-F5344CB8AC3E}">
        <p14:creationId xmlns:p14="http://schemas.microsoft.com/office/powerpoint/2010/main" val="34489062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71437"/>
            <a:ext cx="4397022" cy="6786563"/>
          </a:xfrm>
        </p:spPr>
        <p:txBody>
          <a:bodyPr>
            <a:normAutofit/>
          </a:bodyPr>
          <a:lstStyle/>
          <a:p>
            <a:r>
              <a:rPr lang="en-US" dirty="0" smtClean="0"/>
              <a:t>Congress of Vienna failed to take it into account</a:t>
            </a:r>
          </a:p>
          <a:p>
            <a:r>
              <a:rPr lang="en-US" dirty="0" smtClean="0"/>
              <a:t>People wanted to rule their own governments</a:t>
            </a:r>
          </a:p>
          <a:p>
            <a:r>
              <a:rPr lang="en-US" dirty="0" smtClean="0">
                <a:solidFill>
                  <a:srgbClr val="0000FF"/>
                </a:solidFill>
              </a:rPr>
              <a:t>The Congress favored legitimacy (maintaining traditional rulers)</a:t>
            </a:r>
          </a:p>
          <a:p>
            <a:r>
              <a:rPr lang="en-US" dirty="0" smtClean="0">
                <a:solidFill>
                  <a:srgbClr val="0000FF"/>
                </a:solidFill>
              </a:rPr>
              <a:t>Result: European peoples were still not united or lived under foreign rule</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6502400" y="0"/>
            <a:ext cx="2641600" cy="3073400"/>
          </a:xfrm>
          <a:prstGeom prst="rect">
            <a:avLst/>
          </a:prstGeom>
        </p:spPr>
      </p:pic>
      <p:pic>
        <p:nvPicPr>
          <p:cNvPr id="6" name="Picture 5"/>
          <p:cNvPicPr>
            <a:picLocks noChangeAspect="1"/>
          </p:cNvPicPr>
          <p:nvPr/>
        </p:nvPicPr>
        <p:blipFill>
          <a:blip r:embed="rId4"/>
          <a:stretch>
            <a:fillRect/>
          </a:stretch>
        </p:blipFill>
        <p:spPr>
          <a:xfrm>
            <a:off x="5118100" y="2745316"/>
            <a:ext cx="3800122" cy="4026735"/>
          </a:xfrm>
          <a:prstGeom prst="rect">
            <a:avLst/>
          </a:prstGeom>
        </p:spPr>
      </p:pic>
    </p:spTree>
    <p:extLst>
      <p:ext uri="{BB962C8B-B14F-4D97-AF65-F5344CB8AC3E}">
        <p14:creationId xmlns:p14="http://schemas.microsoft.com/office/powerpoint/2010/main" val="172087876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a:xfrm>
            <a:off x="-671687" y="-198609"/>
            <a:ext cx="8229600" cy="1143000"/>
          </a:xfrm>
        </p:spPr>
        <p:txBody>
          <a:bodyPr/>
          <a:lstStyle/>
          <a:p>
            <a:r>
              <a:rPr lang="en-US" dirty="0" smtClean="0">
                <a:solidFill>
                  <a:srgbClr val="FF0000"/>
                </a:solidFill>
              </a:rPr>
              <a:t>Metternich Era (1815-1848)</a:t>
            </a:r>
            <a:endParaRPr lang="en-US" dirty="0">
              <a:solidFill>
                <a:srgbClr val="FF0000"/>
              </a:solidFill>
            </a:endParaRPr>
          </a:p>
        </p:txBody>
      </p:sp>
      <p:sp>
        <p:nvSpPr>
          <p:cNvPr id="3" name="Content Placeholder 2"/>
          <p:cNvSpPr>
            <a:spLocks noGrp="1"/>
          </p:cNvSpPr>
          <p:nvPr>
            <p:ph idx="1"/>
          </p:nvPr>
        </p:nvSpPr>
        <p:spPr>
          <a:xfrm>
            <a:off x="0" y="944391"/>
            <a:ext cx="6756400" cy="5580587"/>
          </a:xfrm>
        </p:spPr>
        <p:txBody>
          <a:bodyPr>
            <a:normAutofit lnSpcReduction="10000"/>
          </a:bodyPr>
          <a:lstStyle/>
          <a:p>
            <a:r>
              <a:rPr lang="en-US" dirty="0" smtClean="0">
                <a:solidFill>
                  <a:srgbClr val="0000FF"/>
                </a:solidFill>
              </a:rPr>
              <a:t>Prince </a:t>
            </a:r>
            <a:r>
              <a:rPr lang="en-US" dirty="0" err="1" smtClean="0">
                <a:solidFill>
                  <a:srgbClr val="0000FF"/>
                </a:solidFill>
              </a:rPr>
              <a:t>Klemens</a:t>
            </a:r>
            <a:r>
              <a:rPr lang="en-US" dirty="0" smtClean="0">
                <a:solidFill>
                  <a:srgbClr val="0000FF"/>
                </a:solidFill>
              </a:rPr>
              <a:t> von Metternich of Austria </a:t>
            </a:r>
          </a:p>
          <a:p>
            <a:pPr lvl="1"/>
            <a:r>
              <a:rPr lang="en-US" dirty="0" smtClean="0">
                <a:solidFill>
                  <a:srgbClr val="0000FF"/>
                </a:solidFill>
              </a:rPr>
              <a:t>leading statesman at the Congress of Vienna</a:t>
            </a:r>
          </a:p>
          <a:p>
            <a:pPr lvl="1"/>
            <a:r>
              <a:rPr lang="en-US" dirty="0" smtClean="0">
                <a:solidFill>
                  <a:srgbClr val="0000FF"/>
                </a:solidFill>
              </a:rPr>
              <a:t>prevent spread of nationalism or political change</a:t>
            </a:r>
          </a:p>
          <a:p>
            <a:r>
              <a:rPr lang="en-US" dirty="0" smtClean="0"/>
              <a:t>Series of unsuccessful revolutions were put down by Austria or Russia</a:t>
            </a:r>
          </a:p>
          <a:p>
            <a:r>
              <a:rPr lang="en-US" dirty="0" smtClean="0"/>
              <a:t>Greece and Belgium did achieve independence and France established a constitutional monarchy in 1830</a:t>
            </a:r>
            <a:endParaRPr lang="en-US" dirty="0"/>
          </a:p>
        </p:txBody>
      </p:sp>
      <p:pic>
        <p:nvPicPr>
          <p:cNvPr id="5" name="Picture 4"/>
          <p:cNvPicPr>
            <a:picLocks noChangeAspect="1"/>
          </p:cNvPicPr>
          <p:nvPr/>
        </p:nvPicPr>
        <p:blipFill>
          <a:blip r:embed="rId3"/>
          <a:stretch>
            <a:fillRect/>
          </a:stretch>
        </p:blipFill>
        <p:spPr>
          <a:xfrm>
            <a:off x="6756400" y="17585"/>
            <a:ext cx="2387600" cy="3403600"/>
          </a:xfrm>
          <a:prstGeom prst="rect">
            <a:avLst/>
          </a:prstGeom>
        </p:spPr>
      </p:pic>
      <p:pic>
        <p:nvPicPr>
          <p:cNvPr id="6" name="Picture 5"/>
          <p:cNvPicPr>
            <a:picLocks noChangeAspect="1"/>
          </p:cNvPicPr>
          <p:nvPr/>
        </p:nvPicPr>
        <p:blipFill>
          <a:blip r:embed="rId4"/>
          <a:stretch>
            <a:fillRect/>
          </a:stretch>
        </p:blipFill>
        <p:spPr>
          <a:xfrm>
            <a:off x="6769100" y="3362676"/>
            <a:ext cx="2374900" cy="3416300"/>
          </a:xfrm>
          <a:prstGeom prst="rect">
            <a:avLst/>
          </a:prstGeom>
        </p:spPr>
      </p:pic>
    </p:spTree>
    <p:extLst>
      <p:ext uri="{BB962C8B-B14F-4D97-AF65-F5344CB8AC3E}">
        <p14:creationId xmlns:p14="http://schemas.microsoft.com/office/powerpoint/2010/main" val="425876089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334450"/>
            <a:ext cx="8091714" cy="6171112"/>
          </a:xfrm>
          <a:prstGeom prst="rect">
            <a:avLst/>
          </a:prstGeom>
        </p:spPr>
      </p:pic>
    </p:spTree>
    <p:extLst>
      <p:ext uri="{BB962C8B-B14F-4D97-AF65-F5344CB8AC3E}">
        <p14:creationId xmlns:p14="http://schemas.microsoft.com/office/powerpoint/2010/main" val="30937108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37731" y="347919"/>
            <a:ext cx="9181731" cy="6087886"/>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2078033"/>
            <a:ext cx="8229600" cy="4525963"/>
          </a:xfrm>
        </p:spPr>
        <p:txBody>
          <a:bodyPr>
            <a:normAutofit/>
          </a:bodyPr>
          <a:lstStyle/>
          <a:p>
            <a:r>
              <a:rPr lang="en-US" dirty="0" smtClean="0">
                <a:solidFill>
                  <a:srgbClr val="0000FF"/>
                </a:solidFill>
              </a:rPr>
              <a:t>“taxation without representation is tyranny”</a:t>
            </a:r>
          </a:p>
          <a:p>
            <a:r>
              <a:rPr lang="en-US" dirty="0" smtClean="0"/>
              <a:t>British sent in troops</a:t>
            </a:r>
          </a:p>
          <a:p>
            <a:r>
              <a:rPr lang="en-US" dirty="0" smtClean="0"/>
              <a:t>Colonists had to pay a tax on tea</a:t>
            </a:r>
          </a:p>
          <a:p>
            <a:r>
              <a:rPr lang="en-US" dirty="0" smtClean="0">
                <a:solidFill>
                  <a:srgbClr val="0000FF"/>
                </a:solidFill>
              </a:rPr>
              <a:t>Boston Tea Party</a:t>
            </a:r>
          </a:p>
          <a:p>
            <a:endParaRPr lang="en-US" dirty="0"/>
          </a:p>
        </p:txBody>
      </p:sp>
      <p:pic>
        <p:nvPicPr>
          <p:cNvPr id="5" name="Picture 4"/>
          <p:cNvPicPr>
            <a:picLocks noChangeAspect="1"/>
          </p:cNvPicPr>
          <p:nvPr/>
        </p:nvPicPr>
        <p:blipFill>
          <a:blip r:embed="rId3"/>
          <a:stretch>
            <a:fillRect/>
          </a:stretch>
        </p:blipFill>
        <p:spPr>
          <a:xfrm>
            <a:off x="4550013" y="3866951"/>
            <a:ext cx="4593987" cy="2991049"/>
          </a:xfrm>
          <a:prstGeom prst="rect">
            <a:avLst/>
          </a:prstGeom>
        </p:spPr>
      </p:pic>
      <p:pic>
        <p:nvPicPr>
          <p:cNvPr id="6" name="Picture 5"/>
          <p:cNvPicPr>
            <a:picLocks noChangeAspect="1"/>
          </p:cNvPicPr>
          <p:nvPr/>
        </p:nvPicPr>
        <p:blipFill>
          <a:blip r:embed="rId4"/>
          <a:stretch>
            <a:fillRect/>
          </a:stretch>
        </p:blipFill>
        <p:spPr>
          <a:xfrm>
            <a:off x="-37731" y="0"/>
            <a:ext cx="2724449" cy="2115455"/>
          </a:xfrm>
          <a:prstGeom prst="rect">
            <a:avLst/>
          </a:prstGeom>
        </p:spPr>
      </p:pic>
    </p:spTree>
    <p:extLst>
      <p:ext uri="{BB962C8B-B14F-4D97-AF65-F5344CB8AC3E}">
        <p14:creationId xmlns:p14="http://schemas.microsoft.com/office/powerpoint/2010/main" val="239442164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a:xfrm>
            <a:off x="457200" y="-162805"/>
            <a:ext cx="8229600" cy="1143000"/>
          </a:xfrm>
        </p:spPr>
        <p:txBody>
          <a:bodyPr/>
          <a:lstStyle/>
          <a:p>
            <a:r>
              <a:rPr lang="en-US" dirty="0" smtClean="0">
                <a:solidFill>
                  <a:srgbClr val="FF0000"/>
                </a:solidFill>
              </a:rPr>
              <a:t>The Revolutions of 1848</a:t>
            </a:r>
            <a:endParaRPr lang="en-US" dirty="0">
              <a:solidFill>
                <a:srgbClr val="FF0000"/>
              </a:solidFill>
            </a:endParaRPr>
          </a:p>
        </p:txBody>
      </p:sp>
      <p:sp>
        <p:nvSpPr>
          <p:cNvPr id="3" name="Content Placeholder 2"/>
          <p:cNvSpPr>
            <a:spLocks noGrp="1"/>
          </p:cNvSpPr>
          <p:nvPr>
            <p:ph idx="1"/>
          </p:nvPr>
        </p:nvSpPr>
        <p:spPr>
          <a:xfrm>
            <a:off x="0" y="778228"/>
            <a:ext cx="9144000" cy="4525963"/>
          </a:xfrm>
        </p:spPr>
        <p:txBody>
          <a:bodyPr/>
          <a:lstStyle/>
          <a:p>
            <a:r>
              <a:rPr lang="en-US" dirty="0" smtClean="0">
                <a:solidFill>
                  <a:srgbClr val="0000FF"/>
                </a:solidFill>
              </a:rPr>
              <a:t>Turning point of the 19</a:t>
            </a:r>
            <a:r>
              <a:rPr lang="en-US" baseline="30000" dirty="0" smtClean="0">
                <a:solidFill>
                  <a:srgbClr val="0000FF"/>
                </a:solidFill>
              </a:rPr>
              <a:t>th</a:t>
            </a:r>
            <a:r>
              <a:rPr lang="en-US" dirty="0" smtClean="0">
                <a:solidFill>
                  <a:srgbClr val="0000FF"/>
                </a:solidFill>
              </a:rPr>
              <a:t> century</a:t>
            </a:r>
          </a:p>
          <a:p>
            <a:r>
              <a:rPr lang="en-US" dirty="0" smtClean="0"/>
              <a:t>1848 constitutional monarchy of France overthrown</a:t>
            </a:r>
          </a:p>
          <a:p>
            <a:r>
              <a:rPr lang="en-US" dirty="0" smtClean="0"/>
              <a:t>France inspired revolutions in Italy, Germany, Austria, and Hungary</a:t>
            </a:r>
          </a:p>
          <a:p>
            <a:r>
              <a:rPr lang="en-US" dirty="0" smtClean="0">
                <a:solidFill>
                  <a:srgbClr val="0000FF"/>
                </a:solidFill>
              </a:rPr>
              <a:t>Sought to establish unified nations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938737" y="3922889"/>
            <a:ext cx="3748063" cy="2917526"/>
          </a:xfrm>
          <a:prstGeom prst="rect">
            <a:avLst/>
          </a:prstGeom>
        </p:spPr>
      </p:pic>
      <p:pic>
        <p:nvPicPr>
          <p:cNvPr id="6" name="Picture 5"/>
          <p:cNvPicPr>
            <a:picLocks noChangeAspect="1"/>
          </p:cNvPicPr>
          <p:nvPr/>
        </p:nvPicPr>
        <p:blipFill>
          <a:blip r:embed="rId4"/>
          <a:stretch>
            <a:fillRect/>
          </a:stretch>
        </p:blipFill>
        <p:spPr>
          <a:xfrm>
            <a:off x="327584" y="3922889"/>
            <a:ext cx="3507816" cy="2935111"/>
          </a:xfrm>
          <a:prstGeom prst="rect">
            <a:avLst/>
          </a:prstGeom>
        </p:spPr>
      </p:pic>
    </p:spTree>
    <p:extLst>
      <p:ext uri="{BB962C8B-B14F-4D97-AF65-F5344CB8AC3E}">
        <p14:creationId xmlns:p14="http://schemas.microsoft.com/office/powerpoint/2010/main" val="171600086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0" y="17585"/>
            <a:ext cx="9144000" cy="682283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22616"/>
            <a:ext cx="8229600" cy="4525963"/>
          </a:xfrm>
        </p:spPr>
        <p:txBody>
          <a:bodyPr/>
          <a:lstStyle/>
          <a:p>
            <a:r>
              <a:rPr lang="en-US" dirty="0" smtClean="0"/>
              <a:t>German liberals elected representatives to a “Parliament”</a:t>
            </a:r>
          </a:p>
          <a:p>
            <a:r>
              <a:rPr lang="en-US" dirty="0" smtClean="0"/>
              <a:t>Offered the crown of a united Germany to the King of Prussia, he declined</a:t>
            </a:r>
          </a:p>
          <a:p>
            <a:r>
              <a:rPr lang="en-US" dirty="0" smtClean="0">
                <a:solidFill>
                  <a:srgbClr val="0000FF"/>
                </a:solidFill>
              </a:rPr>
              <a:t>In 1849 many revolutionaries were crushed</a:t>
            </a:r>
          </a:p>
          <a:p>
            <a:r>
              <a:rPr lang="en-US" dirty="0" smtClean="0">
                <a:solidFill>
                  <a:srgbClr val="0000FF"/>
                </a:solidFill>
              </a:rPr>
              <a:t>All revolutionary regimes collapsed except in France</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064000" y="3959577"/>
            <a:ext cx="3835400" cy="2810675"/>
          </a:xfrm>
          <a:prstGeom prst="rect">
            <a:avLst/>
          </a:prstGeom>
        </p:spPr>
      </p:pic>
    </p:spTree>
    <p:extLst>
      <p:ext uri="{BB962C8B-B14F-4D97-AF65-F5344CB8AC3E}">
        <p14:creationId xmlns:p14="http://schemas.microsoft.com/office/powerpoint/2010/main" val="223902272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p:txBody>
          <a:bodyPr/>
          <a:lstStyle/>
          <a:p>
            <a:r>
              <a:rPr lang="en-US" dirty="0" smtClean="0">
                <a:solidFill>
                  <a:srgbClr val="FF0000"/>
                </a:solidFill>
              </a:rPr>
              <a:t>The Independence of Latin America</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0000FF"/>
                </a:solidFill>
              </a:rPr>
              <a:t>American and French Revolutions led to the independence of Latin America</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2948249" y="2869318"/>
            <a:ext cx="3317084" cy="4008144"/>
          </a:xfrm>
          <a:prstGeom prst="rect">
            <a:avLst/>
          </a:prstGeom>
        </p:spPr>
      </p:pic>
    </p:spTree>
    <p:extLst>
      <p:ext uri="{BB962C8B-B14F-4D97-AF65-F5344CB8AC3E}">
        <p14:creationId xmlns:p14="http://schemas.microsoft.com/office/powerpoint/2010/main" val="154545300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a:xfrm>
            <a:off x="-265788" y="-52002"/>
            <a:ext cx="8229600" cy="1143000"/>
          </a:xfrm>
        </p:spPr>
        <p:txBody>
          <a:bodyPr/>
          <a:lstStyle/>
          <a:p>
            <a:r>
              <a:rPr lang="en-US" dirty="0" smtClean="0">
                <a:solidFill>
                  <a:srgbClr val="FF0000"/>
                </a:solidFill>
              </a:rPr>
              <a:t>Abuses of the Colonial System</a:t>
            </a:r>
            <a:endParaRPr lang="en-US" dirty="0">
              <a:solidFill>
                <a:srgbClr val="FF0000"/>
              </a:solidFill>
            </a:endParaRPr>
          </a:p>
        </p:txBody>
      </p:sp>
      <p:sp>
        <p:nvSpPr>
          <p:cNvPr id="3" name="Content Placeholder 2"/>
          <p:cNvSpPr>
            <a:spLocks noGrp="1"/>
          </p:cNvSpPr>
          <p:nvPr>
            <p:ph idx="1"/>
          </p:nvPr>
        </p:nvSpPr>
        <p:spPr>
          <a:xfrm>
            <a:off x="457200" y="1417638"/>
            <a:ext cx="4652910" cy="5211891"/>
          </a:xfrm>
        </p:spPr>
        <p:txBody>
          <a:bodyPr>
            <a:normAutofit fontScale="92500" lnSpcReduction="10000"/>
          </a:bodyPr>
          <a:lstStyle/>
          <a:p>
            <a:r>
              <a:rPr lang="en-US" dirty="0" smtClean="0">
                <a:solidFill>
                  <a:srgbClr val="0000FF"/>
                </a:solidFill>
              </a:rPr>
              <a:t>Spanish and Portuguese colonial system caused unrest in Latin America</a:t>
            </a:r>
          </a:p>
          <a:p>
            <a:r>
              <a:rPr lang="en-US" dirty="0" smtClean="0"/>
              <a:t>Creoles were denied political power</a:t>
            </a:r>
          </a:p>
          <a:p>
            <a:r>
              <a:rPr lang="en-US" dirty="0" smtClean="0"/>
              <a:t>Resented Spanish economic restrictions</a:t>
            </a:r>
          </a:p>
          <a:p>
            <a:pPr lvl="1"/>
            <a:r>
              <a:rPr lang="en-US" dirty="0" smtClean="0">
                <a:solidFill>
                  <a:srgbClr val="0000FF"/>
                </a:solidFill>
              </a:rPr>
              <a:t>Couldn’t trade with other countries</a:t>
            </a:r>
          </a:p>
          <a:p>
            <a:pPr lvl="1"/>
            <a:r>
              <a:rPr lang="en-US" dirty="0" smtClean="0">
                <a:solidFill>
                  <a:srgbClr val="000000"/>
                </a:solidFill>
              </a:rPr>
              <a:t>Can’t manufacture own goods</a:t>
            </a:r>
            <a:endParaRPr lang="en-US" dirty="0">
              <a:solidFill>
                <a:srgbClr val="000000"/>
              </a:solidFill>
            </a:endParaRPr>
          </a:p>
        </p:txBody>
      </p:sp>
      <p:pic>
        <p:nvPicPr>
          <p:cNvPr id="4" name="Picture 3"/>
          <p:cNvPicPr>
            <a:picLocks noChangeAspect="1"/>
          </p:cNvPicPr>
          <p:nvPr/>
        </p:nvPicPr>
        <p:blipFill rotWithShape="1">
          <a:blip r:embed="rId3"/>
          <a:srcRect l="9910" r="16583" b="9373"/>
          <a:stretch/>
        </p:blipFill>
        <p:spPr>
          <a:xfrm>
            <a:off x="5396585" y="1109473"/>
            <a:ext cx="3809355" cy="5748527"/>
          </a:xfrm>
          <a:prstGeom prst="rect">
            <a:avLst/>
          </a:prstGeom>
        </p:spPr>
      </p:pic>
      <p:sp>
        <p:nvSpPr>
          <p:cNvPr id="6" name="TextBox 5"/>
          <p:cNvSpPr txBox="1"/>
          <p:nvPr/>
        </p:nvSpPr>
        <p:spPr>
          <a:xfrm>
            <a:off x="7414750" y="102893"/>
            <a:ext cx="2301442" cy="1477328"/>
          </a:xfrm>
          <a:prstGeom prst="rect">
            <a:avLst/>
          </a:prstGeom>
          <a:noFill/>
        </p:spPr>
        <p:txBody>
          <a:bodyPr wrap="square" rtlCol="0">
            <a:spAutoFit/>
          </a:bodyPr>
          <a:lstStyle/>
          <a:p>
            <a:r>
              <a:rPr lang="en-US" dirty="0">
                <a:hlinkClick r:id="rId4"/>
              </a:rPr>
              <a:t>http://www.youtube.com/watch?v=</a:t>
            </a:r>
            <a:r>
              <a:rPr lang="en-US" dirty="0" smtClean="0">
                <a:hlinkClick r:id="rId4"/>
              </a:rPr>
              <a:t>UdxdXfDLaNs</a:t>
            </a:r>
            <a:endParaRPr lang="en-US" dirty="0" smtClean="0"/>
          </a:p>
          <a:p>
            <a:endParaRPr lang="en-US" dirty="0"/>
          </a:p>
        </p:txBody>
      </p:sp>
    </p:spTree>
    <p:extLst>
      <p:ext uri="{BB962C8B-B14F-4D97-AF65-F5344CB8AC3E}">
        <p14:creationId xmlns:p14="http://schemas.microsoft.com/office/powerpoint/2010/main" val="35463295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a:xfrm>
            <a:off x="0" y="-18486"/>
            <a:ext cx="9144000" cy="1143000"/>
          </a:xfrm>
        </p:spPr>
        <p:txBody>
          <a:bodyPr>
            <a:normAutofit fontScale="90000"/>
          </a:bodyPr>
          <a:lstStyle/>
          <a:p>
            <a:r>
              <a:rPr lang="en-US" dirty="0" smtClean="0">
                <a:solidFill>
                  <a:srgbClr val="FF0000"/>
                </a:solidFill>
              </a:rPr>
              <a:t>Revolutionary Ideas Spread to Latin America</a:t>
            </a:r>
            <a:endParaRPr lang="en-US" dirty="0">
              <a:solidFill>
                <a:srgbClr val="FF0000"/>
              </a:solidFill>
            </a:endParaRPr>
          </a:p>
        </p:txBody>
      </p:sp>
      <p:sp>
        <p:nvSpPr>
          <p:cNvPr id="3" name="Content Placeholder 2"/>
          <p:cNvSpPr>
            <a:spLocks noGrp="1"/>
          </p:cNvSpPr>
          <p:nvPr>
            <p:ph idx="1"/>
          </p:nvPr>
        </p:nvSpPr>
        <p:spPr>
          <a:xfrm>
            <a:off x="457200" y="989525"/>
            <a:ext cx="8229600" cy="4525963"/>
          </a:xfrm>
        </p:spPr>
        <p:txBody>
          <a:bodyPr/>
          <a:lstStyle/>
          <a:p>
            <a:r>
              <a:rPr lang="en-US" dirty="0" smtClean="0"/>
              <a:t>American and French</a:t>
            </a:r>
          </a:p>
          <a:p>
            <a:r>
              <a:rPr lang="en-US" dirty="0" smtClean="0">
                <a:solidFill>
                  <a:srgbClr val="0000FF"/>
                </a:solidFill>
              </a:rPr>
              <a:t>Gov’t should protect  the people’s interest</a:t>
            </a:r>
          </a:p>
          <a:p>
            <a:r>
              <a:rPr lang="en-US" dirty="0" smtClean="0"/>
              <a:t>During the Napoleonic Wars Latin America ruled themselves</a:t>
            </a:r>
          </a:p>
          <a:p>
            <a:r>
              <a:rPr lang="en-US" dirty="0" smtClean="0"/>
              <a:t>Spanish King came back and restored colonial system</a:t>
            </a:r>
          </a:p>
          <a:p>
            <a:pPr marL="0" indent="0">
              <a:buNone/>
            </a:pPr>
            <a:endParaRPr lang="en-US" dirty="0"/>
          </a:p>
        </p:txBody>
      </p:sp>
      <p:pic>
        <p:nvPicPr>
          <p:cNvPr id="5" name="Picture 4"/>
          <p:cNvPicPr>
            <a:picLocks noChangeAspect="1"/>
          </p:cNvPicPr>
          <p:nvPr/>
        </p:nvPicPr>
        <p:blipFill>
          <a:blip r:embed="rId3"/>
          <a:stretch>
            <a:fillRect/>
          </a:stretch>
        </p:blipFill>
        <p:spPr>
          <a:xfrm>
            <a:off x="4518571" y="3897871"/>
            <a:ext cx="3676199" cy="2855760"/>
          </a:xfrm>
          <a:prstGeom prst="rect">
            <a:avLst/>
          </a:prstGeom>
        </p:spPr>
      </p:pic>
    </p:spTree>
    <p:extLst>
      <p:ext uri="{BB962C8B-B14F-4D97-AF65-F5344CB8AC3E}">
        <p14:creationId xmlns:p14="http://schemas.microsoft.com/office/powerpoint/2010/main" val="416471981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4525963"/>
          </a:xfrm>
        </p:spPr>
        <p:txBody>
          <a:bodyPr/>
          <a:lstStyle/>
          <a:p>
            <a:r>
              <a:rPr lang="en-US" dirty="0" smtClean="0"/>
              <a:t>Refused to return to Spanish rule</a:t>
            </a:r>
          </a:p>
          <a:p>
            <a:r>
              <a:rPr lang="en-US" dirty="0" smtClean="0">
                <a:solidFill>
                  <a:srgbClr val="0000FF"/>
                </a:solidFill>
              </a:rPr>
              <a:t>Demanded independence</a:t>
            </a:r>
          </a:p>
          <a:p>
            <a:r>
              <a:rPr lang="en-US" dirty="0" smtClean="0"/>
              <a:t>Brazil declared independence from Portugal in 1823</a:t>
            </a:r>
          </a:p>
          <a:p>
            <a:r>
              <a:rPr lang="en-US" dirty="0" smtClean="0">
                <a:solidFill>
                  <a:srgbClr val="0000FF"/>
                </a:solidFill>
              </a:rPr>
              <a:t>By 1824 Latin America independence was firmly established</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3820918" y="3566403"/>
            <a:ext cx="4865882" cy="3060519"/>
          </a:xfrm>
          <a:prstGeom prst="rect">
            <a:avLst/>
          </a:prstGeom>
        </p:spPr>
      </p:pic>
    </p:spTree>
    <p:extLst>
      <p:ext uri="{BB962C8B-B14F-4D97-AF65-F5344CB8AC3E}">
        <p14:creationId xmlns:p14="http://schemas.microsoft.com/office/powerpoint/2010/main" val="389095382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p:txBody>
          <a:bodyPr/>
          <a:lstStyle/>
          <a:p>
            <a:r>
              <a:rPr lang="en-US" dirty="0" smtClean="0">
                <a:solidFill>
                  <a:srgbClr val="FF0000"/>
                </a:solidFill>
              </a:rPr>
              <a:t>Leaders</a:t>
            </a:r>
            <a:endParaRPr lang="en-US" dirty="0">
              <a:solidFill>
                <a:srgbClr val="FF0000"/>
              </a:solidFill>
            </a:endParaRPr>
          </a:p>
        </p:txBody>
      </p:sp>
      <p:sp>
        <p:nvSpPr>
          <p:cNvPr id="3" name="Content Placeholder 2"/>
          <p:cNvSpPr>
            <a:spLocks noGrp="1"/>
          </p:cNvSpPr>
          <p:nvPr>
            <p:ph idx="1"/>
          </p:nvPr>
        </p:nvSpPr>
        <p:spPr>
          <a:xfrm>
            <a:off x="457200" y="1600200"/>
            <a:ext cx="6039772" cy="4525963"/>
          </a:xfrm>
        </p:spPr>
        <p:txBody>
          <a:bodyPr/>
          <a:lstStyle/>
          <a:p>
            <a:r>
              <a:rPr lang="en-US" dirty="0" smtClean="0">
                <a:solidFill>
                  <a:srgbClr val="0000FF"/>
                </a:solidFill>
              </a:rPr>
              <a:t>Toussaint </a:t>
            </a:r>
            <a:r>
              <a:rPr lang="en-US" dirty="0" err="1" smtClean="0">
                <a:solidFill>
                  <a:srgbClr val="0000FF"/>
                </a:solidFill>
              </a:rPr>
              <a:t>l’Ouverture</a:t>
            </a:r>
            <a:endParaRPr lang="en-US" dirty="0" smtClean="0">
              <a:solidFill>
                <a:srgbClr val="0000FF"/>
              </a:solidFill>
            </a:endParaRPr>
          </a:p>
          <a:p>
            <a:pPr lvl="1"/>
            <a:r>
              <a:rPr lang="en-US" dirty="0" smtClean="0">
                <a:solidFill>
                  <a:srgbClr val="0000FF"/>
                </a:solidFill>
              </a:rPr>
              <a:t>Led uprising of African slaves in 1791</a:t>
            </a:r>
          </a:p>
          <a:p>
            <a:pPr lvl="1"/>
            <a:r>
              <a:rPr lang="en-US" dirty="0" smtClean="0">
                <a:solidFill>
                  <a:srgbClr val="0000FF"/>
                </a:solidFill>
              </a:rPr>
              <a:t>Forced French out of Haiti</a:t>
            </a:r>
          </a:p>
          <a:p>
            <a:pPr lvl="1"/>
            <a:r>
              <a:rPr lang="en-US" dirty="0" smtClean="0"/>
              <a:t>Haiti was first to establish independence</a:t>
            </a:r>
            <a:endParaRPr lang="en-US" dirty="0"/>
          </a:p>
        </p:txBody>
      </p:sp>
      <p:pic>
        <p:nvPicPr>
          <p:cNvPr id="5" name="Picture 4"/>
          <p:cNvPicPr>
            <a:picLocks noChangeAspect="1"/>
          </p:cNvPicPr>
          <p:nvPr/>
        </p:nvPicPr>
        <p:blipFill>
          <a:blip r:embed="rId3"/>
          <a:stretch>
            <a:fillRect/>
          </a:stretch>
        </p:blipFill>
        <p:spPr>
          <a:xfrm>
            <a:off x="6448425" y="3263900"/>
            <a:ext cx="2695575" cy="3594100"/>
          </a:xfrm>
          <a:prstGeom prst="rect">
            <a:avLst/>
          </a:prstGeom>
        </p:spPr>
      </p:pic>
      <p:pic>
        <p:nvPicPr>
          <p:cNvPr id="6" name="Picture 5"/>
          <p:cNvPicPr>
            <a:picLocks noChangeAspect="1"/>
          </p:cNvPicPr>
          <p:nvPr/>
        </p:nvPicPr>
        <p:blipFill>
          <a:blip r:embed="rId4"/>
          <a:stretch>
            <a:fillRect/>
          </a:stretch>
        </p:blipFill>
        <p:spPr>
          <a:xfrm>
            <a:off x="6908800" y="-63500"/>
            <a:ext cx="2235200" cy="3327400"/>
          </a:xfrm>
          <a:prstGeom prst="rect">
            <a:avLst/>
          </a:prstGeom>
        </p:spPr>
      </p:pic>
    </p:spTree>
    <p:extLst>
      <p:ext uri="{BB962C8B-B14F-4D97-AF65-F5344CB8AC3E}">
        <p14:creationId xmlns:p14="http://schemas.microsoft.com/office/powerpoint/2010/main" val="374677944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91032"/>
            <a:ext cx="8229600" cy="4525963"/>
          </a:xfrm>
        </p:spPr>
        <p:txBody>
          <a:bodyPr/>
          <a:lstStyle/>
          <a:p>
            <a:r>
              <a:rPr lang="en-US" dirty="0" smtClean="0">
                <a:solidFill>
                  <a:srgbClr val="0000FF"/>
                </a:solidFill>
              </a:rPr>
              <a:t>Simon Bolivar</a:t>
            </a:r>
          </a:p>
          <a:p>
            <a:pPr lvl="1"/>
            <a:r>
              <a:rPr lang="en-US" dirty="0" smtClean="0">
                <a:solidFill>
                  <a:srgbClr val="000000"/>
                </a:solidFill>
              </a:rPr>
              <a:t>Liberated Venezuela, Colombia, Ecuador, Peru, and Bolivia</a:t>
            </a:r>
            <a:endParaRPr lang="en-US" dirty="0">
              <a:solidFill>
                <a:srgbClr val="000000"/>
              </a:solidFill>
            </a:endParaRPr>
          </a:p>
        </p:txBody>
      </p:sp>
      <p:pic>
        <p:nvPicPr>
          <p:cNvPr id="5" name="Picture 4"/>
          <p:cNvPicPr>
            <a:picLocks noChangeAspect="1"/>
          </p:cNvPicPr>
          <p:nvPr/>
        </p:nvPicPr>
        <p:blipFill>
          <a:blip r:embed="rId3"/>
          <a:stretch>
            <a:fillRect/>
          </a:stretch>
        </p:blipFill>
        <p:spPr>
          <a:xfrm>
            <a:off x="3389967" y="102893"/>
            <a:ext cx="3683000" cy="2209800"/>
          </a:xfrm>
          <a:prstGeom prst="rect">
            <a:avLst/>
          </a:prstGeom>
        </p:spPr>
      </p:pic>
      <p:pic>
        <p:nvPicPr>
          <p:cNvPr id="6" name="Picture 5"/>
          <p:cNvPicPr>
            <a:picLocks noChangeAspect="1"/>
          </p:cNvPicPr>
          <p:nvPr/>
        </p:nvPicPr>
        <p:blipFill>
          <a:blip r:embed="rId4"/>
          <a:stretch>
            <a:fillRect/>
          </a:stretch>
        </p:blipFill>
        <p:spPr>
          <a:xfrm>
            <a:off x="3854042" y="3227694"/>
            <a:ext cx="2789484" cy="3724105"/>
          </a:xfrm>
          <a:prstGeom prst="rect">
            <a:avLst/>
          </a:prstGeom>
        </p:spPr>
      </p:pic>
    </p:spTree>
    <p:extLst>
      <p:ext uri="{BB962C8B-B14F-4D97-AF65-F5344CB8AC3E}">
        <p14:creationId xmlns:p14="http://schemas.microsoft.com/office/powerpoint/2010/main" val="127380228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0000FF"/>
                </a:solidFill>
              </a:rPr>
              <a:t>Jose de San Martin</a:t>
            </a:r>
          </a:p>
          <a:p>
            <a:pPr lvl="1"/>
            <a:r>
              <a:rPr lang="en-US" dirty="0" smtClean="0">
                <a:solidFill>
                  <a:srgbClr val="0000FF"/>
                </a:solidFill>
              </a:rPr>
              <a:t>Liberated Argentina and Chile from Spanish rule</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892800" y="3422650"/>
            <a:ext cx="2654300" cy="3060700"/>
          </a:xfrm>
          <a:prstGeom prst="rect">
            <a:avLst/>
          </a:prstGeom>
        </p:spPr>
      </p:pic>
      <p:pic>
        <p:nvPicPr>
          <p:cNvPr id="6" name="Picture 5"/>
          <p:cNvPicPr>
            <a:picLocks noChangeAspect="1"/>
          </p:cNvPicPr>
          <p:nvPr/>
        </p:nvPicPr>
        <p:blipFill>
          <a:blip r:embed="rId4"/>
          <a:stretch>
            <a:fillRect/>
          </a:stretch>
        </p:blipFill>
        <p:spPr>
          <a:xfrm>
            <a:off x="457199" y="3422650"/>
            <a:ext cx="4549865" cy="2825706"/>
          </a:xfrm>
          <a:prstGeom prst="rect">
            <a:avLst/>
          </a:prstGeom>
        </p:spPr>
      </p:pic>
    </p:spTree>
    <p:extLst>
      <p:ext uri="{BB962C8B-B14F-4D97-AF65-F5344CB8AC3E}">
        <p14:creationId xmlns:p14="http://schemas.microsoft.com/office/powerpoint/2010/main" val="295007541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4722" y="1281611"/>
            <a:ext cx="5038359" cy="4525963"/>
          </a:xfrm>
        </p:spPr>
        <p:txBody>
          <a:bodyPr/>
          <a:lstStyle/>
          <a:p>
            <a:r>
              <a:rPr lang="en-US" dirty="0" smtClean="0">
                <a:solidFill>
                  <a:srgbClr val="0000FF"/>
                </a:solidFill>
              </a:rPr>
              <a:t>Miguel Hidalgo</a:t>
            </a:r>
          </a:p>
          <a:p>
            <a:pPr lvl="1"/>
            <a:r>
              <a:rPr lang="en-US" dirty="0" smtClean="0"/>
              <a:t>Priest</a:t>
            </a:r>
          </a:p>
          <a:p>
            <a:pPr lvl="1"/>
            <a:r>
              <a:rPr lang="en-US" dirty="0" smtClean="0">
                <a:solidFill>
                  <a:srgbClr val="0000FF"/>
                </a:solidFill>
              </a:rPr>
              <a:t>Rebelled against Spanish rule in Mexico</a:t>
            </a:r>
          </a:p>
          <a:p>
            <a:pPr lvl="1"/>
            <a:r>
              <a:rPr lang="en-US" dirty="0" smtClean="0">
                <a:solidFill>
                  <a:srgbClr val="0000FF"/>
                </a:solidFill>
              </a:rPr>
              <a:t>Uprising failed</a:t>
            </a:r>
          </a:p>
          <a:p>
            <a:pPr lvl="1"/>
            <a:r>
              <a:rPr lang="en-US" dirty="0" smtClean="0"/>
              <a:t>Mexico achieved independence in 1821</a:t>
            </a:r>
            <a:endParaRPr lang="en-US" dirty="0"/>
          </a:p>
        </p:txBody>
      </p:sp>
      <p:pic>
        <p:nvPicPr>
          <p:cNvPr id="5" name="Picture 4"/>
          <p:cNvPicPr>
            <a:picLocks noChangeAspect="1"/>
          </p:cNvPicPr>
          <p:nvPr/>
        </p:nvPicPr>
        <p:blipFill>
          <a:blip r:embed="rId3"/>
          <a:stretch>
            <a:fillRect/>
          </a:stretch>
        </p:blipFill>
        <p:spPr>
          <a:xfrm>
            <a:off x="6781800" y="102893"/>
            <a:ext cx="2362200" cy="3441700"/>
          </a:xfrm>
          <a:prstGeom prst="rect">
            <a:avLst/>
          </a:prstGeom>
        </p:spPr>
      </p:pic>
      <p:pic>
        <p:nvPicPr>
          <p:cNvPr id="6" name="Picture 5"/>
          <p:cNvPicPr>
            <a:picLocks noChangeAspect="1"/>
          </p:cNvPicPr>
          <p:nvPr/>
        </p:nvPicPr>
        <p:blipFill>
          <a:blip r:embed="rId4"/>
          <a:stretch>
            <a:fillRect/>
          </a:stretch>
        </p:blipFill>
        <p:spPr>
          <a:xfrm>
            <a:off x="6286500" y="4006490"/>
            <a:ext cx="2857500" cy="2857500"/>
          </a:xfrm>
          <a:prstGeom prst="rect">
            <a:avLst/>
          </a:prstGeom>
        </p:spPr>
      </p:pic>
      <p:sp>
        <p:nvSpPr>
          <p:cNvPr id="7" name="TextBox 6"/>
          <p:cNvSpPr txBox="1"/>
          <p:nvPr/>
        </p:nvSpPr>
        <p:spPr>
          <a:xfrm>
            <a:off x="457200" y="5315137"/>
            <a:ext cx="4268000" cy="923330"/>
          </a:xfrm>
          <a:prstGeom prst="rect">
            <a:avLst/>
          </a:prstGeom>
          <a:noFill/>
        </p:spPr>
        <p:txBody>
          <a:bodyPr wrap="square" rtlCol="0">
            <a:spAutoFit/>
          </a:bodyPr>
          <a:lstStyle/>
          <a:p>
            <a:r>
              <a:rPr lang="en-US" dirty="0">
                <a:hlinkClick r:id="rId5"/>
              </a:rPr>
              <a:t>http://www.youtube.com/watch?v=cT60g-</a:t>
            </a:r>
            <a:r>
              <a:rPr lang="en-US" dirty="0" smtClean="0">
                <a:hlinkClick r:id="rId5"/>
              </a:rPr>
              <a:t>GlnLs</a:t>
            </a:r>
            <a:endParaRPr lang="en-US" dirty="0" smtClean="0"/>
          </a:p>
          <a:p>
            <a:endParaRPr lang="en-US" dirty="0"/>
          </a:p>
        </p:txBody>
      </p:sp>
    </p:spTree>
    <p:extLst>
      <p:ext uri="{BB962C8B-B14F-4D97-AF65-F5344CB8AC3E}">
        <p14:creationId xmlns:p14="http://schemas.microsoft.com/office/powerpoint/2010/main" val="30345633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37731" y="347919"/>
            <a:ext cx="9181731" cy="6087886"/>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10650" y="2438735"/>
            <a:ext cx="8229600" cy="4525963"/>
          </a:xfrm>
        </p:spPr>
        <p:txBody>
          <a:bodyPr/>
          <a:lstStyle/>
          <a:p>
            <a:endParaRPr lang="en-US" dirty="0" smtClean="0"/>
          </a:p>
          <a:p>
            <a:r>
              <a:rPr lang="en-US" dirty="0" smtClean="0"/>
              <a:t>In 1775 violence erupted </a:t>
            </a:r>
          </a:p>
          <a:p>
            <a:r>
              <a:rPr lang="en-US" dirty="0" smtClean="0"/>
              <a:t>The shot heard around the world</a:t>
            </a:r>
          </a:p>
          <a:p>
            <a:r>
              <a:rPr lang="en-US" dirty="0" smtClean="0">
                <a:solidFill>
                  <a:srgbClr val="0000FF"/>
                </a:solidFill>
              </a:rPr>
              <a:t>Paine, wrote “Common Sense”</a:t>
            </a:r>
          </a:p>
          <a:p>
            <a:r>
              <a:rPr lang="en-US" dirty="0" smtClean="0">
                <a:solidFill>
                  <a:srgbClr val="0000FF"/>
                </a:solidFill>
              </a:rPr>
              <a:t>1776, Thomas Jefferson wrote the Declaration of Independence</a:t>
            </a:r>
          </a:p>
          <a:p>
            <a:endParaRPr lang="en-US" dirty="0"/>
          </a:p>
        </p:txBody>
      </p:sp>
      <p:pic>
        <p:nvPicPr>
          <p:cNvPr id="5" name="Picture 4"/>
          <p:cNvPicPr>
            <a:picLocks noChangeAspect="1"/>
          </p:cNvPicPr>
          <p:nvPr/>
        </p:nvPicPr>
        <p:blipFill>
          <a:blip r:embed="rId3"/>
          <a:stretch>
            <a:fillRect/>
          </a:stretch>
        </p:blipFill>
        <p:spPr>
          <a:xfrm>
            <a:off x="5022850" y="0"/>
            <a:ext cx="4121150" cy="2792721"/>
          </a:xfrm>
          <a:prstGeom prst="rect">
            <a:avLst/>
          </a:prstGeom>
        </p:spPr>
      </p:pic>
      <p:pic>
        <p:nvPicPr>
          <p:cNvPr id="6" name="Picture 5"/>
          <p:cNvPicPr>
            <a:picLocks noChangeAspect="1"/>
          </p:cNvPicPr>
          <p:nvPr/>
        </p:nvPicPr>
        <p:blipFill>
          <a:blip r:embed="rId4"/>
          <a:stretch>
            <a:fillRect/>
          </a:stretch>
        </p:blipFill>
        <p:spPr>
          <a:xfrm>
            <a:off x="0" y="0"/>
            <a:ext cx="3683000" cy="2209800"/>
          </a:xfrm>
          <a:prstGeom prst="rect">
            <a:avLst/>
          </a:prstGeom>
        </p:spPr>
      </p:pic>
      <p:sp>
        <p:nvSpPr>
          <p:cNvPr id="7" name="TextBox 6"/>
          <p:cNvSpPr txBox="1"/>
          <p:nvPr/>
        </p:nvSpPr>
        <p:spPr>
          <a:xfrm>
            <a:off x="6936975" y="2916871"/>
            <a:ext cx="2152827" cy="1477328"/>
          </a:xfrm>
          <a:prstGeom prst="rect">
            <a:avLst/>
          </a:prstGeom>
          <a:noFill/>
        </p:spPr>
        <p:txBody>
          <a:bodyPr wrap="square" rtlCol="0">
            <a:spAutoFit/>
          </a:bodyPr>
          <a:lstStyle/>
          <a:p>
            <a:r>
              <a:rPr lang="en-US" dirty="0">
                <a:hlinkClick r:id="rId5"/>
              </a:rPr>
              <a:t>http://www.youtube.com/watch?v=Y6ikO6LMxF4</a:t>
            </a:r>
            <a:endParaRPr lang="en-US" dirty="0"/>
          </a:p>
          <a:p>
            <a:endParaRPr lang="en-US" dirty="0"/>
          </a:p>
        </p:txBody>
      </p:sp>
    </p:spTree>
    <p:extLst>
      <p:ext uri="{BB962C8B-B14F-4D97-AF65-F5344CB8AC3E}">
        <p14:creationId xmlns:p14="http://schemas.microsoft.com/office/powerpoint/2010/main" val="176543312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FF0000"/>
                </a:solidFill>
              </a:rPr>
              <a:t>Bolivar and the Struggle for Independence</a:t>
            </a:r>
            <a:endParaRPr lang="en-US" dirty="0">
              <a:solidFill>
                <a:srgbClr val="FF0000"/>
              </a:solidFill>
            </a:endParaRPr>
          </a:p>
        </p:txBody>
      </p:sp>
      <p:sp>
        <p:nvSpPr>
          <p:cNvPr id="3" name="Content Placeholder 2"/>
          <p:cNvSpPr>
            <a:spLocks noGrp="1"/>
          </p:cNvSpPr>
          <p:nvPr>
            <p:ph idx="1"/>
          </p:nvPr>
        </p:nvSpPr>
        <p:spPr>
          <a:xfrm>
            <a:off x="335075" y="1600200"/>
            <a:ext cx="8229600" cy="4525963"/>
          </a:xfrm>
        </p:spPr>
        <p:txBody>
          <a:bodyPr/>
          <a:lstStyle/>
          <a:p>
            <a:r>
              <a:rPr lang="en-US" dirty="0" smtClean="0">
                <a:solidFill>
                  <a:srgbClr val="0000FF"/>
                </a:solidFill>
              </a:rPr>
              <a:t>Simon Bolivar</a:t>
            </a:r>
          </a:p>
          <a:p>
            <a:pPr lvl="1"/>
            <a:r>
              <a:rPr lang="en-US" dirty="0" smtClean="0"/>
              <a:t>Known as the Liberator</a:t>
            </a:r>
          </a:p>
          <a:p>
            <a:pPr lvl="1"/>
            <a:r>
              <a:rPr lang="en-US" dirty="0" smtClean="0">
                <a:solidFill>
                  <a:srgbClr val="0000FF"/>
                </a:solidFill>
              </a:rPr>
              <a:t>Creole aristocrat</a:t>
            </a:r>
          </a:p>
          <a:p>
            <a:pPr lvl="1"/>
            <a:r>
              <a:rPr lang="en-US" dirty="0" smtClean="0">
                <a:solidFill>
                  <a:srgbClr val="0000FF"/>
                </a:solidFill>
              </a:rPr>
              <a:t>1813 led independence in Venezuela</a:t>
            </a:r>
          </a:p>
          <a:p>
            <a:pPr lvl="1"/>
            <a:r>
              <a:rPr lang="en-US" dirty="0" smtClean="0"/>
              <a:t>Had to flee to South America</a:t>
            </a:r>
          </a:p>
        </p:txBody>
      </p:sp>
      <p:pic>
        <p:nvPicPr>
          <p:cNvPr id="5" name="Picture 4"/>
          <p:cNvPicPr>
            <a:picLocks noChangeAspect="1"/>
          </p:cNvPicPr>
          <p:nvPr/>
        </p:nvPicPr>
        <p:blipFill>
          <a:blip r:embed="rId3"/>
          <a:stretch>
            <a:fillRect/>
          </a:stretch>
        </p:blipFill>
        <p:spPr>
          <a:xfrm>
            <a:off x="6642100" y="1600200"/>
            <a:ext cx="2501900" cy="3251200"/>
          </a:xfrm>
          <a:prstGeom prst="rect">
            <a:avLst/>
          </a:prstGeom>
        </p:spPr>
      </p:pic>
      <p:pic>
        <p:nvPicPr>
          <p:cNvPr id="6" name="Picture 5"/>
          <p:cNvPicPr>
            <a:picLocks noChangeAspect="1"/>
          </p:cNvPicPr>
          <p:nvPr/>
        </p:nvPicPr>
        <p:blipFill>
          <a:blip r:embed="rId4"/>
          <a:stretch>
            <a:fillRect/>
          </a:stretch>
        </p:blipFill>
        <p:spPr>
          <a:xfrm>
            <a:off x="1689100" y="4356100"/>
            <a:ext cx="3251200" cy="2501900"/>
          </a:xfrm>
          <a:prstGeom prst="rect">
            <a:avLst/>
          </a:prstGeom>
        </p:spPr>
      </p:pic>
    </p:spTree>
    <p:extLst>
      <p:ext uri="{BB962C8B-B14F-4D97-AF65-F5344CB8AC3E}">
        <p14:creationId xmlns:p14="http://schemas.microsoft.com/office/powerpoint/2010/main" val="319341645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74638"/>
            <a:ext cx="4488941" cy="6404929"/>
          </a:xfrm>
        </p:spPr>
        <p:txBody>
          <a:bodyPr>
            <a:normAutofit/>
          </a:bodyPr>
          <a:lstStyle/>
          <a:p>
            <a:pPr lvl="1"/>
            <a:r>
              <a:rPr lang="en-US" dirty="0"/>
              <a:t>With Haitian help he </a:t>
            </a:r>
            <a:r>
              <a:rPr lang="en-US" dirty="0" smtClean="0"/>
              <a:t>liberated Venezuela </a:t>
            </a:r>
            <a:r>
              <a:rPr lang="en-US" dirty="0"/>
              <a:t>and </a:t>
            </a:r>
            <a:r>
              <a:rPr lang="en-US" dirty="0" smtClean="0"/>
              <a:t>Ecuador</a:t>
            </a:r>
          </a:p>
          <a:p>
            <a:pPr lvl="1"/>
            <a:r>
              <a:rPr lang="en-US" dirty="0" smtClean="0">
                <a:solidFill>
                  <a:srgbClr val="0000FF"/>
                </a:solidFill>
              </a:rPr>
              <a:t>1819 joined Ecuador, Venezuela, and Colombia into Gran Colombia</a:t>
            </a:r>
          </a:p>
          <a:p>
            <a:pPr lvl="1"/>
            <a:r>
              <a:rPr lang="en-US" dirty="0" smtClean="0">
                <a:solidFill>
                  <a:srgbClr val="0000FF"/>
                </a:solidFill>
              </a:rPr>
              <a:t>joined Jose San Martin to liberate Peru </a:t>
            </a:r>
          </a:p>
          <a:p>
            <a:r>
              <a:rPr lang="en-US" dirty="0"/>
              <a:t>Bolivar declared himself dictator</a:t>
            </a:r>
          </a:p>
          <a:p>
            <a:r>
              <a:rPr lang="en-US" dirty="0"/>
              <a:t>2 years later he resigned</a:t>
            </a:r>
          </a:p>
          <a:p>
            <a:pPr lvl="1"/>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682674" y="1836174"/>
            <a:ext cx="4461326" cy="3868951"/>
          </a:xfrm>
          <a:prstGeom prst="rect">
            <a:avLst/>
          </a:prstGeom>
        </p:spPr>
      </p:pic>
    </p:spTree>
    <p:extLst>
      <p:ext uri="{BB962C8B-B14F-4D97-AF65-F5344CB8AC3E}">
        <p14:creationId xmlns:p14="http://schemas.microsoft.com/office/powerpoint/2010/main" val="171875270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1819360" y="102893"/>
            <a:ext cx="5595390" cy="6761097"/>
          </a:xfrm>
          <a:prstGeom prst="rect">
            <a:avLst/>
          </a:prstGeom>
        </p:spPr>
      </p:pic>
      <p:sp>
        <p:nvSpPr>
          <p:cNvPr id="3" name="Content Placeholder 2"/>
          <p:cNvSpPr>
            <a:spLocks noGrp="1"/>
          </p:cNvSpPr>
          <p:nvPr>
            <p:ph idx="1"/>
          </p:nvPr>
        </p:nvSpPr>
        <p:spPr>
          <a:xfrm>
            <a:off x="457200" y="700789"/>
            <a:ext cx="8229600" cy="4525963"/>
          </a:xfrm>
        </p:spPr>
        <p:txBody>
          <a:bodyPr/>
          <a:lstStyle/>
          <a:p>
            <a:r>
              <a:rPr lang="en-US" dirty="0" smtClean="0">
                <a:solidFill>
                  <a:srgbClr val="FF0000"/>
                </a:solidFill>
              </a:rPr>
              <a:t>Monroe Doctrine</a:t>
            </a:r>
          </a:p>
          <a:p>
            <a:pPr lvl="1"/>
            <a:r>
              <a:rPr lang="en-US" dirty="0" smtClean="0"/>
              <a:t>Issued by US in 1823</a:t>
            </a:r>
          </a:p>
          <a:p>
            <a:pPr lvl="1"/>
            <a:r>
              <a:rPr lang="en-US" dirty="0" smtClean="0">
                <a:solidFill>
                  <a:srgbClr val="0000FF"/>
                </a:solidFill>
              </a:rPr>
              <a:t>Protected independent South American countries by telling Europe to stay out</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3517158" y="3442016"/>
            <a:ext cx="4210792" cy="3415984"/>
          </a:xfrm>
          <a:prstGeom prst="rect">
            <a:avLst/>
          </a:prstGeom>
        </p:spPr>
      </p:pic>
      <p:sp>
        <p:nvSpPr>
          <p:cNvPr id="6" name="TextBox 5"/>
          <p:cNvSpPr txBox="1"/>
          <p:nvPr/>
        </p:nvSpPr>
        <p:spPr>
          <a:xfrm>
            <a:off x="6851540" y="826799"/>
            <a:ext cx="2292460" cy="1200329"/>
          </a:xfrm>
          <a:prstGeom prst="rect">
            <a:avLst/>
          </a:prstGeom>
          <a:noFill/>
        </p:spPr>
        <p:txBody>
          <a:bodyPr wrap="square" rtlCol="0">
            <a:spAutoFit/>
          </a:bodyPr>
          <a:lstStyle/>
          <a:p>
            <a:r>
              <a:rPr lang="en-US" dirty="0">
                <a:hlinkClick r:id="rId4"/>
              </a:rPr>
              <a:t>http://www.youtube.com/watch?v=</a:t>
            </a:r>
            <a:r>
              <a:rPr lang="en-US" dirty="0" smtClean="0">
                <a:hlinkClick r:id="rId4"/>
              </a:rPr>
              <a:t>vaHJ11A5lII</a:t>
            </a:r>
            <a:endParaRPr lang="en-US" dirty="0" smtClean="0"/>
          </a:p>
          <a:p>
            <a:endParaRPr lang="en-US" dirty="0"/>
          </a:p>
        </p:txBody>
      </p:sp>
      <p:sp>
        <p:nvSpPr>
          <p:cNvPr id="7" name="TextBox 6"/>
          <p:cNvSpPr txBox="1"/>
          <p:nvPr/>
        </p:nvSpPr>
        <p:spPr>
          <a:xfrm>
            <a:off x="457200" y="4665701"/>
            <a:ext cx="2171192" cy="1477328"/>
          </a:xfrm>
          <a:prstGeom prst="rect">
            <a:avLst/>
          </a:prstGeom>
          <a:noFill/>
        </p:spPr>
        <p:txBody>
          <a:bodyPr wrap="square" rtlCol="0">
            <a:spAutoFit/>
          </a:bodyPr>
          <a:lstStyle/>
          <a:p>
            <a:r>
              <a:rPr lang="en-US" dirty="0">
                <a:hlinkClick r:id="rId5"/>
              </a:rPr>
              <a:t>http://www.youtube.com/watch?v=</a:t>
            </a:r>
            <a:r>
              <a:rPr lang="en-US" dirty="0" smtClean="0">
                <a:hlinkClick r:id="rId5"/>
              </a:rPr>
              <a:t>8TdpX7gF5GI</a:t>
            </a:r>
            <a:endParaRPr lang="en-US" dirty="0" smtClean="0"/>
          </a:p>
          <a:p>
            <a:endParaRPr lang="en-US" dirty="0"/>
          </a:p>
        </p:txBody>
      </p:sp>
    </p:spTree>
    <p:extLst>
      <p:ext uri="{BB962C8B-B14F-4D97-AF65-F5344CB8AC3E}">
        <p14:creationId xmlns:p14="http://schemas.microsoft.com/office/powerpoint/2010/main" val="39821742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37731" y="347919"/>
            <a:ext cx="9181731" cy="6087886"/>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08545"/>
            <a:ext cx="8229600" cy="4525963"/>
          </a:xfrm>
        </p:spPr>
        <p:txBody>
          <a:bodyPr/>
          <a:lstStyle/>
          <a:p>
            <a:r>
              <a:rPr lang="en-US" dirty="0" smtClean="0"/>
              <a:t>Enlightenment thinkers from Europe supported the revolution</a:t>
            </a:r>
          </a:p>
          <a:p>
            <a:r>
              <a:rPr lang="en-US" dirty="0" smtClean="0"/>
              <a:t>France allied with the colonies</a:t>
            </a:r>
          </a:p>
          <a:p>
            <a:r>
              <a:rPr lang="en-US" dirty="0" smtClean="0"/>
              <a:t>1783, went to Constitutional Convention</a:t>
            </a:r>
          </a:p>
          <a:p>
            <a:r>
              <a:rPr lang="en-US" dirty="0" smtClean="0">
                <a:solidFill>
                  <a:srgbClr val="0000FF"/>
                </a:solidFill>
              </a:rPr>
              <a:t>US Constitution created a system in which power was shared between the national government and state governments</a:t>
            </a:r>
          </a:p>
        </p:txBody>
      </p:sp>
      <p:pic>
        <p:nvPicPr>
          <p:cNvPr id="5" name="Picture 4"/>
          <p:cNvPicPr>
            <a:picLocks noChangeAspect="1"/>
          </p:cNvPicPr>
          <p:nvPr/>
        </p:nvPicPr>
        <p:blipFill>
          <a:blip r:embed="rId3"/>
          <a:stretch>
            <a:fillRect/>
          </a:stretch>
        </p:blipFill>
        <p:spPr>
          <a:xfrm>
            <a:off x="5803900" y="0"/>
            <a:ext cx="3340100" cy="2171700"/>
          </a:xfrm>
          <a:prstGeom prst="rect">
            <a:avLst/>
          </a:prstGeom>
        </p:spPr>
      </p:pic>
      <p:sp>
        <p:nvSpPr>
          <p:cNvPr id="6" name="TextBox 5"/>
          <p:cNvSpPr txBox="1"/>
          <p:nvPr/>
        </p:nvSpPr>
        <p:spPr>
          <a:xfrm>
            <a:off x="268671" y="537402"/>
            <a:ext cx="4689545" cy="1292662"/>
          </a:xfrm>
          <a:prstGeom prst="rect">
            <a:avLst/>
          </a:prstGeom>
          <a:noFill/>
        </p:spPr>
        <p:txBody>
          <a:bodyPr wrap="square" rtlCol="0">
            <a:spAutoFit/>
          </a:bodyPr>
          <a:lstStyle/>
          <a:p>
            <a:r>
              <a:rPr lang="en-US" sz="2000" dirty="0">
                <a:hlinkClick r:id="rId4"/>
              </a:rPr>
              <a:t>http://www.youtube.com/watch?v=</a:t>
            </a:r>
            <a:r>
              <a:rPr lang="en-US" sz="2000" dirty="0" smtClean="0">
                <a:hlinkClick r:id="rId4"/>
              </a:rPr>
              <a:t>yHp7sMqPL0g</a:t>
            </a:r>
            <a:endParaRPr lang="en-US" sz="2000" dirty="0" smtClean="0"/>
          </a:p>
          <a:p>
            <a:r>
              <a:rPr lang="en-US" sz="2000" dirty="0" smtClean="0"/>
              <a:t>We the People Song</a:t>
            </a:r>
          </a:p>
          <a:p>
            <a:endParaRPr lang="en-US" dirty="0"/>
          </a:p>
        </p:txBody>
      </p:sp>
    </p:spTree>
    <p:extLst>
      <p:ext uri="{BB962C8B-B14F-4D97-AF65-F5344CB8AC3E}">
        <p14:creationId xmlns:p14="http://schemas.microsoft.com/office/powerpoint/2010/main" val="33995911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37731" y="347919"/>
            <a:ext cx="9181731" cy="6087886"/>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8528" y="696118"/>
            <a:ext cx="3792699" cy="5577682"/>
          </a:xfrm>
        </p:spPr>
        <p:txBody>
          <a:bodyPr>
            <a:normAutofit lnSpcReduction="10000"/>
          </a:bodyPr>
          <a:lstStyle/>
          <a:p>
            <a:r>
              <a:rPr lang="en-US" dirty="0" smtClean="0">
                <a:solidFill>
                  <a:srgbClr val="0000FF"/>
                </a:solidFill>
              </a:rPr>
              <a:t>3 branches- Montesquieu</a:t>
            </a:r>
          </a:p>
          <a:p>
            <a:r>
              <a:rPr lang="en-US" dirty="0" smtClean="0"/>
              <a:t>Established system of “checks and balances”</a:t>
            </a:r>
          </a:p>
          <a:p>
            <a:r>
              <a:rPr lang="en-US" dirty="0" smtClean="0"/>
              <a:t>Added a Bill of Rights to protect individual liberties</a:t>
            </a:r>
          </a:p>
          <a:p>
            <a:r>
              <a:rPr lang="en-US" dirty="0" smtClean="0">
                <a:solidFill>
                  <a:srgbClr val="0000FF"/>
                </a:solidFill>
              </a:rPr>
              <a:t>Popular sovereignty: people get to elect officials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6400800" y="0"/>
            <a:ext cx="2743200" cy="2959100"/>
          </a:xfrm>
          <a:prstGeom prst="rect">
            <a:avLst/>
          </a:prstGeom>
        </p:spPr>
      </p:pic>
      <p:pic>
        <p:nvPicPr>
          <p:cNvPr id="7" name="Picture 6"/>
          <p:cNvPicPr>
            <a:picLocks noChangeAspect="1"/>
          </p:cNvPicPr>
          <p:nvPr/>
        </p:nvPicPr>
        <p:blipFill>
          <a:blip r:embed="rId4"/>
          <a:stretch>
            <a:fillRect/>
          </a:stretch>
        </p:blipFill>
        <p:spPr>
          <a:xfrm>
            <a:off x="4389723" y="2589306"/>
            <a:ext cx="3152265" cy="4268693"/>
          </a:xfrm>
          <a:prstGeom prst="rect">
            <a:avLst/>
          </a:prstGeom>
        </p:spPr>
      </p:pic>
    </p:spTree>
    <p:extLst>
      <p:ext uri="{BB962C8B-B14F-4D97-AF65-F5344CB8AC3E}">
        <p14:creationId xmlns:p14="http://schemas.microsoft.com/office/powerpoint/2010/main" val="32799832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14326</TotalTime>
  <Words>2327</Words>
  <Application>Microsoft Macintosh PowerPoint</Application>
  <PresentationFormat>On-screen Show (4:3)</PresentationFormat>
  <Paragraphs>283</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Age of Democratic Revolution</vt:lpstr>
      <vt:lpstr>Origins of the American Revolution</vt:lpstr>
      <vt:lpstr>PowerPoint Presentation</vt:lpstr>
      <vt:lpstr>PowerPoint Presentation</vt:lpstr>
      <vt:lpstr>Enlightenment and Revolution</vt:lpstr>
      <vt:lpstr>PowerPoint Presentation</vt:lpstr>
      <vt:lpstr>PowerPoint Presentation</vt:lpstr>
      <vt:lpstr>PowerPoint Presentation</vt:lpstr>
      <vt:lpstr>PowerPoint Presentation</vt:lpstr>
      <vt:lpstr>PowerPoint Presentation</vt:lpstr>
      <vt:lpstr>The French Revolution</vt:lpstr>
      <vt:lpstr>Causes of the French Revolution</vt:lpstr>
      <vt:lpstr>PowerPoint Presentation</vt:lpstr>
      <vt:lpstr>PowerPoint Presentation</vt:lpstr>
      <vt:lpstr>PowerPoint Presentation</vt:lpstr>
      <vt:lpstr>PowerPoint Presentation</vt:lpstr>
      <vt:lpstr>PowerPoint Presentation</vt:lpstr>
      <vt:lpstr>Crash Course</vt:lpstr>
      <vt:lpstr>Quick Quiz</vt:lpstr>
      <vt:lpstr>PowerPoint Presentation</vt:lpstr>
      <vt:lpstr>PowerPoint Presentation</vt:lpstr>
      <vt:lpstr>PowerPoint Presentation</vt:lpstr>
      <vt:lpstr>Main Events of the Revolution</vt:lpstr>
      <vt:lpstr>PowerPoint Presentation</vt:lpstr>
      <vt:lpstr>PowerPoint Presentation</vt:lpstr>
      <vt:lpstr>PowerPoint Presentation</vt:lpstr>
      <vt:lpstr>Revolution Takes a Radical Turn</vt:lpstr>
      <vt:lpstr>PowerPoint Presentation</vt:lpstr>
      <vt:lpstr>PowerPoint Presentation</vt:lpstr>
      <vt:lpstr>PowerPoint Presentation</vt:lpstr>
      <vt:lpstr>Impact of the French Revolution</vt:lpstr>
      <vt:lpstr>Comparing American and French Revolution</vt:lpstr>
      <vt:lpstr>Venn Diagram</vt:lpstr>
      <vt:lpstr>Rise and Fall of Napoleon</vt:lpstr>
      <vt:lpstr>Rise of Napoleon</vt:lpstr>
      <vt:lpstr>PowerPoint Presentation</vt:lpstr>
      <vt:lpstr>PowerPoint Presentation</vt:lpstr>
      <vt:lpstr>PowerPoint Presentation</vt:lpstr>
      <vt:lpstr>PowerPoint Presentation</vt:lpstr>
      <vt:lpstr>Fall of Napoleon</vt:lpstr>
      <vt:lpstr>PowerPoint Presentation</vt:lpstr>
      <vt:lpstr>PowerPoint Presentation</vt:lpstr>
      <vt:lpstr>PowerPoint Presentation</vt:lpstr>
      <vt:lpstr>PowerPoint Presentation</vt:lpstr>
      <vt:lpstr>Impact of Napoleon</vt:lpstr>
      <vt:lpstr>PowerPoint Presentation</vt:lpstr>
      <vt:lpstr>PowerPoint Presentation</vt:lpstr>
      <vt:lpstr>PowerPoint Presentation</vt:lpstr>
      <vt:lpstr>PowerPoint Presentation</vt:lpstr>
      <vt:lpstr>PowerPoint Presentation</vt:lpstr>
      <vt:lpstr>Restoring the Old Order</vt:lpstr>
      <vt:lpstr>Congress of Vienna</vt:lpstr>
      <vt:lpstr>PowerPoint Presentation</vt:lpstr>
      <vt:lpstr>PowerPoint Presentation</vt:lpstr>
      <vt:lpstr>PowerPoint Presentation</vt:lpstr>
      <vt:lpstr>The Spirit of Nationalism</vt:lpstr>
      <vt:lpstr>PowerPoint Presentation</vt:lpstr>
      <vt:lpstr>Metternich Era (1815-1848)</vt:lpstr>
      <vt:lpstr>PowerPoint Presentation</vt:lpstr>
      <vt:lpstr>The Revolutions of 1848</vt:lpstr>
      <vt:lpstr>PowerPoint Presentation</vt:lpstr>
      <vt:lpstr>The Independence of Latin America</vt:lpstr>
      <vt:lpstr>Abuses of the Colonial System</vt:lpstr>
      <vt:lpstr>Revolutionary Ideas Spread to Latin America</vt:lpstr>
      <vt:lpstr>PowerPoint Presentation</vt:lpstr>
      <vt:lpstr>Leaders</vt:lpstr>
      <vt:lpstr>PowerPoint Presentation</vt:lpstr>
      <vt:lpstr>PowerPoint Presentation</vt:lpstr>
      <vt:lpstr>PowerPoint Presentation</vt:lpstr>
      <vt:lpstr>Bolivar and the Struggle for Independence</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 of Democratic Revolution</dc:title>
  <dc:creator>Emma Davis</dc:creator>
  <cp:lastModifiedBy>Emma Davis</cp:lastModifiedBy>
  <cp:revision>61</cp:revision>
  <dcterms:created xsi:type="dcterms:W3CDTF">2013-11-15T19:23:57Z</dcterms:created>
  <dcterms:modified xsi:type="dcterms:W3CDTF">2014-01-17T14:36:00Z</dcterms:modified>
</cp:coreProperties>
</file>