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7" r:id="rId2"/>
    <p:sldId id="256" r:id="rId3"/>
    <p:sldId id="257" r:id="rId4"/>
    <p:sldId id="28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98" r:id="rId14"/>
    <p:sldId id="266" r:id="rId15"/>
    <p:sldId id="289" r:id="rId16"/>
    <p:sldId id="267" r:id="rId17"/>
    <p:sldId id="268" r:id="rId18"/>
    <p:sldId id="269" r:id="rId19"/>
    <p:sldId id="290" r:id="rId20"/>
    <p:sldId id="270" r:id="rId21"/>
    <p:sldId id="301" r:id="rId22"/>
    <p:sldId id="299" r:id="rId23"/>
    <p:sldId id="271" r:id="rId24"/>
    <p:sldId id="272" r:id="rId25"/>
    <p:sldId id="287" r:id="rId26"/>
    <p:sldId id="273" r:id="rId27"/>
    <p:sldId id="274" r:id="rId28"/>
    <p:sldId id="275" r:id="rId29"/>
    <p:sldId id="291" r:id="rId30"/>
    <p:sldId id="276" r:id="rId31"/>
    <p:sldId id="292" r:id="rId32"/>
    <p:sldId id="293" r:id="rId33"/>
    <p:sldId id="294" r:id="rId34"/>
    <p:sldId id="300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95" r:id="rId43"/>
    <p:sldId id="284" r:id="rId44"/>
    <p:sldId id="285" r:id="rId45"/>
    <p:sldId id="286" r:id="rId46"/>
    <p:sldId id="29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-10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2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38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3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1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8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19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57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2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1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17FFB-4FCB-094B-A0A8-E30FB5052B61}" type="datetimeFigureOut">
              <a:rPr lang="en-US" smtClean="0"/>
              <a:t>8/5/14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BAA80-1E7D-984C-8042-C7F0B2890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otationspage.com/quote/38001.html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Civilizations in the East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2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457199" y="1488"/>
            <a:ext cx="8246665" cy="6856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700" y="23177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Buddhism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635000"/>
            <a:ext cx="5267540" cy="60007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Began in India around 500 BC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Siddhartha Gautama (563-487 BC) lived his youth in luxury in Nepal.</a:t>
            </a:r>
          </a:p>
          <a:p>
            <a:r>
              <a:rPr lang="en-US" dirty="0" smtClean="0"/>
              <a:t>Left everything behind to search for truth</a:t>
            </a:r>
          </a:p>
          <a:p>
            <a:r>
              <a:rPr lang="en-US" dirty="0" smtClean="0"/>
              <a:t>Found all suffering was caused by human desires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Became known as “Buddha” or Enlightened One</a:t>
            </a:r>
            <a:endParaRPr lang="en-US" dirty="0">
              <a:solidFill>
                <a:srgbClr val="31859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790" y="2381250"/>
            <a:ext cx="3654209" cy="39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4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457199" y="1488"/>
            <a:ext cx="8246665" cy="68565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1859C"/>
                </a:solidFill>
              </a:rPr>
              <a:t>Major Beliefs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Philosophy: Self-denial and meditation, believe in reincarnation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No one main God, beliefs are written in the Sutra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4 Noble Truths</a:t>
            </a:r>
            <a:r>
              <a:rPr lang="en-US" dirty="0" smtClean="0"/>
              <a:t>: suffering caused by human desires, must give them up to find harmony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Eightfold Path</a:t>
            </a:r>
            <a:r>
              <a:rPr lang="en-US" dirty="0" smtClean="0"/>
              <a:t>: to give up desires you must follow path: goals, perspectives, be aware, act in a worthy manner, speak truthfully, live righteously, respect all things, meditate</a:t>
            </a:r>
          </a:p>
          <a:p>
            <a:pPr lvl="1"/>
            <a:r>
              <a:rPr lang="en-US" dirty="0" smtClean="0"/>
              <a:t>Nirvana: follow the Eightfold Path and can escape reincarnation and </a:t>
            </a:r>
            <a:r>
              <a:rPr lang="en-US" dirty="0" smtClean="0">
                <a:solidFill>
                  <a:srgbClr val="31859C"/>
                </a:solidFill>
              </a:rPr>
              <a:t>achieve nirvana (state of eternal bliss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457199" y="1488"/>
            <a:ext cx="8246665" cy="6856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64" y="4593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31859C"/>
                </a:solidFill>
              </a:rPr>
              <a:t>Spread of Buddhism</a:t>
            </a:r>
          </a:p>
          <a:p>
            <a:pPr lvl="1"/>
            <a:r>
              <a:rPr lang="en-US" dirty="0" smtClean="0"/>
              <a:t>Quickly attracted followers</a:t>
            </a:r>
          </a:p>
          <a:p>
            <a:pPr lvl="1"/>
            <a:r>
              <a:rPr lang="en-US" dirty="0" smtClean="0"/>
              <a:t>Missionaries spread it to Southeast Asia and Central Asia</a:t>
            </a:r>
          </a:p>
          <a:p>
            <a:pPr lvl="1"/>
            <a:r>
              <a:rPr lang="en-US" dirty="0" smtClean="0"/>
              <a:t>It also spread it to China, Korea, and Japan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Popular because it rejected the Caste System</a:t>
            </a:r>
            <a:endParaRPr lang="en-US" dirty="0">
              <a:solidFill>
                <a:srgbClr val="31859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3167061"/>
            <a:ext cx="4984750" cy="37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6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4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2335291" y="3367"/>
            <a:ext cx="4527189" cy="6953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Mauryan</a:t>
            </a:r>
            <a:r>
              <a:rPr lang="en-US" dirty="0" smtClean="0">
                <a:solidFill>
                  <a:srgbClr val="FF0000"/>
                </a:solidFill>
              </a:rPr>
              <a:t> Empire (321 BC-232 CE)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One of the greatest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indu empires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King Chandragupta </a:t>
            </a:r>
            <a:r>
              <a:rPr lang="en-US" dirty="0" smtClean="0"/>
              <a:t>challenged the Greeks and established the </a:t>
            </a:r>
            <a:r>
              <a:rPr lang="en-US" dirty="0" err="1" smtClean="0"/>
              <a:t>Mauryan</a:t>
            </a:r>
            <a:r>
              <a:rPr lang="en-US" dirty="0" smtClean="0"/>
              <a:t> Empire in India</a:t>
            </a:r>
          </a:p>
          <a:p>
            <a:r>
              <a:rPr lang="en-US" dirty="0" smtClean="0"/>
              <a:t>Stretched from Afghanistan to the Ganges</a:t>
            </a:r>
          </a:p>
          <a:p>
            <a:r>
              <a:rPr lang="en-US" dirty="0" smtClean="0"/>
              <a:t>His </a:t>
            </a:r>
            <a:r>
              <a:rPr lang="en-US" dirty="0" smtClean="0">
                <a:solidFill>
                  <a:srgbClr val="31859C"/>
                </a:solidFill>
              </a:rPr>
              <a:t>grandson Asoka (269 BC-232 BC) </a:t>
            </a:r>
            <a:r>
              <a:rPr lang="en-US" dirty="0" smtClean="0"/>
              <a:t>was the next great ruler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3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77" y="285749"/>
            <a:ext cx="7438073" cy="626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2335291" y="3367"/>
            <a:ext cx="4527189" cy="6953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31859C"/>
                </a:solidFill>
              </a:rPr>
              <a:t>Asoka</a:t>
            </a:r>
          </a:p>
          <a:p>
            <a:pPr lvl="1"/>
            <a:r>
              <a:rPr lang="en-US" dirty="0" smtClean="0"/>
              <a:t>Fought wars to enlarge his empires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Bloody fights for 8 years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Became horrified and </a:t>
            </a:r>
            <a:r>
              <a:rPr lang="en-US" dirty="0" smtClean="0">
                <a:solidFill>
                  <a:srgbClr val="31859C"/>
                </a:solidFill>
              </a:rPr>
              <a:t>converted to Buddhism</a:t>
            </a:r>
          </a:p>
          <a:p>
            <a:pPr lvl="1"/>
            <a:r>
              <a:rPr lang="en-US" dirty="0" smtClean="0"/>
              <a:t>Began to try and win loyalty by acts of kindness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88925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0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2335291" y="3367"/>
            <a:ext cx="4527189" cy="6953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31859C"/>
                </a:solidFill>
              </a:rPr>
              <a:t>Freedom of religion</a:t>
            </a:r>
          </a:p>
          <a:p>
            <a:pPr lvl="1"/>
            <a:r>
              <a:rPr lang="en-US" dirty="0" smtClean="0"/>
              <a:t>Improved roads</a:t>
            </a:r>
          </a:p>
          <a:p>
            <a:pPr lvl="1"/>
            <a:r>
              <a:rPr lang="en-US" dirty="0" smtClean="0"/>
              <a:t>Built hospitals</a:t>
            </a:r>
          </a:p>
          <a:p>
            <a:pPr lvl="1"/>
            <a:r>
              <a:rPr lang="en-US" dirty="0" smtClean="0"/>
              <a:t>Sent teachers</a:t>
            </a:r>
          </a:p>
          <a:p>
            <a:pPr lvl="1"/>
            <a:r>
              <a:rPr lang="en-US" dirty="0" smtClean="0"/>
              <a:t>Built Buddhist shrines throughout India and sent missionaries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After his death the empire began to fall apart</a:t>
            </a:r>
            <a:endParaRPr lang="en-US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4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1104900" y="0"/>
            <a:ext cx="69266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Gupta Empire (320 AD-535 AD)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United the territory around the Ganges River</a:t>
            </a:r>
          </a:p>
          <a:p>
            <a:r>
              <a:rPr lang="en-US" dirty="0" smtClean="0"/>
              <a:t>Encouraged peace, prosperity, and trade with foreign lands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Referred to as the “Golden Age of Hindu Culture”</a:t>
            </a:r>
          </a:p>
          <a:p>
            <a:pPr lvl="1"/>
            <a:r>
              <a:rPr lang="en-US" dirty="0" smtClean="0"/>
              <a:t>Period of peace and accomplishments in the arts and literature</a:t>
            </a:r>
          </a:p>
          <a:p>
            <a:pPr lvl="1"/>
            <a:r>
              <a:rPr lang="en-US" dirty="0" smtClean="0"/>
              <a:t>Universities, colorful murals, poems, and plays</a:t>
            </a:r>
          </a:p>
        </p:txBody>
      </p:sp>
    </p:spTree>
    <p:extLst>
      <p:ext uri="{BB962C8B-B14F-4D97-AF65-F5344CB8AC3E}">
        <p14:creationId xmlns:p14="http://schemas.microsoft.com/office/powerpoint/2010/main" val="293477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504084"/>
            <a:ext cx="7007212" cy="59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575665" y="1"/>
            <a:ext cx="103144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8088" y="168712"/>
            <a:ext cx="6589902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Empires of India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420" y="1"/>
            <a:ext cx="4345273" cy="3143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0583"/>
            <a:ext cx="508000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060" y="3626187"/>
            <a:ext cx="4099940" cy="288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8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1104900" y="0"/>
            <a:ext cx="69266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Excelled at science and mathematics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Come up with the concept of 0</a:t>
            </a:r>
          </a:p>
          <a:p>
            <a:r>
              <a:rPr lang="en-US" dirty="0" smtClean="0"/>
              <a:t>Thought Earth was round and rotated on its axis</a:t>
            </a:r>
          </a:p>
          <a:p>
            <a:r>
              <a:rPr lang="en-US" dirty="0" smtClean="0"/>
              <a:t>Calculated a year</a:t>
            </a:r>
          </a:p>
          <a:p>
            <a:r>
              <a:rPr lang="en-US" dirty="0" smtClean="0"/>
              <a:t>Set bones and performed skin grafts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Grew to a close around 500 AD when the Huns invaded in the north</a:t>
            </a:r>
            <a:endParaRPr lang="en-US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1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Mr</a:t>
            </a:r>
            <a:r>
              <a:rPr lang="en-US" dirty="0" smtClean="0"/>
              <a:t> ford’s site re creek central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969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48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75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Dynasties of China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4200"/>
            <a:ext cx="9144000" cy="4525963"/>
          </a:xfrm>
        </p:spPr>
        <p:txBody>
          <a:bodyPr/>
          <a:lstStyle/>
          <a:p>
            <a:r>
              <a:rPr lang="en-US" dirty="0" smtClean="0"/>
              <a:t>Chinese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history is divided into period based upon the dynasty (ruling family) </a:t>
            </a:r>
            <a:r>
              <a:rPr lang="en-US" dirty="0" smtClean="0"/>
              <a:t>that governed China at the time</a:t>
            </a:r>
          </a:p>
          <a:p>
            <a:r>
              <a:rPr lang="en-US" dirty="0" smtClean="0"/>
              <a:t>From 1027 BC-220 AD, China was ruled by three main dynasties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1" y="2730500"/>
            <a:ext cx="5720768" cy="41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2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Zhou Dynasty (1027 BC-221 BC)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In 1027 BC the Shang were conquered by the </a:t>
            </a:r>
            <a:r>
              <a:rPr lang="en-US" dirty="0" smtClean="0">
                <a:solidFill>
                  <a:srgbClr val="31859C"/>
                </a:solidFill>
              </a:rPr>
              <a:t>Zhou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The Zhou justified their rule as the Mandate of Heaven</a:t>
            </a:r>
          </a:p>
          <a:p>
            <a:pPr lvl="1"/>
            <a:r>
              <a:rPr lang="en-US" dirty="0" smtClean="0"/>
              <a:t>The belief that their </a:t>
            </a:r>
            <a:r>
              <a:rPr lang="en-US" dirty="0" smtClean="0">
                <a:solidFill>
                  <a:srgbClr val="31859C"/>
                </a:solidFill>
              </a:rPr>
              <a:t>ruler was chosen to rule by heaven, and that heaven would also overthrow a bad ruler</a:t>
            </a:r>
          </a:p>
          <a:p>
            <a:pPr lvl="1"/>
            <a:r>
              <a:rPr lang="en-US" dirty="0" smtClean="0"/>
              <a:t>Taught that if a ruler was selfish, then heaven would bring floods and revolts to end his reign and a new dynasty would emerge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317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5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966" y="0"/>
            <a:ext cx="9328716" cy="673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8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1859C"/>
                </a:solidFill>
              </a:rPr>
              <a:t>Established a system in which land was given to nobles in exchange for military service (Feudalism)</a:t>
            </a:r>
          </a:p>
          <a:p>
            <a:r>
              <a:rPr lang="en-US" dirty="0" smtClean="0"/>
              <a:t>The greatest legacy of the Zhou was the work of two Chinese philosophers, </a:t>
            </a:r>
            <a:r>
              <a:rPr lang="en-US" dirty="0" smtClean="0">
                <a:solidFill>
                  <a:srgbClr val="31859C"/>
                </a:solidFill>
              </a:rPr>
              <a:t>Confucius and Lao Tzu</a:t>
            </a:r>
          </a:p>
          <a:p>
            <a:r>
              <a:rPr lang="en-US" dirty="0" smtClean="0"/>
              <a:t>Both wanted to bring peace and order to China and its individuals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4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39052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Confucianism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2395537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Named for its founder Confucius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A philosophy that said people must be ethical</a:t>
            </a:r>
          </a:p>
          <a:p>
            <a:r>
              <a:rPr lang="en-US" dirty="0" smtClean="0"/>
              <a:t>Great importance on traditional values like obedience and order</a:t>
            </a:r>
          </a:p>
          <a:p>
            <a:r>
              <a:rPr lang="en-US" dirty="0" smtClean="0"/>
              <a:t>Ancestor worship</a:t>
            </a:r>
          </a:p>
          <a:p>
            <a:r>
              <a:rPr lang="en-US" dirty="0" smtClean="0"/>
              <a:t>Stressed importance of family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Filial piety: show devotion to your parents</a:t>
            </a:r>
            <a:endParaRPr lang="en-US" dirty="0">
              <a:solidFill>
                <a:srgbClr val="31859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274638"/>
            <a:ext cx="25400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5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1859C"/>
                </a:solidFill>
              </a:rPr>
              <a:t>Major Beliefs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Natural order: each person has a role in society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Role: fulfill your obligations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Relationships</a:t>
            </a:r>
            <a:r>
              <a:rPr lang="en-US" dirty="0" smtClean="0"/>
              <a:t>: superior must show love and responsibility and inferior must show loyalty and obedience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Mandate of Heaven</a:t>
            </a:r>
            <a:r>
              <a:rPr lang="en-US" dirty="0" smtClean="0"/>
              <a:t>: ruler must do what is right for his people so they will obey him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65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7495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Choose a job you love, and you will never have to work a day in your life</a:t>
            </a:r>
            <a:r>
              <a:rPr lang="en-US" dirty="0" smtClean="0"/>
              <a:t>. “ </a:t>
            </a:r>
          </a:p>
          <a:p>
            <a:r>
              <a:rPr lang="en-US" dirty="0" smtClean="0"/>
              <a:t>“I hear and I forget. I see and I remember.  I do and I understand.” </a:t>
            </a:r>
          </a:p>
          <a:p>
            <a:r>
              <a:rPr lang="en-US" dirty="0" smtClean="0"/>
              <a:t>“Before you embark on a journey of revenge, dig two graves.”</a:t>
            </a:r>
            <a:endParaRPr lang="en-US" dirty="0"/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450" y="0"/>
            <a:ext cx="3956050" cy="2633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80848" y="6105904"/>
            <a:ext cx="231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Confucius rap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1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575665" y="1"/>
            <a:ext cx="103144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Aryan Invasion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Aryans were nomadic people from central Asia</a:t>
            </a:r>
          </a:p>
          <a:p>
            <a:r>
              <a:rPr lang="en-US" dirty="0" smtClean="0"/>
              <a:t>By 900 BC they formed city-states in the major river valleys</a:t>
            </a:r>
          </a:p>
          <a:p>
            <a:r>
              <a:rPr lang="en-US" dirty="0" smtClean="0"/>
              <a:t>Each city had its own ruler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Had a form of writing known as </a:t>
            </a:r>
            <a:r>
              <a:rPr lang="en-US" dirty="0">
                <a:solidFill>
                  <a:srgbClr val="31859C"/>
                </a:solidFill>
              </a:rPr>
              <a:t>S</a:t>
            </a:r>
            <a:r>
              <a:rPr lang="en-US" dirty="0" smtClean="0">
                <a:solidFill>
                  <a:srgbClr val="31859C"/>
                </a:solidFill>
              </a:rPr>
              <a:t>anskrit</a:t>
            </a:r>
            <a:endParaRPr lang="en-US" dirty="0">
              <a:solidFill>
                <a:srgbClr val="31859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0" y="4171786"/>
            <a:ext cx="4102100" cy="27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44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Daoism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82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Chinese philosophy based on the teachings of Lao Tzu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Believe that nature has a “way” (the Dao) in which it moves</a:t>
            </a:r>
            <a:r>
              <a:rPr lang="en-US" dirty="0" smtClean="0"/>
              <a:t>, and that people should accept the way of nature rather than to try to resist it</a:t>
            </a:r>
          </a:p>
          <a:p>
            <a:r>
              <a:rPr lang="en-US" dirty="0" smtClean="0"/>
              <a:t>Respect for nature and harmony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Ying and Yang</a:t>
            </a:r>
          </a:p>
          <a:p>
            <a:r>
              <a:rPr lang="en-US" dirty="0" smtClean="0"/>
              <a:t>Achieve enlightenment by “non-striving” and abandoning earthly concerns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507" y="-144600"/>
            <a:ext cx="2580493" cy="263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10" y="-127000"/>
            <a:ext cx="2042690" cy="26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8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1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066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Create a saying like Confucius and Lao Tzu that gives good advice to live by.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it on the back of your 10 facts from the video</a:t>
            </a:r>
          </a:p>
          <a:p>
            <a:r>
              <a:rPr lang="en-US" dirty="0" smtClean="0"/>
              <a:t>It must be encouraging and original</a:t>
            </a:r>
          </a:p>
          <a:p>
            <a:r>
              <a:rPr lang="en-US" dirty="0" smtClean="0"/>
              <a:t>Draw a picture that represents it</a:t>
            </a:r>
          </a:p>
          <a:p>
            <a:r>
              <a:rPr lang="en-US" dirty="0" smtClean="0"/>
              <a:t>If there is enough time please color it </a:t>
            </a:r>
          </a:p>
        </p:txBody>
      </p:sp>
    </p:spTree>
    <p:extLst>
      <p:ext uri="{BB962C8B-B14F-4D97-AF65-F5344CB8AC3E}">
        <p14:creationId xmlns:p14="http://schemas.microsoft.com/office/powerpoint/2010/main" val="409108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4201"/>
            <a:ext cx="8229600" cy="24003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“Before you embark on a journey of revenge, dig two graves.”</a:t>
            </a:r>
          </a:p>
          <a:p>
            <a:pPr lvl="3"/>
            <a:r>
              <a:rPr lang="en-US" sz="2400" dirty="0" smtClean="0"/>
              <a:t>Confucius</a:t>
            </a:r>
            <a:endParaRPr lang="en-US" sz="2400" dirty="0"/>
          </a:p>
        </p:txBody>
      </p:sp>
      <p:sp>
        <p:nvSpPr>
          <p:cNvPr id="4" name="Snip Same Side Corner Rectangle 3"/>
          <p:cNvSpPr/>
          <p:nvPr/>
        </p:nvSpPr>
        <p:spPr>
          <a:xfrm>
            <a:off x="460375" y="2508251"/>
            <a:ext cx="1619250" cy="2222500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Same Side Corner Rectangle 4"/>
          <p:cNvSpPr/>
          <p:nvPr/>
        </p:nvSpPr>
        <p:spPr>
          <a:xfrm>
            <a:off x="2613025" y="2508251"/>
            <a:ext cx="1619250" cy="2222500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qual 5"/>
          <p:cNvSpPr/>
          <p:nvPr/>
        </p:nvSpPr>
        <p:spPr>
          <a:xfrm>
            <a:off x="5016500" y="4000501"/>
            <a:ext cx="4476750" cy="2857500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6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06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005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Qin Dynasty (221 BC-206 BC)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" y="1600200"/>
            <a:ext cx="711835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Shih Huang-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ti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the lord of the Qin, </a:t>
            </a:r>
            <a:r>
              <a:rPr lang="en-US" dirty="0" smtClean="0"/>
              <a:t>unified all of China through conquest</a:t>
            </a:r>
          </a:p>
          <a:p>
            <a:r>
              <a:rPr lang="en-US" dirty="0" smtClean="0"/>
              <a:t>He was the </a:t>
            </a:r>
            <a:r>
              <a:rPr lang="en-US" dirty="0" smtClean="0">
                <a:solidFill>
                  <a:srgbClr val="31859C"/>
                </a:solidFill>
              </a:rPr>
              <a:t>first to call himself emperor</a:t>
            </a:r>
          </a:p>
          <a:p>
            <a:r>
              <a:rPr lang="en-US" dirty="0" smtClean="0"/>
              <a:t>He thought the ruler should have all the power because people were not good</a:t>
            </a:r>
          </a:p>
          <a:p>
            <a:r>
              <a:rPr lang="en-US" dirty="0" smtClean="0"/>
              <a:t>He was very </a:t>
            </a:r>
            <a:r>
              <a:rPr lang="en-US" dirty="0" smtClean="0">
                <a:solidFill>
                  <a:srgbClr val="31859C"/>
                </a:solidFill>
              </a:rPr>
              <a:t>harsh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Rejected Confucianism </a:t>
            </a:r>
            <a:r>
              <a:rPr lang="en-US" dirty="0" smtClean="0"/>
              <a:t>and persecuted scholars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74638"/>
            <a:ext cx="19812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9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250"/>
            <a:ext cx="5502201" cy="572135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31859C"/>
                </a:solidFill>
              </a:rPr>
              <a:t>Shih’s</a:t>
            </a:r>
            <a:r>
              <a:rPr lang="en-US" dirty="0" smtClean="0">
                <a:solidFill>
                  <a:srgbClr val="31859C"/>
                </a:solidFill>
              </a:rPr>
              <a:t> Accomplishments</a:t>
            </a:r>
          </a:p>
          <a:p>
            <a:pPr lvl="1"/>
            <a:r>
              <a:rPr lang="en-US" dirty="0" smtClean="0"/>
              <a:t>Divided China into districts with own military and civil administrator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Built roads and canals </a:t>
            </a:r>
            <a:r>
              <a:rPr lang="en-US" dirty="0" smtClean="0"/>
              <a:t>to unite China</a:t>
            </a:r>
          </a:p>
          <a:p>
            <a:pPr lvl="1"/>
            <a:r>
              <a:rPr lang="en-US" dirty="0" smtClean="0"/>
              <a:t>Set system of writing and measurement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401" y="2381250"/>
            <a:ext cx="3184599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5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588"/>
            <a:ext cx="8229600" cy="4525963"/>
          </a:xfrm>
        </p:spPr>
        <p:txBody>
          <a:bodyPr/>
          <a:lstStyle/>
          <a:p>
            <a:pPr lvl="1"/>
            <a:r>
              <a:rPr lang="en-US" dirty="0" smtClean="0">
                <a:solidFill>
                  <a:srgbClr val="31859C"/>
                </a:solidFill>
              </a:rPr>
              <a:t>Built the Great Wall of China</a:t>
            </a:r>
            <a:r>
              <a:rPr lang="en-US" dirty="0" smtClean="0">
                <a:solidFill>
                  <a:srgbClr val="000000"/>
                </a:solidFill>
              </a:rPr>
              <a:t> to protect his people from the nomads in the North</a:t>
            </a:r>
          </a:p>
          <a:p>
            <a:pPr lvl="2"/>
            <a:r>
              <a:rPr lang="en-US" dirty="0" smtClean="0"/>
              <a:t>1500 miles, 22ft high, 15ft thick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Unified and centralized China</a:t>
            </a:r>
          </a:p>
          <a:p>
            <a:pPr lvl="1"/>
            <a:r>
              <a:rPr lang="en-US" dirty="0" smtClean="0"/>
              <a:t>Buried with people sized clay soldiers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230140"/>
            <a:ext cx="4495800" cy="3367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0" y="1417638"/>
            <a:ext cx="2273300" cy="303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83" y="3721101"/>
            <a:ext cx="3898817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5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Han Dynasty (206 BC-220 CE)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750" y="101758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People rebelled after the Qin emperor’s death</a:t>
            </a:r>
          </a:p>
          <a:p>
            <a:r>
              <a:rPr lang="en-US" dirty="0" smtClean="0"/>
              <a:t>After years of civil war, the Han emerged on top</a:t>
            </a:r>
          </a:p>
          <a:p>
            <a:r>
              <a:rPr lang="en-US" dirty="0" smtClean="0"/>
              <a:t>The Han emperors kept China unified for over four hundred years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3302230"/>
            <a:ext cx="3683000" cy="3555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3813809"/>
            <a:ext cx="4283212" cy="28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5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31859C"/>
                </a:solidFill>
              </a:rPr>
              <a:t>Inventions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Paper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Lead-glazed ceramics</a:t>
            </a:r>
          </a:p>
          <a:p>
            <a:pPr lvl="1"/>
            <a:r>
              <a:rPr lang="en-US" dirty="0" smtClean="0"/>
              <a:t>Advance in silk weaving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90" y="698500"/>
            <a:ext cx="3167010" cy="307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778250"/>
            <a:ext cx="3810000" cy="314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0" y="3778249"/>
            <a:ext cx="3073400" cy="28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4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125300"/>
            <a:ext cx="8686800" cy="651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864100" cy="6858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1859C"/>
                </a:solidFill>
              </a:rPr>
              <a:t>Examinations to be selected for civil service based on Confucianism</a:t>
            </a:r>
          </a:p>
          <a:p>
            <a:r>
              <a:rPr lang="en-US" dirty="0" smtClean="0"/>
              <a:t>Strengthened power of emperor by taking away independence of nobles because they could no longer just inherit a job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Commoners could move up the ladder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Spread Confucian ideas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100" y="1417638"/>
            <a:ext cx="42799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9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2174"/>
            <a:ext cx="8229600" cy="5613990"/>
          </a:xfrm>
        </p:spPr>
        <p:txBody>
          <a:bodyPr>
            <a:normAutofit/>
          </a:bodyPr>
          <a:lstStyle/>
          <a:p>
            <a:r>
              <a:rPr lang="en-US" dirty="0" smtClean="0"/>
              <a:t>Established trade routes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Silk Road: connected China to the Roman Empire</a:t>
            </a:r>
          </a:p>
          <a:p>
            <a:r>
              <a:rPr lang="en-US" dirty="0" smtClean="0"/>
              <a:t>Carried goods by camel caravan through mountains, steppes, and deserts</a:t>
            </a:r>
          </a:p>
          <a:p>
            <a:r>
              <a:rPr lang="en-US" dirty="0" smtClean="0"/>
              <a:t>China exported silk, iron, and bronze in exchange for gold, linen, glass, ivory, hides, horses, and cattle</a:t>
            </a:r>
          </a:p>
          <a:p>
            <a:r>
              <a:rPr lang="en-US" dirty="0" smtClean="0"/>
              <a:t>Also </a:t>
            </a:r>
            <a:r>
              <a:rPr lang="en-US" dirty="0" smtClean="0">
                <a:solidFill>
                  <a:srgbClr val="31859C"/>
                </a:solidFill>
              </a:rPr>
              <a:t>introduced to Buddhism</a:t>
            </a:r>
            <a:r>
              <a:rPr lang="en-US" dirty="0" smtClean="0"/>
              <a:t>, which spread quickly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0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66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3859"/>
          <a:stretch/>
        </p:blipFill>
        <p:spPr>
          <a:xfrm>
            <a:off x="2667000" y="4191000"/>
            <a:ext cx="3810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2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1859C"/>
                </a:solidFill>
              </a:rPr>
              <a:t>Children and Women</a:t>
            </a:r>
          </a:p>
          <a:p>
            <a:pPr lvl="1"/>
            <a:r>
              <a:rPr lang="en-US" dirty="0" smtClean="0"/>
              <a:t>Wealthy families had many children, so the boys would work in the government and the girls would marry into other wealthy families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Arranged marriages</a:t>
            </a:r>
          </a:p>
          <a:p>
            <a:pPr lvl="1"/>
            <a:r>
              <a:rPr lang="en-US" dirty="0" smtClean="0"/>
              <a:t>Under Confucian teaching women were subservient to men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Public schools for boys only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Respect for elders and parents</a:t>
            </a:r>
            <a:endParaRPr lang="en-US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5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9250"/>
            <a:ext cx="8229600" cy="65087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1859C"/>
                </a:solidFill>
              </a:rPr>
              <a:t>Fall of Han Dynasty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Ruled a huge territory </a:t>
            </a:r>
            <a:r>
              <a:rPr lang="en-US" dirty="0" smtClean="0"/>
              <a:t>of almost twice the size of the </a:t>
            </a:r>
            <a:r>
              <a:rPr lang="en-US" dirty="0" smtClean="0">
                <a:solidFill>
                  <a:srgbClr val="000000"/>
                </a:solidFill>
              </a:rPr>
              <a:t>US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Emperors were weakened </a:t>
            </a:r>
            <a:r>
              <a:rPr lang="en-US" dirty="0" smtClean="0"/>
              <a:t>by rebellions</a:t>
            </a:r>
          </a:p>
          <a:p>
            <a:pPr lvl="1"/>
            <a:r>
              <a:rPr lang="en-US" dirty="0" smtClean="0"/>
              <a:t>To crush them the emperors gave more power to the governors</a:t>
            </a:r>
          </a:p>
          <a:p>
            <a:pPr lvl="1"/>
            <a:r>
              <a:rPr lang="en-US" dirty="0" smtClean="0"/>
              <a:t>Some governors used this to became warlords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Economic hardship led to banditry</a:t>
            </a:r>
          </a:p>
          <a:p>
            <a:pPr lvl="1"/>
            <a:r>
              <a:rPr lang="en-US" dirty="0" smtClean="0"/>
              <a:t>In 221 AD the last emperor lost his power to a warlord</a:t>
            </a:r>
          </a:p>
          <a:p>
            <a:pPr lvl="1"/>
            <a:r>
              <a:rPr lang="en-US" dirty="0" smtClean="0"/>
              <a:t>Collapsed into civil war and divided itself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1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End of Empires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Rome and Han</a:t>
            </a:r>
          </a:p>
          <a:p>
            <a:pPr lvl="2"/>
            <a:r>
              <a:rPr lang="en-US" sz="2800" dirty="0" smtClean="0">
                <a:solidFill>
                  <a:srgbClr val="31859C"/>
                </a:solidFill>
              </a:rPr>
              <a:t>Both spread over a large area making it hard to govern</a:t>
            </a:r>
          </a:p>
          <a:p>
            <a:pPr lvl="2"/>
            <a:r>
              <a:rPr lang="en-US" sz="2800" dirty="0" smtClean="0"/>
              <a:t>Lost land to generals and warlords</a:t>
            </a:r>
          </a:p>
          <a:p>
            <a:pPr lvl="2"/>
            <a:r>
              <a:rPr lang="en-US" sz="2800" dirty="0" smtClean="0"/>
              <a:t>Good emperors turned into weak emperors</a:t>
            </a:r>
          </a:p>
          <a:p>
            <a:pPr lvl="2"/>
            <a:r>
              <a:rPr lang="en-US" sz="2800" dirty="0" smtClean="0"/>
              <a:t>Spread of </a:t>
            </a:r>
            <a:r>
              <a:rPr lang="en-US" sz="2800" dirty="0" smtClean="0">
                <a:solidFill>
                  <a:srgbClr val="31859C"/>
                </a:solidFill>
              </a:rPr>
              <a:t>corruption</a:t>
            </a:r>
          </a:p>
          <a:p>
            <a:pPr lvl="2"/>
            <a:r>
              <a:rPr lang="en-US" sz="2800" dirty="0" smtClean="0">
                <a:solidFill>
                  <a:srgbClr val="31859C"/>
                </a:solidFill>
              </a:rPr>
              <a:t>Threat of invasion from outside tribes</a:t>
            </a:r>
            <a:endParaRPr lang="en-US" sz="2800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4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14550" y="-222250"/>
            <a:ext cx="8229600" cy="10287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Name-Class Period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3450"/>
            <a:ext cx="9144000" cy="57023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Aryans were nomadic people from central Asia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form of writing Aryans had was cuneiform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Hinduism was created by Buddha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Buddhism rejects the Caste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Chandragupta was the grandson of Asoka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Gupta Empire was referred to as the “Golden Age of Hindu Culture”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Mandate of Heaven was used to justify the rule of Kings in India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Great Wall of China was started in the Qin Dynasty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Silk Road connected China to Europe during the Han dynasty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Both Rome and the Han fell because </a:t>
            </a:r>
            <a:r>
              <a:rPr lang="en-US" smtClean="0"/>
              <a:t>they were too big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714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East Quiz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6330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575665" y="1"/>
            <a:ext cx="103144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Hinduism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Brought to India by the Aryans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Major Beliefs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Many Gods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Reincarnation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Karma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Ganges River and Cows are sacred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3867150"/>
            <a:ext cx="86995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575665" y="1"/>
            <a:ext cx="103144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5500"/>
            <a:ext cx="5511800" cy="5300663"/>
          </a:xfrm>
        </p:spPr>
        <p:txBody>
          <a:bodyPr/>
          <a:lstStyle/>
          <a:p>
            <a:r>
              <a:rPr lang="en-US" dirty="0" smtClean="0"/>
              <a:t>Way of life the Hindus must follow</a:t>
            </a:r>
          </a:p>
          <a:p>
            <a:r>
              <a:rPr lang="en-US" dirty="0" smtClean="0"/>
              <a:t>Explained everything they should do from life to death</a:t>
            </a:r>
          </a:p>
          <a:p>
            <a:r>
              <a:rPr lang="en-US" dirty="0" smtClean="0"/>
              <a:t>Two books that contain their major teachings</a:t>
            </a:r>
          </a:p>
          <a:p>
            <a:pPr lvl="1"/>
            <a:r>
              <a:rPr lang="en-US" dirty="0" smtClean="0">
                <a:solidFill>
                  <a:srgbClr val="31859C"/>
                </a:solidFill>
              </a:rPr>
              <a:t>Upanishads and the Bhagavad-Gita</a:t>
            </a:r>
            <a:endParaRPr lang="en-US" dirty="0">
              <a:solidFill>
                <a:srgbClr val="31859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044" y="825500"/>
            <a:ext cx="3329956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575665" y="1"/>
            <a:ext cx="103144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Caste System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Aryans put into effect new social and religious rules</a:t>
            </a:r>
          </a:p>
          <a:p>
            <a:r>
              <a:rPr lang="en-US" dirty="0" smtClean="0"/>
              <a:t>Only Aryans could occupy the height social classes</a:t>
            </a:r>
          </a:p>
          <a:p>
            <a:r>
              <a:rPr lang="en-US" dirty="0" smtClean="0"/>
              <a:t>Under this system, people were </a:t>
            </a:r>
            <a:r>
              <a:rPr lang="en-US" dirty="0" smtClean="0">
                <a:solidFill>
                  <a:srgbClr val="31859C"/>
                </a:solidFill>
              </a:rPr>
              <a:t>divided into five hereditary classes, known as castes</a:t>
            </a:r>
            <a:endParaRPr lang="en-US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0"/>
            <a:ext cx="6493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9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575665" y="1"/>
            <a:ext cx="103144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1859C"/>
                </a:solidFill>
              </a:rPr>
              <a:t>Castes were based on birth</a:t>
            </a:r>
          </a:p>
          <a:p>
            <a:r>
              <a:rPr lang="en-US" dirty="0" smtClean="0"/>
              <a:t>NO social mobility</a:t>
            </a:r>
          </a:p>
          <a:p>
            <a:r>
              <a:rPr lang="en-US" dirty="0" smtClean="0"/>
              <a:t>Could not marry outside their own caste</a:t>
            </a:r>
          </a:p>
          <a:p>
            <a:r>
              <a:rPr lang="en-US" dirty="0" smtClean="0">
                <a:solidFill>
                  <a:srgbClr val="31859C"/>
                </a:solidFill>
              </a:rPr>
              <a:t>Untouchables performed the lowliest tasks </a:t>
            </a:r>
            <a:r>
              <a:rPr lang="en-US" dirty="0" smtClean="0"/>
              <a:t>like handling dead bodies or sweeping streets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110" y="4730750"/>
            <a:ext cx="3203690" cy="21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0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5667</TotalTime>
  <Words>1477</Words>
  <Application>Microsoft Macintosh PowerPoint</Application>
  <PresentationFormat>On-screen Show (4:3)</PresentationFormat>
  <Paragraphs>182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Classical Civilizations in the East</vt:lpstr>
      <vt:lpstr>Empires of India</vt:lpstr>
      <vt:lpstr>Aryan Invasion</vt:lpstr>
      <vt:lpstr>PowerPoint Presentation</vt:lpstr>
      <vt:lpstr>Hinduism</vt:lpstr>
      <vt:lpstr>PowerPoint Presentation</vt:lpstr>
      <vt:lpstr>Caste System</vt:lpstr>
      <vt:lpstr>PowerPoint Presentation</vt:lpstr>
      <vt:lpstr>PowerPoint Presentation</vt:lpstr>
      <vt:lpstr>Buddhism</vt:lpstr>
      <vt:lpstr>PowerPoint Presentation</vt:lpstr>
      <vt:lpstr>PowerPoint Presentation</vt:lpstr>
      <vt:lpstr>PowerPoint Presentation</vt:lpstr>
      <vt:lpstr>Mauryan Empire (321 BC-232 CE)</vt:lpstr>
      <vt:lpstr>PowerPoint Presentation</vt:lpstr>
      <vt:lpstr>PowerPoint Presentation</vt:lpstr>
      <vt:lpstr>PowerPoint Presentation</vt:lpstr>
      <vt:lpstr>Gupta Empire (320 AD-535 AD)</vt:lpstr>
      <vt:lpstr>PowerPoint Presentation</vt:lpstr>
      <vt:lpstr>PowerPoint Presentation</vt:lpstr>
      <vt:lpstr>PowerPoint Presentation</vt:lpstr>
      <vt:lpstr>PowerPoint Presentation</vt:lpstr>
      <vt:lpstr>Dynasties of China</vt:lpstr>
      <vt:lpstr>Zhou Dynasty (1027 BC-221 BC)</vt:lpstr>
      <vt:lpstr>PowerPoint Presentation</vt:lpstr>
      <vt:lpstr>PowerPoint Presentation</vt:lpstr>
      <vt:lpstr>Confucianism</vt:lpstr>
      <vt:lpstr>PowerPoint Presentation</vt:lpstr>
      <vt:lpstr>PowerPoint Presentation</vt:lpstr>
      <vt:lpstr>Daoism</vt:lpstr>
      <vt:lpstr>PowerPoint Presentation</vt:lpstr>
      <vt:lpstr>Create a saying like Confucius and Lao Tzu that gives good advice to live by.   </vt:lpstr>
      <vt:lpstr>PowerPoint Presentation</vt:lpstr>
      <vt:lpstr>PowerPoint Presentation</vt:lpstr>
      <vt:lpstr>Qin Dynasty (221 BC-206 BC)</vt:lpstr>
      <vt:lpstr>PowerPoint Presentation</vt:lpstr>
      <vt:lpstr>PowerPoint Presentation</vt:lpstr>
      <vt:lpstr>Han Dynasty (206 BC-220 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Empires</vt:lpstr>
      <vt:lpstr>Name-Class Period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Empires of India</dc:title>
  <dc:creator>Emma Davis</dc:creator>
  <cp:lastModifiedBy>Emma Davis</cp:lastModifiedBy>
  <cp:revision>33</cp:revision>
  <dcterms:created xsi:type="dcterms:W3CDTF">2013-09-23T18:42:50Z</dcterms:created>
  <dcterms:modified xsi:type="dcterms:W3CDTF">2014-08-05T23:09:21Z</dcterms:modified>
</cp:coreProperties>
</file>