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4" r:id="rId7"/>
    <p:sldId id="261" r:id="rId8"/>
    <p:sldId id="305" r:id="rId9"/>
    <p:sldId id="338" r:id="rId10"/>
    <p:sldId id="262" r:id="rId11"/>
    <p:sldId id="339" r:id="rId12"/>
    <p:sldId id="340" r:id="rId13"/>
    <p:sldId id="263" r:id="rId14"/>
    <p:sldId id="306" r:id="rId15"/>
    <p:sldId id="307" r:id="rId16"/>
    <p:sldId id="308" r:id="rId17"/>
    <p:sldId id="309" r:id="rId18"/>
    <p:sldId id="310" r:id="rId19"/>
    <p:sldId id="264" r:id="rId20"/>
    <p:sldId id="265" r:id="rId21"/>
    <p:sldId id="266" r:id="rId22"/>
    <p:sldId id="267" r:id="rId23"/>
    <p:sldId id="268" r:id="rId24"/>
    <p:sldId id="341" r:id="rId25"/>
    <p:sldId id="311" r:id="rId26"/>
    <p:sldId id="312" r:id="rId27"/>
    <p:sldId id="313" r:id="rId28"/>
    <p:sldId id="269" r:id="rId29"/>
    <p:sldId id="270" r:id="rId30"/>
    <p:sldId id="278" r:id="rId31"/>
    <p:sldId id="342" r:id="rId32"/>
    <p:sldId id="272" r:id="rId33"/>
    <p:sldId id="273" r:id="rId34"/>
    <p:sldId id="343" r:id="rId35"/>
    <p:sldId id="318" r:id="rId36"/>
    <p:sldId id="274" r:id="rId37"/>
    <p:sldId id="275" r:id="rId38"/>
    <p:sldId id="344" r:id="rId39"/>
    <p:sldId id="276" r:id="rId40"/>
    <p:sldId id="285" r:id="rId41"/>
    <p:sldId id="286" r:id="rId42"/>
    <p:sldId id="287" r:id="rId43"/>
    <p:sldId id="288" r:id="rId44"/>
    <p:sldId id="289" r:id="rId45"/>
    <p:sldId id="319" r:id="rId46"/>
    <p:sldId id="314" r:id="rId47"/>
    <p:sldId id="315" r:id="rId48"/>
    <p:sldId id="316" r:id="rId49"/>
    <p:sldId id="317" r:id="rId50"/>
    <p:sldId id="326" r:id="rId51"/>
    <p:sldId id="327" r:id="rId52"/>
    <p:sldId id="277" r:id="rId53"/>
    <p:sldId id="279" r:id="rId54"/>
    <p:sldId id="280" r:id="rId55"/>
    <p:sldId id="281" r:id="rId56"/>
    <p:sldId id="282" r:id="rId57"/>
    <p:sldId id="320" r:id="rId58"/>
    <p:sldId id="283" r:id="rId59"/>
    <p:sldId id="284" r:id="rId60"/>
    <p:sldId id="290" r:id="rId61"/>
    <p:sldId id="291" r:id="rId62"/>
    <p:sldId id="292" r:id="rId63"/>
    <p:sldId id="334" r:id="rId64"/>
    <p:sldId id="293" r:id="rId65"/>
    <p:sldId id="336" r:id="rId66"/>
    <p:sldId id="321" r:id="rId67"/>
    <p:sldId id="322" r:id="rId68"/>
    <p:sldId id="323" r:id="rId69"/>
    <p:sldId id="324" r:id="rId70"/>
    <p:sldId id="325" r:id="rId71"/>
    <p:sldId id="294" r:id="rId72"/>
    <p:sldId id="295" r:id="rId73"/>
    <p:sldId id="296" r:id="rId74"/>
    <p:sldId id="297" r:id="rId75"/>
    <p:sldId id="299" r:id="rId76"/>
    <p:sldId id="301" r:id="rId77"/>
    <p:sldId id="302" r:id="rId78"/>
    <p:sldId id="303" r:id="rId79"/>
    <p:sldId id="335" r:id="rId80"/>
    <p:sldId id="337" r:id="rId81"/>
    <p:sldId id="328" r:id="rId82"/>
    <p:sldId id="329" r:id="rId83"/>
    <p:sldId id="330" r:id="rId84"/>
    <p:sldId id="331" r:id="rId85"/>
    <p:sldId id="332" r:id="rId86"/>
    <p:sldId id="333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33" autoAdjust="0"/>
  </p:normalViewPr>
  <p:slideViewPr>
    <p:cSldViewPr>
      <p:cViewPr>
        <p:scale>
          <a:sx n="41" d="100"/>
          <a:sy n="41" d="100"/>
        </p:scale>
        <p:origin x="-1000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4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9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9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0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5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2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2B23-3D18-4687-AA22-E83B1332C477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412F-826A-44F3-9042-77286CBE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google.com/imgres?imgurl=http://images.sodahead.com/polls/001082779/cold_war_flag_answer_1_xlarge.jpeg&amp;imgrefurl=http://www.sodahead.com/united-states/russian-spies-arrested-in-us-cold-war-really-over/question-1082779/&amp;usg=__GMv2EGuEKnWMpDY0QDrzzFLsxhQ=&amp;h=350&amp;w=278&amp;sz=20&amp;hl=en&amp;start=14&amp;zoom=1&amp;tbnid=PQdY1W-Hdt59iM:&amp;tbnh=120&amp;tbnw=95&amp;ei=t0JbUZqMM87RqwG174GQCQ&amp;prev=/search?q=cold+war&amp;um=1&amp;hl=en&amp;safe=active&amp;sa=N&amp;gbv=2&amp;rlz=1R2ADSA_enUS372&amp;tbm=isch&amp;um=1&amp;itbs=1&amp;sa=X&amp;ved=0CEYQrQMwDQ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://www.google.com/imgres?imgurl=http://www.deviantart.com/download/192341376/alt__cold_war_europe_political_by_muzik_maniac-d36ijk0.jpg&amp;imgrefurl=http://muzik-maniac.deviantart.com/art/Alt-Cold-War-Europe-Political-192341376&amp;usg=__kczuuXV6edtmpIMp6_zsWm1624s=&amp;h=1245&amp;w=1360&amp;sz=983&amp;hl=en&amp;start=23&amp;zoom=1&amp;tbnid=7Wrzq-yIhQ12RM:&amp;tbnh=137&amp;tbnw=150&amp;ei=-0JbUdKKFYbtrQHMo4CYDA&amp;prev=/search?q=cold+war&amp;start=20&amp;um=1&amp;hl=en&amp;safe=active&amp;sa=N&amp;gbv=2&amp;rlz=1R2ADSA_enUS372&amp;tbm=isch&amp;um=1&amp;itbs=1&amp;sa=X&amp;ved=0CDAQrQMwAjgU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://www.google.com/imgres?imgurl=http://ceppes.files.wordpress.com/2012/04/2737587_f520.jpg&amp;imgrefurl=http://ceppes.wordpress.com/decolonization-in-africa-2/&amp;usg=__8_Ammrce5FccVDzWR1cIQXv1RYI=&amp;h=438&amp;w=520&amp;sz=61&amp;hl=en&amp;start=43&amp;zoom=1&amp;tbnid=f5Myjf9CJ1SUCM:&amp;tbnh=110&amp;tbnw=131&amp;ei=QkNbUb-8K8GSqQHNtoGoCQ&amp;prev=/search?q=decolonization&amp;start=40&amp;um=1&amp;hl=en&amp;safe=active&amp;sa=N&amp;gbv=2&amp;rlz=1R2ADSA_enUS372&amp;tbm=isch&amp;um=1&amp;itbs=1&amp;sa=X&amp;ved=0CDAQrQMwAjgo" TargetMode="External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/imgres?imgurl=http://img.talkandroid.com/uploads/2011/08/cold-war.gif&amp;imgrefurl=http://www.talkandroid.com/52984-the-smartpone-cold-war-is-the-motorola-mobility-acquisition-googles-greatest-move-or-their-worst/cold-war/&amp;usg=__47hABX37mzAlcb2cchEXU_4Zp3o=&amp;h=723&amp;w=1043&amp;sz=274&amp;hl=en&amp;start=4&amp;zoom=1&amp;tbnid=C2U9dx9DcX5ZLM:&amp;tbnh=104&amp;tbnw=150&amp;ei=t0JbUZqMM87RqwG174GQCQ&amp;prev=/search?q=cold+war&amp;um=1&amp;hl=en&amp;safe=active&amp;sa=N&amp;gbv=2&amp;rlz=1R2ADSA_enUS372&amp;tbm=isch&amp;um=1&amp;itbs=1&amp;sa=X&amp;ved=0CDIQrQMwAw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youtube.com/watch?v=Y58njT2oXf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f2k6iDFCL4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www.youtube.com/watch?v=hmm-aazQQK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hyperlink" Target="http://www.google.com/imgres?imgurl=http://img.talkandroid.com/uploads/2011/08/cold-war.gif&amp;imgrefurl=http://www.talkandroid.com/52984-the-smartpone-cold-war-is-the-motorola-mobility-acquisition-googles-greatest-move-or-their-worst/cold-war/&amp;usg=__47hABX37mzAlcb2cchEXU_4Zp3o=&amp;h=723&amp;w=1043&amp;sz=274&amp;hl=en&amp;start=4&amp;zoom=1&amp;tbnid=C2U9dx9DcX5ZLM:&amp;tbnh=104&amp;tbnw=150&amp;ei=t0JbUZqMM87RqwG174GQCQ&amp;prev=/search?q=cold+war&amp;um=1&amp;hl=en&amp;safe=active&amp;sa=N&amp;gbv=2&amp;rlz=1R2ADSA_enUS372&amp;tbm=isch&amp;um=1&amp;itbs=1&amp;sa=X&amp;ved=0CDIQrQMwAw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odahead.com/polls/001082779/cold_war_flag_answer_1_xlarge.jpeg" TargetMode="External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google.com/imgres?imgurl=http://2.bp.blogspot.com/-nH92DYZdzYs/UBJbadhyJcI/AAAAAAAAAgo/86Yc1JVY7hE/s1600/index.jpg&amp;imgrefurl=http://compititive.blogspot.com/2012/07/indian-national-movement.html&amp;usg=__uywL0OZ9epd_ykMcDHHo50tF4eQ=&amp;h=188&amp;w=268&amp;sz=9&amp;hl=en&amp;start=8&amp;zoom=1&amp;tbnid=eHeKV8QXYZtWrM:&amp;tbnh=79&amp;tbnw=113&amp;ei=gENbUa6GGYPmqQHHqYGgAw&amp;prev=/search?q=indian+national+movement&amp;um=1&amp;hl=en&amp;safe=active&amp;gbv=2&amp;rlz=1R2ADSA_enUS372&amp;tbm=isch&amp;um=1&amp;itbs=1&amp;sa=X&amp;ved=0CDoQrQMwBw" TargetMode="External"/><Relationship Id="rId5" Type="http://schemas.openxmlformats.org/officeDocument/2006/relationships/image" Target="../media/image6.jpeg"/><Relationship Id="rId6" Type="http://schemas.openxmlformats.org/officeDocument/2006/relationships/hyperlink" Target="http://www.google.com/imgres?imgurl=http://mrdavidemmanuelnoel.files.wordpress.com/2011/02/gandhi1.jpg&amp;imgrefurl=http://mrdavidemmanuelnoel.wordpress.com/2011/02/03/why-do-indias-dalits-hate-mahatma-gandhi/&amp;usg=__aZZjNF_bjRWsSzNZNjYsRKB0RVE=&amp;h=1174&amp;w=802&amp;sz=341&amp;hl=en&amp;start=5&amp;zoom=1&amp;tbnid=aDUBP95OIwWVQM:&amp;tbnh=150&amp;tbnw=102&amp;ei=tUNbUdnBNcWQqwGpq4D4Dg&amp;prev=/search?q=gandhi&amp;um=1&amp;hl=en&amp;safe=active&amp;gbv=2&amp;rlz=1R2ADSA_enUS372&amp;tbm=isch&amp;um=1&amp;itbs=1&amp;sa=X&amp;ved=0CDQQrQMwBA" TargetMode="Externa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GoIL9gVonQ" TargetMode="External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youtube.com/watch?v=kxYQ4CXoIw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ipartners.com/Portals/104260/images/atomic_bomb_explosion.jpg" TargetMode="External"/><Relationship Id="rId4" Type="http://schemas.openxmlformats.org/officeDocument/2006/relationships/image" Target="../media/image45.jpeg"/><Relationship Id="rId5" Type="http://schemas.openxmlformats.org/officeDocument/2006/relationships/hyperlink" Target="http://i.lv3.hbo.com/assets/images/documentaries/jfk-in-his-own-words/jfk-in-his-own-words-1024.jpg" TargetMode="External"/><Relationship Id="rId6" Type="http://schemas.openxmlformats.org/officeDocument/2006/relationships/image" Target="../media/image46.jpeg"/><Relationship Id="rId7" Type="http://schemas.openxmlformats.org/officeDocument/2006/relationships/hyperlink" Target="http://upload.wikimedia.org/wikipedia/commons/b/bd/Flag_of_Cuba.svg" TargetMode="External"/><Relationship Id="rId8" Type="http://schemas.openxmlformats.org/officeDocument/2006/relationships/image" Target="../media/image47.jpeg"/><Relationship Id="rId9" Type="http://schemas.openxmlformats.org/officeDocument/2006/relationships/hyperlink" Target="http://wgapush3.wikispaces.com/file/view/Bay_of_pigs1.jpg/338985932/Bay_of_pigs1.jpg" TargetMode="External"/><Relationship Id="rId1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hyperlink" Target="http://www.youtube.com/watch?v=TbAXkWPasY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estingfacts.org/facts-images/sputnik_1.jp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estingfacts.org/facts-images/sputnik_1.jpg" TargetMode="External"/><Relationship Id="rId3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estingfacts.org/facts-images/sputnik_1.jpg" TargetMode="External"/><Relationship Id="rId3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estingfacts.org/facts-images/sputnik_1.jpg" TargetMode="External"/><Relationship Id="rId3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hyperlink" Target="http://www.history.com/topics/formation-of-nato-and-warsaw-pact/videos%23cuban-missile-crisi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estingfacts.org/facts-images/sputnik_1.jp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6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Relationship Id="rId3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hyperlink" Target="http://img.timeinc.net/time/daily/2009/0910/wwall_1109.jpg" TargetMode="External"/><Relationship Id="rId5" Type="http://schemas.openxmlformats.org/officeDocument/2006/relationships/image" Target="../media/image73.jpeg"/><Relationship Id="rId6" Type="http://schemas.openxmlformats.org/officeDocument/2006/relationships/image" Target="../media/image74.png"/><Relationship Id="rId7" Type="http://schemas.openxmlformats.org/officeDocument/2006/relationships/image" Target="../media/image75.jpeg"/><Relationship Id="rId8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ng-conservative.com/gc/wp-content/uploads/2010/05/Reagan-and-Gorbachev.jpg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Relationship Id="rId3" Type="http://schemas.openxmlformats.org/officeDocument/2006/relationships/hyperlink" Target="http://www.youtube.com/watch?v=wnYXbJ_bcLc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9-nXT8lSnP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google.com/imgres?imgurl=http://www.crwflags.com/fotw/images/v/vn.gif&amp;imgrefurl=http://www.crwflags.com/fotw/flags/vn.html&amp;usg=__Z9mOXfNrOEy6GhOOmrY5OMgxQaA=&amp;h=216&amp;w=324&amp;sz=3&amp;hl=en&amp;start=8&amp;zoom=1&amp;tbnid=IUrcGmpORxvRBM:&amp;tbnh=79&amp;tbnw=118&amp;ei=MEdbUZOfGsn-qwGFnoHACQ&amp;prev=/search?q=vietnam&amp;um=1&amp;hl=en&amp;safe=active&amp;gbv=2&amp;rlz=1R2ADSA_enUS372&amp;tbm=isch&amp;um=1&amp;itbs=1&amp;sa=X&amp;ved=0CDoQrQMwBw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WeZ5SKXvj8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yagerantiquemaps.com/maps/larger.php?f=moll_turkish_empire_in_europe_asia_and_africa_1600.jpg&amp;n=The%20Turkish%20Empire%20in%20Europe,%20Asia,%20and%20Africa,%20.%20.%20." TargetMode="Externa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41910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Decolonization and the Cold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1.gstatic.com/images?q=tbn:ANd9GcTgUrXDWFTMbxD38s2BRsYwQuwuME2Dm_wsfrb_N6ziQN4sxZ4VxJMMBf7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4286246" cy="2971800"/>
          </a:xfrm>
          <a:prstGeom prst="rect">
            <a:avLst/>
          </a:prstGeom>
          <a:noFill/>
        </p:spPr>
      </p:pic>
      <p:pic>
        <p:nvPicPr>
          <p:cNvPr id="49156" name="Picture 4" descr="http://t0.gstatic.com/images?q=tbn:ANd9GcT5mnj1TsQAfC5LqwGxsw64MgkO2eQP87Wmy1UT0xXzPIgbUUdEhRiIrw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0"/>
            <a:ext cx="1981200" cy="2502571"/>
          </a:xfrm>
          <a:prstGeom prst="rect">
            <a:avLst/>
          </a:prstGeom>
          <a:noFill/>
        </p:spPr>
      </p:pic>
      <p:pic>
        <p:nvPicPr>
          <p:cNvPr id="49158" name="Picture 6" descr="http://t3.gstatic.com/images?q=tbn:ANd9GcSAjhwUjzVSsaCsZH9xA1LEyZOJSzwNJFPXEvAmBUKEtq7JHY8znLYyXTpXe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099813"/>
            <a:ext cx="4114800" cy="3758187"/>
          </a:xfrm>
          <a:prstGeom prst="rect">
            <a:avLst/>
          </a:prstGeom>
          <a:noFill/>
        </p:spPr>
      </p:pic>
      <p:pic>
        <p:nvPicPr>
          <p:cNvPr id="49160" name="Picture 8" descr="http://t2.gstatic.com/images?q=tbn:ANd9GcTP0CnXne6jHwoiTqy5_hfYrfSBTYhbMWGoQiUYUNcMr4_5TXWX2YzWyrX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46888" y="0"/>
            <a:ext cx="3835112" cy="3220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07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Middle East and North Africa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162800" cy="4906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Gamel</a:t>
            </a:r>
            <a:r>
              <a:rPr lang="en-US" dirty="0" smtClean="0">
                <a:solidFill>
                  <a:srgbClr val="000000"/>
                </a:solidFill>
              </a:rPr>
              <a:t> Nasser overthrew Egyptian King in 1952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Saudi Arabia gained its independence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France grants Morocco, Tunisia, Libya, and Lebanon their independence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Algeria fought France for 8 years to gain independence in 1962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Promise of Palestine to Jews, but was fear of Arab/Jewish Civil War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Turned issue over to the UN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7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http://www.youtube.com/watch?v=</a:t>
            </a:r>
            <a:r>
              <a:rPr lang="en-US" dirty="0" smtClean="0">
                <a:hlinkClick r:id="rId4"/>
              </a:rPr>
              <a:t>Y58njT2oXfE</a:t>
            </a:r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Is there still fighting today?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60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Sub-Saharan Africa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42672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Kwame Nkrumah: in Gold Coast, </a:t>
            </a:r>
            <a:r>
              <a:rPr lang="en-US" dirty="0" smtClean="0">
                <a:solidFill>
                  <a:srgbClr val="000000"/>
                </a:solidFill>
              </a:rPr>
              <a:t>followed Gandhi’s example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wanted independence from colonial rule, </a:t>
            </a:r>
            <a:r>
              <a:rPr lang="en-US" dirty="0" smtClean="0">
                <a:solidFill>
                  <a:srgbClr val="000000"/>
                </a:solidFill>
              </a:rPr>
              <a:t>won independence in 1957, changed name to </a:t>
            </a:r>
            <a:r>
              <a:rPr lang="en-US" dirty="0" smtClean="0">
                <a:solidFill>
                  <a:srgbClr val="000000"/>
                </a:solidFill>
              </a:rPr>
              <a:t>Ghana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311" y="228600"/>
            <a:ext cx="2819400" cy="4330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18000"/>
            <a:ext cx="2374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0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2743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00FF"/>
                </a:solidFill>
              </a:rPr>
              <a:t>rest of Africa followed suit quickly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There was some bloodshed, but independence mostly happened without major wars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220" y="-11289"/>
            <a:ext cx="6240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6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858000" cy="4525963"/>
          </a:xfrm>
        </p:spPr>
        <p:txBody>
          <a:bodyPr/>
          <a:lstStyle/>
          <a:p>
            <a:r>
              <a:rPr lang="en-US" dirty="0" smtClean="0"/>
              <a:t>1.  What ended Imperialism in India, Indo China, Africa, and Indonesia?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WWII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WWI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Cold War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Atomic </a:t>
            </a:r>
            <a:r>
              <a:rPr lang="en-US" dirty="0" smtClean="0"/>
              <a:t>Bomb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US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2. Who came up with resistance through non-violence?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Nelson Mandela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Gandhi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FDR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Churchill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Truman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477000" cy="4525963"/>
          </a:xfrm>
        </p:spPr>
        <p:txBody>
          <a:bodyPr/>
          <a:lstStyle/>
          <a:p>
            <a:r>
              <a:rPr lang="en-US" dirty="0" smtClean="0"/>
              <a:t>3. Why did India become two states?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British decided it was too big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British made them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Couldn’t agree on a government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Afraid of Muslim Hindu </a:t>
            </a:r>
            <a:r>
              <a:rPr lang="en-US" dirty="0" smtClean="0"/>
              <a:t>violence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Disagreement over beef and pork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15200" cy="4525963"/>
          </a:xfrm>
        </p:spPr>
        <p:txBody>
          <a:bodyPr/>
          <a:lstStyle/>
          <a:p>
            <a:r>
              <a:rPr lang="en-US" dirty="0" smtClean="0"/>
              <a:t>4. What did </a:t>
            </a:r>
            <a:r>
              <a:rPr lang="en-US" dirty="0" err="1" smtClean="0"/>
              <a:t>Kwame</a:t>
            </a:r>
            <a:r>
              <a:rPr lang="en-US" dirty="0" smtClean="0"/>
              <a:t> Nkrumah want for his State?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Independence from colonial rule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Gold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To become a dictator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To use violence against </a:t>
            </a:r>
            <a:r>
              <a:rPr lang="en-US" dirty="0" smtClean="0"/>
              <a:t>enemies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Trade gold and salt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477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5. What happened when a few African States got their independence?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Out break of war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 lot of blood shed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rest followed quickly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Nothing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Encouraged Colonizers to tighten their hold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08038"/>
            <a:ext cx="41910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Continuing Conflicts in the Post-Colonial World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www.casahistoria.net/images/Decolon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5351"/>
            <a:ext cx="4953000" cy="3622649"/>
          </a:xfrm>
          <a:prstGeom prst="rect">
            <a:avLst/>
          </a:prstGeom>
          <a:noFill/>
        </p:spPr>
      </p:pic>
      <p:pic>
        <p:nvPicPr>
          <p:cNvPr id="48132" name="Picture 4" descr="http://www.un.org/cyberschoolbus/discrim/i/pos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2295525" cy="3209925"/>
          </a:xfrm>
          <a:prstGeom prst="rect">
            <a:avLst/>
          </a:prstGeom>
          <a:noFill/>
        </p:spPr>
      </p:pic>
      <p:pic>
        <p:nvPicPr>
          <p:cNvPr id="48134" name="Picture 6" descr="http://upload.wikimedia.org/wikipedia/commons/1/12/ApartheidSignEnglishAfrika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97741"/>
            <a:ext cx="3124200" cy="2860259"/>
          </a:xfrm>
          <a:prstGeom prst="rect">
            <a:avLst/>
          </a:prstGeom>
          <a:noFill/>
        </p:spPr>
      </p:pic>
      <p:pic>
        <p:nvPicPr>
          <p:cNvPr id="48136" name="Picture 8" descr="http://www.nelsonmandelamuseum.org.za/wp-content/gallery/happymandela/609mande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04800"/>
            <a:ext cx="2649050" cy="290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65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Independence of Asia and Africa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WWII ended European Imperialism </a:t>
            </a:r>
            <a:r>
              <a:rPr lang="en-US" dirty="0" smtClean="0">
                <a:solidFill>
                  <a:srgbClr val="000000"/>
                </a:solidFill>
              </a:rPr>
              <a:t>in India, Indochina, Africa, and Indonesia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is decolonization</a:t>
            </a:r>
          </a:p>
          <a:p>
            <a:r>
              <a:rPr lang="en-US" dirty="0" smtClean="0"/>
              <a:t>Reasons:</a:t>
            </a:r>
          </a:p>
          <a:p>
            <a:pPr lvl="1"/>
            <a:r>
              <a:rPr lang="en-US" dirty="0" smtClean="0"/>
              <a:t>Nazis and Japan discredited Imperialism</a:t>
            </a:r>
          </a:p>
          <a:p>
            <a:pPr lvl="1"/>
            <a:r>
              <a:rPr lang="en-US" dirty="0" smtClean="0"/>
              <a:t>People felt guilty fighting for democracy, but not giving it to others</a:t>
            </a:r>
          </a:p>
          <a:p>
            <a:pPr lvl="1"/>
            <a:r>
              <a:rPr lang="en-US" dirty="0" smtClean="0"/>
              <a:t>European powers were tired after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1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ora.matrix.msu.edu/files/50/305/32-131-38F-98-ANTI-APARTHEID--5-77%20small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8000"/>
          </a:blip>
          <a:srcRect/>
          <a:stretch>
            <a:fillRect/>
          </a:stretch>
        </p:blipFill>
        <p:spPr bwMode="auto">
          <a:xfrm>
            <a:off x="-304800" y="0"/>
            <a:ext cx="1040969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Apartheid </a:t>
            </a:r>
            <a:r>
              <a:rPr lang="en-US" dirty="0" smtClean="0">
                <a:solidFill>
                  <a:srgbClr val="FF0000"/>
                </a:solidFill>
              </a:rPr>
              <a:t>in Africa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Tribalism: nations created not based on tribal borders</a:t>
            </a:r>
          </a:p>
          <a:p>
            <a:pPr lvl="1"/>
            <a:r>
              <a:rPr lang="en-US" dirty="0" smtClean="0"/>
              <a:t>Led to civil wars or tribes trying to leave</a:t>
            </a:r>
          </a:p>
          <a:p>
            <a:r>
              <a:rPr lang="en-US" dirty="0" smtClean="0"/>
              <a:t>Became One party states</a:t>
            </a:r>
          </a:p>
          <a:p>
            <a:pPr lvl="1"/>
            <a:r>
              <a:rPr lang="en-US" dirty="0" smtClean="0"/>
              <a:t>A dictator took power or military took charge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When did tribalism occur?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1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ora.matrix.msu.edu/files/50/305/32-131-38F-98-ANTI-APARTHEID--5-77%20small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8000"/>
          </a:blip>
          <a:srcRect/>
          <a:stretch>
            <a:fillRect/>
          </a:stretch>
        </p:blipFill>
        <p:spPr bwMode="auto">
          <a:xfrm>
            <a:off x="-304800" y="0"/>
            <a:ext cx="10409695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5486400" cy="5897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Apartheid (racial separation) </a:t>
            </a:r>
            <a:r>
              <a:rPr lang="en-US" dirty="0" smtClean="0"/>
              <a:t>began in 1948</a:t>
            </a:r>
          </a:p>
          <a:p>
            <a:pPr lvl="1"/>
            <a:r>
              <a:rPr lang="en-US" dirty="0" smtClean="0"/>
              <a:t>Could not intermarry</a:t>
            </a:r>
          </a:p>
          <a:p>
            <a:pPr lvl="1"/>
            <a:r>
              <a:rPr lang="en-US" dirty="0" smtClean="0"/>
              <a:t>Lived separately</a:t>
            </a:r>
          </a:p>
          <a:p>
            <a:r>
              <a:rPr lang="en-US" dirty="0" smtClean="0"/>
              <a:t>1960 anti-apartheid demonstrators were killed by police in Sharpeville </a:t>
            </a:r>
            <a:r>
              <a:rPr lang="en-US" dirty="0" smtClean="0"/>
              <a:t>Massacre (69 people killed)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Soweto uprising in 1976</a:t>
            </a:r>
          </a:p>
          <a:p>
            <a:pPr lvl="1"/>
            <a:r>
              <a:rPr lang="en-US" dirty="0" smtClean="0"/>
              <a:t>Led by high school students</a:t>
            </a:r>
          </a:p>
          <a:p>
            <a:r>
              <a:rPr lang="en-US" sz="2400" dirty="0">
                <a:hlinkClick r:id="rId3"/>
              </a:rPr>
              <a:t>http://www.youtube.com/watch?v=</a:t>
            </a:r>
            <a:r>
              <a:rPr lang="en-US" sz="2400" dirty="0" smtClean="0">
                <a:hlinkClick r:id="rId3"/>
              </a:rPr>
              <a:t>2f2k6iDFCL4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2070100"/>
            <a:ext cx="3238500" cy="250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4111"/>
            <a:ext cx="2159000" cy="279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0" y="4381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ra.matrix.msu.edu/files/50/305/32-131-38F-98-ANTI-APARTHEID--5-77%20small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8000"/>
          </a:blip>
          <a:srcRect/>
          <a:stretch>
            <a:fillRect/>
          </a:stretch>
        </p:blipFill>
        <p:spPr bwMode="auto">
          <a:xfrm>
            <a:off x="-304800" y="0"/>
            <a:ext cx="10409695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58674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Nelson Mandela was the leader of anti-apartheid African National Congress</a:t>
            </a:r>
          </a:p>
          <a:p>
            <a:r>
              <a:rPr lang="en-US" dirty="0" smtClean="0"/>
              <a:t>US refused to do business with South Africa until Apartheid stopped</a:t>
            </a:r>
          </a:p>
          <a:p>
            <a:r>
              <a:rPr lang="en-US" dirty="0" smtClean="0"/>
              <a:t>FW de Klerk was elected in 1989</a:t>
            </a:r>
          </a:p>
          <a:p>
            <a:pPr lvl="1"/>
            <a:r>
              <a:rPr lang="en-US" dirty="0" smtClean="0"/>
              <a:t>Freed Mandela, transitioned to a Multi race state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1994 Mandela became the 1</a:t>
            </a:r>
            <a:r>
              <a:rPr lang="en-US" baseline="30000" dirty="0" smtClean="0">
                <a:solidFill>
                  <a:srgbClr val="0000FF"/>
                </a:solidFill>
              </a:rPr>
              <a:t>st</a:t>
            </a:r>
            <a:r>
              <a:rPr lang="en-US" dirty="0" smtClean="0">
                <a:solidFill>
                  <a:srgbClr val="0000FF"/>
                </a:solidFill>
              </a:rPr>
              <a:t> black President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8" descr="http://www.nelsonmandelamuseum.org.za/wp-content/gallery/happymandela/609mand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49050" cy="2905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96200" y="3657600"/>
            <a:ext cx="914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http://www.youtube.com/watch?v=hmm-</a:t>
            </a:r>
            <a:r>
              <a:rPr lang="en-US" dirty="0" smtClean="0">
                <a:hlinkClick r:id="rId4"/>
              </a:rPr>
              <a:t>aazQQKA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7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ora.matrix.msu.edu/files/50/305/32-131-38F-98-ANTI-APARTHEID--5-77%20small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8000"/>
          </a:blip>
          <a:srcRect/>
          <a:stretch>
            <a:fillRect/>
          </a:stretch>
        </p:blipFill>
        <p:spPr bwMode="auto">
          <a:xfrm>
            <a:off x="-304800" y="0"/>
            <a:ext cx="1040969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Conflicts in South Asia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441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Muslims and Hindus disagreed over control of Kashmir, a province north of India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Gandhi was assassinated by a Hindu extremist</a:t>
            </a:r>
          </a:p>
          <a:p>
            <a:r>
              <a:rPr lang="en-US" dirty="0" smtClean="0"/>
              <a:t>1947 </a:t>
            </a:r>
            <a:r>
              <a:rPr lang="en-US" dirty="0" err="1" smtClean="0"/>
              <a:t>Jawaharla</a:t>
            </a:r>
            <a:r>
              <a:rPr lang="en-US" dirty="0" smtClean="0"/>
              <a:t> Nehru became the 1</a:t>
            </a:r>
            <a:r>
              <a:rPr lang="en-US" baseline="30000" dirty="0" smtClean="0"/>
              <a:t>st</a:t>
            </a:r>
            <a:r>
              <a:rPr lang="en-US" dirty="0" smtClean="0"/>
              <a:t> Prime </a:t>
            </a:r>
            <a:r>
              <a:rPr lang="en-US" dirty="0" smtClean="0"/>
              <a:t>Minister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37805"/>
            <a:ext cx="4114800" cy="2976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069644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1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ora.matrix.msu.edu/files/50/305/32-131-38F-98-ANTI-APARTHEID--5-77%20small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8000"/>
          </a:blip>
          <a:srcRect/>
          <a:stretch>
            <a:fillRect/>
          </a:stretch>
        </p:blipFill>
        <p:spPr bwMode="auto">
          <a:xfrm>
            <a:off x="-304800" y="0"/>
            <a:ext cx="10409695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5257800" cy="47545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Nehru’s </a:t>
            </a:r>
            <a:r>
              <a:rPr lang="en-US" dirty="0" smtClean="0">
                <a:solidFill>
                  <a:srgbClr val="0000FF"/>
                </a:solidFill>
              </a:rPr>
              <a:t>daughter Indira Gandhi followed him</a:t>
            </a:r>
          </a:p>
          <a:p>
            <a:r>
              <a:rPr lang="en-US" dirty="0" smtClean="0"/>
              <a:t>She was </a:t>
            </a:r>
            <a:r>
              <a:rPr lang="en-US" dirty="0" smtClean="0"/>
              <a:t>assassinated</a:t>
            </a:r>
          </a:p>
          <a:p>
            <a:r>
              <a:rPr lang="en-US" dirty="0" smtClean="0"/>
              <a:t>Voted greatest Prime minister ever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1971 East Pakistan declared itself Bangladesh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1000"/>
            <a:ext cx="24892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70300"/>
            <a:ext cx="2552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629400" cy="4525963"/>
          </a:xfrm>
        </p:spPr>
        <p:txBody>
          <a:bodyPr/>
          <a:lstStyle/>
          <a:p>
            <a:r>
              <a:rPr lang="en-US" dirty="0" smtClean="0"/>
              <a:t>6. What is it called when nations are not based on tribal borders?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Cannibalism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Imperialism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Division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Tribalism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Decolonization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010400" cy="4525963"/>
          </a:xfrm>
        </p:spPr>
        <p:txBody>
          <a:bodyPr/>
          <a:lstStyle/>
          <a:p>
            <a:r>
              <a:rPr lang="en-US" dirty="0" smtClean="0"/>
              <a:t>7. Where was Apartheid prominently </a:t>
            </a:r>
            <a:r>
              <a:rPr lang="en-US" dirty="0" smtClean="0"/>
              <a:t>found?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Ghana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South Africa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India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Egypt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Pakistan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en-US" dirty="0" smtClean="0"/>
              <a:t>8. Who became the first black president of South Africa?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Gandhi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Nehru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Mandela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Rajuv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Nosekini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524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Cold War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940" name="Picture 4" descr="http://www.anglonautes.com/hist_us_20_cold_war/hist_us_20_cold_war_pic_berlin_us_sector_sign.jpg"/>
          <p:cNvPicPr>
            <a:picLocks noChangeAspect="1" noChangeArrowheads="1"/>
          </p:cNvPicPr>
          <p:nvPr/>
        </p:nvPicPr>
        <p:blipFill>
          <a:blip r:embed="rId2" cstate="print"/>
          <a:srcRect t="13245" r="16249" b="29504"/>
          <a:stretch>
            <a:fillRect/>
          </a:stretch>
        </p:blipFill>
        <p:spPr bwMode="auto">
          <a:xfrm>
            <a:off x="3416300" y="3962400"/>
            <a:ext cx="5727700" cy="2895600"/>
          </a:xfrm>
          <a:prstGeom prst="rect">
            <a:avLst/>
          </a:prstGeom>
          <a:noFill/>
        </p:spPr>
      </p:pic>
      <p:pic>
        <p:nvPicPr>
          <p:cNvPr id="39942" name="Picture 6" descr="http://coldwar-hms09g.wikispaces.com/file/view/somewhere.jpg/65389410/somewh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14" y="3429000"/>
            <a:ext cx="3897086" cy="2727960"/>
          </a:xfrm>
          <a:prstGeom prst="rect">
            <a:avLst/>
          </a:prstGeom>
          <a:noFill/>
        </p:spPr>
      </p:pic>
      <p:pic>
        <p:nvPicPr>
          <p:cNvPr id="35842" name="Picture 2" descr="http://t1.gstatic.com/images?q=tbn:ANd9GcTgUrXDWFTMbxD38s2BRsYwQuwuME2Dm_wsfrb_N6ziQN4sxZ4VxJMMBf7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77"/>
            <a:ext cx="4572000" cy="3169923"/>
          </a:xfrm>
          <a:prstGeom prst="rect">
            <a:avLst/>
          </a:prstGeom>
          <a:noFill/>
        </p:spPr>
      </p:pic>
      <p:pic>
        <p:nvPicPr>
          <p:cNvPr id="39938" name="Picture 2" descr="http://blog.usni.org/wp-content/uploads/2010/04/Cold-War-Flag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371600"/>
            <a:ext cx="4953000" cy="2657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58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8fb80e.medialib.glogster.com/media/c32eb5705b0ea1fdac344cebd7c44a272b246b4e74a99e4f6faaa341b024556b/iron-curtain-carto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69" r="3442" b="3817"/>
          <a:stretch>
            <a:fillRect/>
          </a:stretch>
        </p:blipFill>
        <p:spPr bwMode="auto">
          <a:xfrm>
            <a:off x="1358900" y="0"/>
            <a:ext cx="6711802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7037"/>
            <a:ext cx="6248400" cy="51355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End of WWII leaves the US and USSR as Superpowers</a:t>
            </a:r>
          </a:p>
          <a:p>
            <a:r>
              <a:rPr lang="en-US" dirty="0" smtClean="0"/>
              <a:t>Attempt to extend influence over others</a:t>
            </a:r>
          </a:p>
          <a:p>
            <a:r>
              <a:rPr lang="en-US" dirty="0" smtClean="0"/>
              <a:t>Cold War: </a:t>
            </a:r>
            <a:r>
              <a:rPr lang="en-US" dirty="0" smtClean="0">
                <a:solidFill>
                  <a:srgbClr val="0000FF"/>
                </a:solidFill>
              </a:rPr>
              <a:t>cold </a:t>
            </a:r>
            <a:r>
              <a:rPr lang="en-US" dirty="0" smtClean="0">
                <a:solidFill>
                  <a:srgbClr val="0000FF"/>
                </a:solidFill>
              </a:rPr>
              <a:t>because they never confronted each other in open warfare</a:t>
            </a:r>
          </a:p>
          <a:p>
            <a:r>
              <a:rPr lang="en-US" dirty="0" smtClean="0"/>
              <a:t>Led to conflict and crisis for 45 years</a:t>
            </a:r>
            <a:endParaRPr lang="en-US" dirty="0"/>
          </a:p>
        </p:txBody>
      </p:sp>
      <p:pic>
        <p:nvPicPr>
          <p:cNvPr id="38914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2940367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65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41637"/>
            <a:ext cx="7086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</a:t>
            </a:r>
            <a:r>
              <a:rPr lang="en-US" sz="2800" baseline="30000" dirty="0" smtClean="0">
                <a:solidFill>
                  <a:srgbClr val="000000"/>
                </a:solidFill>
              </a:rPr>
              <a:t>st</a:t>
            </a:r>
            <a:r>
              <a:rPr lang="en-US" sz="2800" dirty="0" smtClean="0">
                <a:solidFill>
                  <a:srgbClr val="000000"/>
                </a:solidFill>
              </a:rPr>
              <a:t> major country to reach independence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Indian Nationalist Movement: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1885: Indian National Congress was the main organization dedicated to achieving Indian Independence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Gandhi: leader, resist through non-violent approach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7106" name="Picture 2" descr="http://t2.gstatic.com/images?q=tbn:ANd9GcSmRvwd_mg_6GDT6-7trXTs68nP2fGYRG_ivtUqRn2eLtY0KU7iLUg7x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2313"/>
            <a:ext cx="3657600" cy="2557087"/>
          </a:xfrm>
          <a:prstGeom prst="rect">
            <a:avLst/>
          </a:prstGeom>
          <a:noFill/>
        </p:spPr>
      </p:pic>
      <p:pic>
        <p:nvPicPr>
          <p:cNvPr id="47108" name="Picture 4" descr="http://t1.gstatic.com/images?q=tbn:ANd9GcQf_8GhvXkdfSiaoRm4QbsNZScI8FICWle3vGXLI5xmdHWGCyXf149tQR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22144"/>
            <a:ext cx="1885950" cy="2773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87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8fb80e.medialib.glogster.com/media/c32eb5705b0ea1fdac344cebd7c44a272b246b4e74a99e4f6faaa341b024556b/iron-curtain-carto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69" r="3442" b="3817"/>
          <a:stretch>
            <a:fillRect/>
          </a:stretch>
        </p:blipFill>
        <p:spPr bwMode="auto">
          <a:xfrm>
            <a:off x="1358900" y="0"/>
            <a:ext cx="67118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WWII helped start the Cold War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 Superpowers: US has nuclear weapons, USSR had large army</a:t>
            </a:r>
          </a:p>
          <a:p>
            <a:r>
              <a:rPr lang="en-US" dirty="0" smtClean="0"/>
              <a:t>Ideological differences: </a:t>
            </a:r>
            <a:r>
              <a:rPr lang="en-US" dirty="0" smtClean="0">
                <a:solidFill>
                  <a:srgbClr val="0000FF"/>
                </a:solidFill>
              </a:rPr>
              <a:t>Democracy vs. Communism</a:t>
            </a:r>
          </a:p>
          <a:p>
            <a:r>
              <a:rPr lang="en-US" dirty="0" smtClean="0"/>
              <a:t>Soviet Security Fears: after Germany attacked they wanted a </a:t>
            </a:r>
            <a:r>
              <a:rPr lang="en-US" dirty="0" smtClean="0"/>
              <a:t>buffer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32053"/>
            <a:ext cx="3505200" cy="26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8fb80e.medialib.glogster.com/media/c32eb5705b0ea1fdac344cebd7c44a272b246b4e74a99e4f6faaa341b024556b/iron-curtain-carto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69" r="3442" b="3817"/>
          <a:stretch>
            <a:fillRect/>
          </a:stretch>
        </p:blipFill>
        <p:spPr bwMode="auto">
          <a:xfrm>
            <a:off x="1358900" y="0"/>
            <a:ext cx="67118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WWII helped start the Cold War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US </a:t>
            </a:r>
            <a:r>
              <a:rPr lang="en-US" dirty="0" smtClean="0"/>
              <a:t>avoids Isolation and appeasement: saw Communism as a threat to aggressively attack</a:t>
            </a:r>
          </a:p>
          <a:p>
            <a:r>
              <a:rPr lang="en-US" dirty="0" smtClean="0"/>
              <a:t>New Weapons: </a:t>
            </a:r>
            <a:r>
              <a:rPr lang="en-US" dirty="0" smtClean="0">
                <a:solidFill>
                  <a:srgbClr val="0000FF"/>
                </a:solidFill>
              </a:rPr>
              <a:t>Nukes were dangerous, so didn’t want to attack directly</a:t>
            </a:r>
          </a:p>
          <a:p>
            <a:r>
              <a:rPr lang="en-US" dirty="0" smtClean="0"/>
              <a:t>Rise of Communism in Asia: Japans invasion weakened the government, so communists were able to take over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330700"/>
            <a:ext cx="36576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8006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8fb80e.medialib.glogster.com/media/c32eb5705b0ea1fdac344cebd7c44a272b246b4e74a99e4f6faaa341b024556b/iron-curtain-carto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69" r="3442" b="3817"/>
          <a:stretch>
            <a:fillRect/>
          </a:stretch>
        </p:blipFill>
        <p:spPr bwMode="auto">
          <a:xfrm>
            <a:off x="1358900" y="0"/>
            <a:ext cx="67118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Cold War Begins in Europe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Stalin, FDR, and Churchill met at the Yalta Conference in 1945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Divided Germany into 4 parts monitored by the Allies and France</a:t>
            </a:r>
          </a:p>
          <a:p>
            <a:pPr lvl="1"/>
            <a:r>
              <a:rPr lang="en-US" dirty="0" smtClean="0"/>
              <a:t>Stalin agrees to allow free election in Eastern Europe</a:t>
            </a:r>
            <a:endParaRPr lang="en-US" dirty="0"/>
          </a:p>
        </p:txBody>
      </p:sp>
      <p:pic>
        <p:nvPicPr>
          <p:cNvPr id="36866" name="Picture 2" descr="http://upload.wikimedia.org/wikipedia/commons/thumb/d/d2/Yalta_summit_1945_with_Churchill,_Roosevelt,_Stalin.jpg/350px-Yalta_summit_1945_with_Churchill,_Roosevelt,_Sta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92503"/>
            <a:ext cx="4038600" cy="3265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1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8fb80e.medialib.glogster.com/media/c32eb5705b0ea1fdac344cebd7c44a272b246b4e74a99e4f6faaa341b024556b/iron-curtain-carto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69" r="3442" b="3817"/>
          <a:stretch>
            <a:fillRect/>
          </a:stretch>
        </p:blipFill>
        <p:spPr bwMode="auto">
          <a:xfrm>
            <a:off x="1358900" y="0"/>
            <a:ext cx="67118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Iron Curtain Falls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Term coined by Winston Churchill</a:t>
            </a:r>
          </a:p>
          <a:p>
            <a:r>
              <a:rPr lang="en-US" dirty="0" smtClean="0"/>
              <a:t>Stalin breaks his promise</a:t>
            </a:r>
          </a:p>
          <a:p>
            <a:r>
              <a:rPr lang="en-US" dirty="0" smtClean="0"/>
              <a:t>Puts local communists in charge</a:t>
            </a:r>
          </a:p>
          <a:p>
            <a:r>
              <a:rPr lang="en-US" dirty="0" smtClean="0"/>
              <a:t>Wants Eastern Europe as a buffer between him and the </a:t>
            </a:r>
            <a:r>
              <a:rPr lang="en-US" dirty="0" smtClean="0"/>
              <a:t>West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14800"/>
            <a:ext cx="4191000" cy="26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5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8fb80e.medialib.glogster.com/media/c32eb5705b0ea1fdac344cebd7c44a272b246b4e74a99e4f6faaa341b024556b/iron-curtain-carto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69" r="3442" b="3817"/>
          <a:stretch>
            <a:fillRect/>
          </a:stretch>
        </p:blipFill>
        <p:spPr bwMode="auto">
          <a:xfrm>
            <a:off x="1358900" y="0"/>
            <a:ext cx="6711802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Cut </a:t>
            </a:r>
            <a:r>
              <a:rPr lang="en-US" dirty="0" smtClean="0"/>
              <a:t>off communication between Eastern and Western Europe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East had to create a communist government and economy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956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8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people.bu.edu/gorelik/Gorelik_AS_ET_KFuchs_120313.files/Iron_Curtain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4777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8fb80e.medialib.glogster.com/media/c32eb5705b0ea1fdac344cebd7c44a272b246b4e74a99e4f6faaa341b024556b/iron-curtain-carto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69" r="3442" b="3817"/>
          <a:stretch>
            <a:fillRect/>
          </a:stretch>
        </p:blipFill>
        <p:spPr bwMode="auto">
          <a:xfrm>
            <a:off x="1358900" y="0"/>
            <a:ext cx="67118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American Involvement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Feared Stalin was the new Hitler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Truman Doctrine: will give aid to all people resisting communism</a:t>
            </a:r>
          </a:p>
          <a:p>
            <a:r>
              <a:rPr lang="en-US" dirty="0" smtClean="0"/>
              <a:t>Containment: prevent communism from spreading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Marshall Plan: give billions of dollars to Europe to rebuild itself</a:t>
            </a:r>
            <a:r>
              <a:rPr lang="en-US" dirty="0" smtClean="0"/>
              <a:t>, so we get trading partners and they can resist communism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2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8fb80e.medialib.glogster.com/media/c32eb5705b0ea1fdac344cebd7c44a272b246b4e74a99e4f6faaa341b024556b/iron-curtain-carto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69" r="3442" b="3817"/>
          <a:stretch>
            <a:fillRect/>
          </a:stretch>
        </p:blipFill>
        <p:spPr bwMode="auto">
          <a:xfrm>
            <a:off x="1358900" y="0"/>
            <a:ext cx="67118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Germany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1948 the Allies take steps to merge their zones of occupation in Germany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Stalin reacts by blockading Berlin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55795"/>
            <a:ext cx="3352800" cy="352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276600"/>
            <a:ext cx="2641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2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8fb80e.medialib.glogster.com/media/c32eb5705b0ea1fdac344cebd7c44a272b246b4e74a99e4f6faaa341b024556b/iron-curtain-carto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69" r="3442" b="3817"/>
          <a:stretch>
            <a:fillRect/>
          </a:stretch>
        </p:blipFill>
        <p:spPr bwMode="auto">
          <a:xfrm>
            <a:off x="1358900" y="0"/>
            <a:ext cx="6711802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Allies airlift in supplies to Berlin and Stalin gives up after a </a:t>
            </a:r>
            <a:r>
              <a:rPr lang="en-US" dirty="0" smtClean="0">
                <a:solidFill>
                  <a:srgbClr val="0000FF"/>
                </a:solidFill>
              </a:rPr>
              <a:t>year</a:t>
            </a:r>
            <a:endParaRPr lang="en-US" dirty="0" smtClean="0"/>
          </a:p>
          <a:p>
            <a:r>
              <a:rPr lang="en-US" dirty="0" smtClean="0"/>
              <a:t>1949 officially merge into the Federal Republic of Germany (west)</a:t>
            </a:r>
          </a:p>
          <a:p>
            <a:r>
              <a:rPr lang="en-US" dirty="0" smtClean="0"/>
              <a:t>Stalin makes the German Democratic Republic (east)</a:t>
            </a:r>
          </a:p>
          <a:p>
            <a:r>
              <a:rPr lang="en-US" dirty="0" smtClean="0">
                <a:hlinkClick r:id="rId3"/>
              </a:rPr>
              <a:t>http://www.youtube.com/watch?v=5GoIL9gVonQ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267200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8fb80e.medialib.glogster.com/media/c32eb5705b0ea1fdac344cebd7c44a272b246b4e74a99e4f6faaa341b024556b/iron-curtain-carto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69" r="3442" b="3817"/>
          <a:stretch>
            <a:fillRect/>
          </a:stretch>
        </p:blipFill>
        <p:spPr bwMode="auto">
          <a:xfrm>
            <a:off x="1358900" y="0"/>
            <a:ext cx="67118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5240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NATO and Warsaw Pact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1949 the US, Canada, and 10 Western European countries formed the North Atlantic Treaty Organization </a:t>
            </a:r>
            <a:r>
              <a:rPr lang="en-US" dirty="0" smtClean="0">
                <a:solidFill>
                  <a:srgbClr val="0000FF"/>
                </a:solidFill>
              </a:rPr>
              <a:t>(NATO) to protect Western Europe from Communism</a:t>
            </a:r>
          </a:p>
          <a:p>
            <a:r>
              <a:rPr lang="en-US" dirty="0" smtClean="0"/>
              <a:t>US pledged to defend them with nuclear weapons</a:t>
            </a:r>
          </a:p>
          <a:p>
            <a:r>
              <a:rPr lang="en-US" dirty="0" smtClean="0"/>
              <a:t>1955 the </a:t>
            </a:r>
            <a:r>
              <a:rPr lang="en-US" dirty="0" smtClean="0">
                <a:solidFill>
                  <a:srgbClr val="0000FF"/>
                </a:solidFill>
              </a:rPr>
              <a:t>Soviets force Eastern Europe to make Warsaw Pact in response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4" y="0"/>
            <a:ext cx="4508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3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84237"/>
            <a:ext cx="7162800" cy="5516563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Non-violence:</a:t>
            </a:r>
            <a:r>
              <a:rPr lang="en-US" sz="2800" dirty="0" smtClean="0"/>
              <a:t> suffer beatings and violence and </a:t>
            </a:r>
            <a:r>
              <a:rPr lang="en-US" sz="2800" dirty="0" smtClean="0">
                <a:solidFill>
                  <a:srgbClr val="0000FF"/>
                </a:solidFill>
              </a:rPr>
              <a:t>did not fight back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Civil Disobedience: disobey unjust laws, Gandhi led Salt march to protest Salt tax, fast, refuse to work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Cottage Industries: boycott British goods and buy from home industries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1947 were given their independence</a:t>
            </a:r>
          </a:p>
          <a:p>
            <a:r>
              <a:rPr lang="en-US" sz="2000" dirty="0">
                <a:hlinkClick r:id="rId4"/>
              </a:rPr>
              <a:t>http://www.youtube.com/watch?v=</a:t>
            </a:r>
            <a:r>
              <a:rPr lang="en-US" sz="2000" dirty="0" smtClean="0">
                <a:hlinkClick r:id="rId4"/>
              </a:rPr>
              <a:t>kxYQ4CXoIwg</a:t>
            </a:r>
            <a:endParaRPr lang="en-US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071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Cold War at its Height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www.coalwoodwestvirginia.com/images/News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2859"/>
            <a:ext cx="3962400" cy="2915141"/>
          </a:xfrm>
          <a:prstGeom prst="rect">
            <a:avLst/>
          </a:prstGeom>
          <a:noFill/>
        </p:spPr>
      </p:pic>
      <p:pic>
        <p:nvPicPr>
          <p:cNvPr id="17412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3143250" cy="2514600"/>
          </a:xfrm>
          <a:prstGeom prst="rect">
            <a:avLst/>
          </a:prstGeom>
          <a:noFill/>
        </p:spPr>
      </p:pic>
      <p:pic>
        <p:nvPicPr>
          <p:cNvPr id="17414" name="Picture 6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219200"/>
            <a:ext cx="4343400" cy="2446986"/>
          </a:xfrm>
          <a:prstGeom prst="rect">
            <a:avLst/>
          </a:prstGeom>
          <a:noFill/>
        </p:spPr>
      </p:pic>
      <p:pic>
        <p:nvPicPr>
          <p:cNvPr id="17416" name="Picture 8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953000"/>
            <a:ext cx="2724150" cy="1371600"/>
          </a:xfrm>
          <a:prstGeom prst="rect">
            <a:avLst/>
          </a:prstGeom>
          <a:noFill/>
        </p:spPr>
      </p:pic>
      <p:pic>
        <p:nvPicPr>
          <p:cNvPr id="17418" name="Picture 10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53610"/>
            <a:ext cx="2819400" cy="3580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0"/>
            <a:ext cx="8534400" cy="68964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Nuclear Arms Race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1949 USSR exploded its 1</a:t>
            </a:r>
            <a:r>
              <a:rPr lang="en-US" baseline="30000" dirty="0" smtClean="0"/>
              <a:t>st</a:t>
            </a:r>
            <a:r>
              <a:rPr lang="en-US" dirty="0" smtClean="0"/>
              <a:t> atomic bomb</a:t>
            </a:r>
          </a:p>
          <a:p>
            <a:r>
              <a:rPr lang="en-US" dirty="0" smtClean="0"/>
              <a:t>Launch Sputnik in 1957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Nukes served as deterrents </a:t>
            </a:r>
            <a:r>
              <a:rPr lang="en-US" dirty="0" smtClean="0"/>
              <a:t>keeping the superpowers from attacking each other</a:t>
            </a:r>
          </a:p>
          <a:p>
            <a:pPr lvl="1"/>
            <a:r>
              <a:rPr lang="en-US" dirty="0" smtClean="0"/>
              <a:t>Found other avenues of competition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http://www.youtube.com/watch?v=TbAXkWPasYw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0"/>
            <a:ext cx="8534400" cy="68964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Khrushchev and Eastern Europe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1953 Stalin died and Khrushchev took over</a:t>
            </a:r>
          </a:p>
          <a:p>
            <a:r>
              <a:rPr lang="en-US" dirty="0" smtClean="0"/>
              <a:t>He criticized Stalinism which triggered unrest in Eastern Europe that was unhappy with Communism</a:t>
            </a:r>
          </a:p>
          <a:p>
            <a:r>
              <a:rPr lang="en-US" dirty="0" smtClean="0"/>
              <a:t>Problems and Protests:</a:t>
            </a:r>
          </a:p>
          <a:p>
            <a:pPr lvl="1"/>
            <a:r>
              <a:rPr lang="en-US" dirty="0" smtClean="0"/>
              <a:t>Poland: can handle own affairs as long as it stays communist</a:t>
            </a:r>
          </a:p>
          <a:p>
            <a:pPr lvl="1"/>
            <a:r>
              <a:rPr lang="en-US" dirty="0" smtClean="0"/>
              <a:t>Hungary: threaten to leave Warsaw Pact, USSR crushes them</a:t>
            </a:r>
          </a:p>
          <a:p>
            <a:pPr lvl="1"/>
            <a:r>
              <a:rPr lang="en-US" dirty="0" smtClean="0"/>
              <a:t>East Berlin: </a:t>
            </a:r>
            <a:r>
              <a:rPr lang="en-US" dirty="0" smtClean="0">
                <a:solidFill>
                  <a:srgbClr val="FF0000"/>
                </a:solidFill>
              </a:rPr>
              <a:t>1961 build the Berlin Wall</a:t>
            </a:r>
            <a:r>
              <a:rPr lang="en-US" dirty="0" smtClean="0"/>
              <a:t>, symbol of Cold War</a:t>
            </a:r>
          </a:p>
          <a:p>
            <a:pPr lvl="1"/>
            <a:r>
              <a:rPr lang="en-US" dirty="0" smtClean="0"/>
              <a:t>Czechoslovakia: created more liberal policies, USSR replaces them with strict Communism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0"/>
            <a:ext cx="8534400" cy="68964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Communism Comes to Latin America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spread poverty and repression made it ripe for communist beliefs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1959 Fidel Castro takes over Cuba</a:t>
            </a:r>
          </a:p>
          <a:p>
            <a:pPr lvl="1"/>
            <a:r>
              <a:rPr lang="en-US" dirty="0" smtClean="0"/>
              <a:t>Promised democracy but lied</a:t>
            </a:r>
          </a:p>
          <a:p>
            <a:pPr lvl="1"/>
            <a:r>
              <a:rPr lang="en-US" dirty="0" smtClean="0"/>
              <a:t>US breaks off trade connections with Cuba</a:t>
            </a:r>
          </a:p>
          <a:p>
            <a:pPr lvl="1"/>
            <a:r>
              <a:rPr lang="en-US" dirty="0" smtClean="0"/>
              <a:t>Castro turns to Soviets and Communism for help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0"/>
            <a:ext cx="8534400" cy="689648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1961 CIA send Cuban exiles to the Bay of Pigs to invade Cuba</a:t>
            </a:r>
          </a:p>
          <a:p>
            <a:pPr lvl="1"/>
            <a:r>
              <a:rPr lang="en-US" dirty="0" smtClean="0"/>
              <a:t>Fails and is embarrassment to 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1962 US finds out that Cuba is building bases for nuclear weapons</a:t>
            </a:r>
          </a:p>
          <a:p>
            <a:pPr lvl="1"/>
            <a:r>
              <a:rPr lang="en-US" dirty="0" smtClean="0"/>
              <a:t>In striking distance of US</a:t>
            </a:r>
          </a:p>
          <a:p>
            <a:pPr lvl="1"/>
            <a:r>
              <a:rPr lang="en-US" dirty="0" smtClean="0"/>
              <a:t>Starts the “Cuban Missile Crisis”</a:t>
            </a:r>
          </a:p>
          <a:p>
            <a:pPr lvl="1"/>
            <a:r>
              <a:rPr lang="en-US" dirty="0" smtClean="0"/>
              <a:t>JFK orders a blockade and invasion</a:t>
            </a:r>
          </a:p>
          <a:p>
            <a:pPr lvl="1"/>
            <a:r>
              <a:rPr lang="en-US" dirty="0" smtClean="0"/>
              <a:t>Khrushchev</a:t>
            </a:r>
            <a:r>
              <a:rPr lang="en-US" dirty="0" smtClean="0">
                <a:solidFill>
                  <a:srgbClr val="FF0000"/>
                </a:solidFill>
              </a:rPr>
              <a:t> withdraws missiles for promise of no invasion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0"/>
            <a:ext cx="8534400" cy="68964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http://www.history.com/topics/formation-of-nato-and-warsaw-pact/videos#cuban-missile-crisis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14. What came out of WWII that led to the Cold War?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USSR and US being Superpowers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Forming new colonies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Everyone becoming democratic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Equal rights for all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15. What was the purpose of NATO?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Open trade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Communicate with communists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Dismantle atomic weapons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Defend Europe from communists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16. What did the Truman Doctrine say?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Give aid to people resisting communism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Give money to European countries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Declare war on the USSR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Made US isolationist again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17. What city in Germany was blockaded by the USSR?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Munich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Hamburg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Berlin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Stalingrad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Partition of India and Pakistan (1947)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Fear of violence between Muslims and Hindus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Muslims led by Mohammed Ali Jinnah, wanted separate Muslim state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India became Hindu and Pakistan East and West became Muslim</a:t>
            </a:r>
          </a:p>
          <a:p>
            <a:r>
              <a:rPr lang="en-US" sz="2800" dirty="0" smtClean="0"/>
              <a:t>Millions moved and thousands were killed during religious riots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583289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18.  What purpose did Nukes serve?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Military deterrents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war starters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Used for offense only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All were destroyed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19.  Who won the Cuban Missile Crisis?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Russia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Cuba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US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France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Cold War Reaches Asia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hMSERUUExQVFBUVGBcXFhgYGBgZGhoXGBcaHBoUHBcaHSYfGB0jGRcaHy8gIycpLiwsGB4xNTAqNSgsLCkBCQoKDgwOGg8PGiokHiQsLCwsLy8sLCwpLCwsLCwsKSwsKSwsLCwsLCwsLCwsLCwsLCwsLCwsLCwsLCwsLCwsLP/AABEIALEBHQMBIgACEQEDEQH/xAAcAAACAgMBAQAAAAAAAAAAAAAEBQIDAAEGBwj/xABGEAABAgQEBAMFBQYEBAYDAAABAhEAAyExBBJBUQUiYXEygZEGE6Gx8BRCUsHRByMzcrLhFWKC8XOSosI0Q4Ozw9IWJFT/xAAbAQADAQEBAQEAAAAAAAAAAAABAgMABAUGB//EADERAAICAQMDAQUHBQEAAAAAAAABAhEDEiExBBNBBTJRYYGhFBUicZGx0TNCUsHwI//aAAwDAQACEQMRAD8AUiWwiGTpDhHDxF6cGkaRzS6uNnoLCxB7o6RvJD37N0ik4I/hikeoTFeIVFBMb92YZTcN0ir7N1EWWUm4AYRGwowX9jV0jPsC+8HvIXtsDrG0pMHjhi9hG0YUiGWaJu2wJEsxfLRFq1ZSxHwjHGnyhu4mLoZoS4oWawb9mJFHjJXDVasBAeRLcKgwCukMcHKLVif+HU0T1glGGygB6ekI8gygyn3dP7xpMsQR9m1fv/tEThDvGWRB0FHuRvETJEEGSI0JR2hu4xNAKZcRyGDhIjZwsMsgrgLVKaNiYYMXhorVh4buIGhlPvFfijRnF7xaZB2itUoxa9RKnEwzHjBNEYECLUS3hGkuBk35KPeuaRIK8zFq1AUBB6tEClSvCw9PzhdLe9UHUl5KgCdI1Lw7v9fOCRS6g/T5UjUzFVASKa6Q2iXgVyXkFmlSWYjzir7Som3S1O8ETlk6AdYpVONncbRaMX5IykvBXilED7tur/AFoWzJ4fmT9dXEHT1AwtnS3NoPbXkGt+D0gcK2iQ4cdoOCokJrGsfmiyZX5PrKQAeH9IieGmG4VG82wh45Mi8itL3CBfB4qVwxtBHQkDURASv8sdcOqyrliPHFnP8A2MxCbKKY6E4fpGjhhHSusa5QjxIQIkFWrRMYJIuXhwcCNo39h+jF11SkI8dCU4VJ0jcrDU6Q4+yDYRMYTcNF11EUTeNiQyV6MPKMGGXct6CHv2TvGjhRr8ob7WgdoSfZXvFgw1e8NxkGnwi1BTt8IR9TJ8Ibtr3ipGCi1HB3hwkCJEiJfaZsbREVJ4MBoI2eHgaQwVNiP2kbEw8ck+WxWkLVYDpEP8LhoZ3SIqWIp38ngGiIAOGpF4xWEQNIInTkJ8Sgmj8xApvWNyQlYdBChZwQQ+ziMpT5kzfh4QuVhAbCBp+AIqwh8MOrSkRPDSbmKrqafIjxJnKrkxQqWI65XBkxRM4Ak2THXDr4o55dNZywRWJLW9AGhxP4GoWgGZglC8dUeoUzneDSDZe0VKw259WEFiUBd4tRhxtDdySBoixUrDDqewpFZw9HA9YfCT5RikgawVlkwPFE58YbeNKwPQ+kO1TEjSK/tgGnwhtcvcJpj7xkcUt3HmIITOK7hmgNMsxOWgiPlXo8Ue8rD14igHXWLZ+J5WSawMhEWCRHK+3avwPTLZWKAHNftFS+KqNEpbrEvsL3rExg20h1LAnbVitTZAY8i94wcRL+E+kWjCdIs9ydIPcwrwbTL3lH+JK/DEf8UX+GDPcneMTJe5g9/H/igaH7wT/E1fhESRj17CCfc7PHPe0XtYnDhSUMuYKHZJNnpU1s/fqcf/rLRjhbBNrHHVJjDHY+UpK5c1aEKUhWVJXkJJSWHU7ClRCf2Mkz0pUVGatCkoy51lbEZnFbX8w0cZPwczELzzVFLkE3voWAp32AalYKkcRmSEKadMDEIookO1b06PW/Z/oYdElh7fl/T8meLLqm8vcrZfHk9IGJSVZMyQsAHKSymLscpq1D6QSiWY81wHtYqYUIxChmSSqTPATmQSwIJCWAILE6g1rzRZxH2mxkii5iiogB8qCnmcgpIQGPL1o/lB+l5bqMl8y33ljStp/I7fivtNh8McsxTrYHIkZlZTQKIFhQ1LWjnuK/tMApIlB/xTaeeRJcjzEcHi+PrWTmJc3KiST5n5RT9rQbBjuNd6d478XpWKCWvd/Q8zN6nmm3o/Cvqdoj9qE6jyJaxqQVpHeoLfGG+G/aPhVjmRNSrYBKviC/qBHneGUm9T0r8oGnyUhRH94s/TsD4VfMjH1LOuXf5o9PmftDwgqJWIV/pSP6liAcf+0sFLSJaZat5pC6bBEtV+58jHnSZLkbfVGi6bJZmJdnOkCPpuFO3b/NjS9SzNVf6D6d7bYiaoqmLSU5SnKlKUAggizEk1e4ht7Ge30jCyRInIUBmUc6WWA51SKtaofyjjJagOu6TtqHjc9CSoZWKQH6n17tF8nS45w7bVL4EMfVZIz7l7/E9nX7bYAFvtMuwLhymr0zAM9LXDjeDJ3H8KmX7wz5RQXYpUFO1wAlyT2jwkMxK0ukO1RQmtd4twctACpjsLOLmlv8zV9Osef904l/cz0F6nkfCR6FxX9prOnDyey5nzyDQ7lQjlcf7a4qYRnWQUGhlky3BZ8wTQmgY94TzbZkAqSGcjlL/wC8V4eekuNev949DD0mDH7MV8zz83VdRP2mz0fgv7R8J7lCZ3vJa0BKTmSV5mHjCkv8WMbxXt9gyWZZDs4SGb8V3bWz9I82Wf7damMQrMNT0/vCfYMSk3uW+8sumtjvsL7U4WYWKjKcCqwAHL0KnYedKw2nSFDWmm0eVrA5dXoQbXaGGD9pp+EBShYUhjlQsZkppRqgpbYUhpdPXsD4us1bZPodwtZEVqxfSB+Fe3OEn5UTk/Z15R+8UQJRVQM7ul7h6DekEr4xgcxSMTKp96uXSy2ym+h32MRt3Tiddxq1Ij9pfSNFD6NB83CJS5zoAFScyWANia0pC3/FsL//AEyj2UD8odK+BXKuTojJIi2XKEcvJ4lO1mKINnCT8SHMQVxOcldJpbYpSfyePmH6J1P+Ufr/AAel974P8ZfT+TskSBFyZYEcdK49OvmSf9AI9UmNK9pVEspwoGhSogdsv+8TXoXVN02q+f8AAZer4K2TO4AEbCHjipPFlqUHmTA21fzPxBgmZxLMS61FqBFU3spQoK6D52h/uLMmk5L6ir1THJWkzpZmPlJVlKwVXYEE/CF8/wBqJQ/hvMNuW3qb+UcniMWsZkB0g+IAVNdTcjoKdIhh5MwjwKD2oQ/XqI9PH6Fhjvkk39Dgn6rlbqC+h1eD9rJK1ZVpXLOhUHSf9SaAPTmaHacVLKQQtOUlgXDE2YGPPZiiAU5UgBjmUpIcsxv8BG53Cvvpyu1VkgBL08zTxN0FoXN6P093Gelfr/31KY/UM9U4X+q/0db7X+0H2PD50JzzFHIgOBU/eL6D9O8ebYDAFZClkzOYquM0yYaqWTYJB6CDxhxOBSgkpQtsxs4DKIBLAByM3Uu9Inj8UiTJSlJUMxLsrKTrRSSC1Q4FLaXt0vTx6daI7tvn/uDZcjyfjnskuCjiXEEp/clZJFSXoVF3rYlzpsA0LZaKkVULkv0oPjeFmImZSSQDV6gG/e8dT7PewisRh0YpM0y0rMzNKCQDylaU5STlLkOxYAG8eo9OKO7PNTnmlsjn0JKmVlDDlPYkOXarMPjtDPAYpM9P2ScHP/kk3BaiM1qsWJrAMyV7mYtNCUnKSXQQ1syDVJZiwcdS8QlolBQWVgNVLEkhiCD0IitNknNR/MccG93LQuWskn3qspu0soRlc0AIIIOlKRbx1cv3CgXBLVcMTQ05vx/Atesc/P42LIDM/Vz5wPMx0yckIUxSC9tWbzoYal5Jubey/YlhsBmrnljutI/uGi/EcPJDmbKexdZPayX6WihMky2axfUA+jf2ivETGOY3oOvflYjt+ka2DTFcoL//AB5bFRnSGH+dY9OSsVzOFTBZcpYtSYB5c7P5RTIlOgqCvEpgkCzMbX9ImqYFZZZymrmpJGgFVMPPeBqkhnGL8A0xSg4ZmcMTUenWIfawE2OYwdisYM2QhGUUAqaMw5mv66QvmSs1vu6DXXvDWT0pckJRdyon1oekG4NmIFJQU5Oj0pW5IHWF6ZeZTZT8vOv1SCcXjmOQUSkMAzDu3X8oCY1PwEzJwzIAokq8D0Z6No3eIzZaTyqIzB2d0kNsTrr+sKVgqNaHvYROWwrUl6HpYmNqG01+YauQp2CwW3p/1D9IyXMUmhSFDXKQflX4RRLxABqk1Zi1W+gYOmDM2UEHKGykWa5zOEh3NWt0g2Lo94MlJUeRKj5Hf01gvE4JZBLXHhBBLjpFkmcorCErBU3MaEW6Nn8tzTeydhwijBy5JdrEualhfyAhXIosW1iBU9SeUi2hoflGAlNQXSL/AKw2mYiWlKsydxU3Y6N+dngaXIlFLspD7KB0NWVUjtG1BUQWUtCjRIveCJkwDRIiiXJWh6Fi+WmVRG+VXT5xP/DsSotJlTGDP4Sa71p2ja9jdtydI7yXPBdqJbzvu8U4jlsXHevn+sVKny0EJExJrVZyrUrVwkciab1iz/FAuYESkZjUsWDJG4DADU5nuLRN5K8BWK9m0bwxKg48z91I6qNA5iziaZUrKVkKmEeAEpCRuqmZR6U7xrG8WEsFIUFTNCByo6pYAE9dIRJC1qdTqJFyN2qRqT+kKpTnvwv3HePHj29p/RDCfhzNLKUJaaMD0rRAo9tdRCrETGGXQaFqk+TkmGfEGQkILKWAwTRkktUl3KmJppWsW8EwPvJaZywnIk0zMEkptU3FLDbvAUlGOp8DSg5y0x5KMPily0leZYAblzHV2cC/aLsJi1LWM6lFRsA5fYdTtXezRqaqQpRMycol3AlpSkMADQkWBYUAtFGJ48ZYyyAJYLh2dZewKi6tGowO0K/x8LcdNY+Xt+o3CRIJViVkq+6hwpgCOZi4Bbf01C2TxZeInKQrMJaUjkSoiqlMA5q5BLn00hLPnb3L2/taGvDZow8ozJgJmTVDKklgkJdir1LB9RaFljpXyx4ZtTrhLkeLmFAKsyUJCuVyUilVEh+diTQajzjnJ6lYmaoSgqaxYEsABvZkpDGrAQR9kOJmDOtKSWcksAL5UpevYDd63aY5UqTL91hyEFLhYAZS1AtmKyHNNfLSiQWiVLd/RFMj7kbe0V+rFuGk4fDAqmlM2aHYM6AU2y3Jq5Jp03jJPt5iJag4Bkm8pJZgSapU5yqqe/oRUrMQrMUgsGKUhRAFLQNikSyScrKIGUpAJ3fKzp/v2i/bi/a3OTuzjWnZHYY4YbiElMyqFlwiczsAaImJuQ5qk2uDcHz/AIpwVckkKBe7A5klP40H76adxqNpo4gvDTAqWoHMKhQVlWEkOCGp3Fo62RxGTi5QB37KlrYlwTYU7EX6NBaNlx+xpvufi8/ucJh5GfwtWxdvJn+UF4FSkuV6Fkps7679oM417OrlqCnAJLJWKIWWJFLoUWfY/GE7EKLjKoUNfydjFfijnap78jPFT8umu7abN1oYGHMSTXsWpuaNFc1ZUBV28x+v0Y1KSW2F6a/TQDcl+HxpCSkcpuHcfIhh3e8XYZWVBVmdiS+vW5D32iEmekVsG6aPRzU9q+UUSsXbKzOdXJPcimlqxglU+bmLm5NRRxsQKUiUtYFSGVoXYU1aort9GvEIBJYH4mNhAULgHY0puNDBYF8C6SVqQKuOptU023gbEJCteYaflE5eJyqYnlsWNKWLiws8TnzPvDoT2P6GBfhjaPKF/vAGzguO8GSEgh7DTf1ijGqpYHtFUufl8SjpQaCDwzU5K0GoU6SgAJq5WbgMXbrEsbjkCWESM2RiFq/FYuWNAa06s0CzscDRJat3717QGlDg2+PrSFb9xSKdbhnD8SvOn3YZSXamjb9jDX3pVMJUtOapJOU1aor2+EKuGFlZQ1aUJdu7wbPVlOQMkgJZZtoyXYszabGCZ80i84oPkAcEDxHUgMRXuNNKQuM5QUzAaghqaM5NLCNLmFwkHOmwerN13cXirDSBLUFTgWD5AaOQRcWA77GFGSsZYWWtmqXdTObOdSaJqC4rX1YYbiCpbgKCRRg6bNfuX72hKnFqmTHJGVyQl2S21L9tYaJQ3hSJn4iycoUKFKXNvWFkrGjtuFYfAuUlZKQahvEroHoP5jvYwxRxFCAeaXKA+6F51qOxKHOr1YDQVpzWJxCySFkmtyXY7RWqaSMuZ/IUfYwZLVyRhLRwNcTjQ75M1NeUN0y1A7k3ik8bYcsuWC9Dz73fNr+cUrGfKkFT2OwA03+MCYiTlJSabwaBbsZHi6sxIlSyo1LpJAcVJBUx10MQxHFJ89Y95MKmBYGiQNsrMB5QtSujOA8TUQ7mwgbWZt8DT7QCWBfw0pfZnYMaBogJiRVwLlv9zTygKROUSAhBWtRZgCS7bCppXyh7wbheRRXO5loZWW6UFgRnU7BQd8oc9o05qI0ISnwZhOHlBTOnhipzKlmqlqYlynQMKJN/mfJ4SVJWvGrEsLLhAYrrS5ojpe0QxvtDMQSpCUBSmOdypVbcxSNN3NbwjxGMVMLrUCrWwYatd63p+sQ0zlu9jp1Y4Ko7jXGY6UOSSlMpADJICiobkrVvQksH7QJLSoPOzFaEAAhmSCSdRc6G7QGZQdnYb3OrAU67RGVwxMtBGdSkqcs4oTq2jxaKrZHO5XuxtKmP9wJB8OXKxANFBq9bRQucoK5EJSa3ShVdauXehitHIAEBwwNMzAAClQrYFjEjiVKS2poQTbejfG8FOmB7gfEVT1/foC7AC4qRRtoBkY1UmZ7xBN3rYvpfqe0ETEqSFcyHYFg/hNq7dI1w/DuplZXY3t6KN4avcKm1ydBO4l9qwyJtEiVMzFNzmCSG7EKpTq8J8VwtExallSgSxIboBtBWFwh55aFgS5qWUVIUMpA5VEbnKzatG8Xj0pQRRi6W0G5Gob9ItBrTuiGVS1pxe/AhnyFy5uTM+qXG/SsULUoAns7fKGGPxqZqwoAvlANGFOlYBOCWpykFQ6B79rWiTXuLRfvCTNAlnZuV73u0U4dIoxvXygaYhbEKBDB4vkqZLvlYCwr8YFjadi/KFOTpqCL9rkekV4hSTQO6bk9rC1Kd7xKfiXAT0L29R+kDSg7hPet6ecazUTehIqNdxGSppAIflUlQbbMPlEEFiM3Wh63DxWVaD4sPONsZJrgsEzkO7jL0367xSmTLAOYkm9S0ECSoByAQNQR+t4onY8qsmllC9N236wrKRT8EcPPBYlI1G4OxJ2jSMMSrZO4dm2G8XyBLNAXSAahhzUIHm5i73CxVwsadOn1tBW5pSp7G0lJBAozsSzv52jJi0qyimYbMKgPpUn9I1kDVJABpqa/R9IrmTEg8oAJYOwfaCxIlx/dElJewdqFw6m1FSB5RWJfMVrKib5SSSe9afVIrlcuYlLq7OEuRVrE103jeGxaQaEO5zEj0I+qdYBSn4CpGCcJXOURcZEhm1ckvTdh5xDnVT3gTlcBybaCnSKZk0qUa+E0ehZ+nXaKFIDkkkP0MYG4aEJBq7E6EW86vfeLAchy2eytwflFf2lTMakmpOnYxP7MqYQmWgqJJA6quQDb4+kLYlWbnqq4JreJqxAWlleIUGzU+ng5PBnP77ESpeVwpCSpSw2gAGU9wT5xVM9wjM0n3iQwClLWCS12AAHb4RlJPgLxtcikzmFYc8I9n5k3KqY6EGqQQc6wNUSwCSHYZyGrrE8DjpCAJn2RCy7AKWtQNGByHlJev5QZxP26mzCQEKluAOU1LP5NWJyc7qJWEcdXJ/IZ4DhKgVZUnDpAqVK5yG1LBbAOW5RXcxTNx+GQgy0KXNq9mTmq6ilTKNC2vTeOZm8WmrJT7xeXYqt82tvEJmPRQEZlC1mfuC4baAsd+0xnlfEUNUrClBkCr1CnIOzb9bAbRoIlWOV3GazjYkpoD12NoWzJigkVmIIdwGfQu5PwgaROOZJUokO7mp9X29IqQHnu6UAV1Z9bbimsVL4iE2QQqrkpADnWz21PSA5+LUXKeYCwYmjhz0gZEyaoBqhw7sbHR7DdozoCtjWZNJSVHMtgTympIro4uPhGjOdlAgVeoJoXuC4b82hamSpC1KWSAWo1HBo1Ks5tuYjLlFSz7ol2r0BepU7CNzwGkgnEKSS5SylDxWcFiQzsKOaxVhOHLUoEuxtuew262hhhMCA5oGuovl6EA37na0EK4ilA5R5n5m8VjD3kZZPcSnL92jK+R6rrQgKJdujnzMc5isTnUALCgH1rF3EOLBbpDEXJPz9XjUqQMmZJZQIHMR6p2jSlbpBhCvxSLpHu0/izDQX6sCaH9IsxePVOCBLKg1OZTPsSwv+UL/dkGqi3SpeJInlPhdKrPd+x0P08LY6+AcrCe6T++JJZgE9KZXIo1KNQeUVYk4YkZEFNnOYq7uFX7CBEuH5bvcPXp1qYrGF5uaj7uCOtbecKMixcnN4Q7fh+dA9tIHUlZLIdDVIN++n00M5kn3fMC/UEAfVdI1M4slTuW2DBntXejwXQFJi77LNSQlYLmozUPoaxMyiKKDEHbtu0MjxXPKyVVlcoUTYXZq084TnOTU60chvn0gcD8vcJXiR4QnlLE1+e3lETKBVSoc/TRKUlJLKUEnKD+vq0UqkkOoKAAIANRVxW1BW/SNaRlFvgnMloCynKwIBsfFoQfIesVqmKuHBsxYaO+YtpEJRJU2dwAKjQ0pUhx1glhmPMCrZgHDFzVTUANekCx9LXJXKxC1EnlqwcGtNxrpXpFiJ4KTQd7a3iUnhoUknMkJYnMp0temVL3bXaIyMFLBWJk1UrIHAUCSsaZWp/vG1UZxUiCkBQIdgDelx+UCYqQLgknZn9INaQAQkqUKswIcWcUcl928orxUmYwAlBj4TmzUagOxudPhAsMU0wfhlCTUtpb1/QReVAqJI9D+YvGYzhhl1QrP+Jm5X3L1HVhC6YspPi9INj6dTtM6Lh2ECic5yyxVRFzQkJAOp6wVjeNkMJJVLlAMkWNLkl3Uf16RaceV5glCQlIaWGBCS3Mzmp6mtIXFMxYKgoBIoTZz2AO8T5e4laVsQxFCgqqTVnLkGoetHfpFuMnFdww2BzV2d2pt3jcjFuWmhB6qfQ2s1vlEsZMQeZzswOtWo3aHForwk5Mshy13a42pGlY5iOTMBYuQ+W56V0iuRMHMyAQ11MXO3SGAxCiUhIdQUAAgnxaBh4iTpesawUBpnFZfIzBqku273trGSMwJVSp5QGew5Q77u4grjHCMThyJmIle6TNcylkpUmqQSl0kgK1yqYwLiSVocKzs1Keoa17iApJ8BeNohPlAq5syurgMe27/QiS8ISOUDbq31+cVSLFRoA3l9bxb79ZohjbmcAtZrvBE5JyzMSjwN1Sa7eflEZQAKSfESaHNpVgLE9941IKk/xFrNx13zVO0GycAJs5CbZS+YhxQZmfQ0+PSDuzUkwBalTZh5k5QK1cBIuaXOjdhDfDSEIluaSwaDVXUlqn5CHnEjmExZEsqMsJWSjRBJDVLM97xzGJ4jnQlTZRzAClSAGPb9IrjpJsllUm0vBOZjcyg9E3A7D69YWTiuYdQA9qtuSBqIrXJIVnVMFvIVIb5eveDsJgsStQTKkzCVJKwWyhaUkJK05mBDkBxvCSn4ew8MVO1uCTMOhJqajzf9N4icSWamgtp2hmj2OxVRMVIkf8Segn/klla/8ApifDPZdBVMGIXPKUEAGTJosEeILmkMHBFUPaztCa14K9pvliczXNVafCC0TJSWLvqATUU9D/AHhtiPZrABKm+1uBrOlXG6fcvpaGHAfYbCT5CVLXiQvmByKlpHiUzIWknwgfe9LQsslK2h1h1OkzlpnEsxfMeXwhujW6ERVM4ioIc1zXJdtvyh77Q/s+GHnSUSZxmnEKKUIWkIUO6s2W/wDLAvFfZedhQDiET5aQKkSwpDf8RJKdbPAjJSV2aWPS6oVL50u5r93qbAdYiMIhnq/+alr+fSDCJapRKVlI/wAyRzN1BLwPLmFKxnOZGwNGNCzaxVxokpWnRKXiEjKWZQu2vxinEId2qbh21+MDTcQlKiztoHf6rGGao1ADfP8AvA4GUHZbJxwSWKE3YEAuBs4Ica9XME4fiyCvMUpchjRn33AvoHgJMqWpLsQda69oGTOyqpT5Ut3gIo4qV1yOF4KUolXu8qTY0CfmA9IUzUpdkqAB76d+0NcJjEnlUTUX6lie1vp4omTSDRIAqzpT8wGJ63jUCLa5FaZhqxNRVtR1bSJTZ6iAS9AALsG0DwWpCWdwk/hI+INA3SIYqUChwQG+6Aanfp2gNUVUkyuTOAS7VBcMTpd/p43JnBSrak+JRq97xSjDhg5bydu8XTJIFUrBApUX/KNTC6LRLQc1VAk2FvXWNBB/ClQ0ehECkD8Q+u0V+8O8YCidlxOxAISkW6lnobEu9m0tChSgKGpOt61pDHFrzEqqHtnqO3QAPSKJXDJk5WSXLzKOqTTvW3nA4W5H2nsD5EZc5Jf8LfHtAy8WskMzgMGEdXhvYxaQkzVqQSwyuO+VT3pT9YtxXsjLSnMjxCpUVKAGjP4NR84n3ovjcqsMl7SOi9mvYXC4jhqDMBXOnJCzNByrlvZKXcBIFDd6kh2AV8H9il4bGyJnvpapMlYWSpwqh8LJBcuoB6Q44bxg4bAYVKilBAVYgggrOU5rK7/MXuwnHpYQlBKEgEgOBTlAYGjJZI0uRUCPPhmyXLe1uejLFCo7Ux9iVIJTNS2WSmYmVlOZJlqSh0liQS8unTzjz32g4NIGKUTKMmWUpb3BRLGZy5yqSoeQCdIux/DQJueWso8JzJUpLmtARYeZGkVTUTVg84msx5xzeSqfF7h46sMFB3exy5puaqtzmuJ8HyNkmZnUAAoVckAOQWodYGPDZ6XzJUK3DEfAw6mYBQSlkkJABY1bat/UPBEqVNdhls4daUm5eiyDQAfGO78L8nA1L3HLYWcDPlgl3WkFzW+ojqpEnLNShKxUkAhyXILKtoS+vaCOHInyUAJs5uqVl51EknMrK3NFskLE4zDMlDlCQEICzUuQAEe73sp6xlk0WrNLFraaXBKT7J8QmFUs5VJIJ94lSSgAXCkllMoFqAsWhlw79msopBxCyQmyEJyoL1IK1i3oX1EBTuImYllTZ6gFW5JKSUmjpDg1a47VioFyP3SVVqqYorNQ5JIyg263jmyZJy2TpfBHVDHGO7jb+LGk+bg5C8mHw0paEctkFliilhbFaix8WY5SCz61zcSZigtUqWosU85nTMqaKKRmmZUgkAtlFesK86syqBISalKEIBseUJGpUb1giTNSBVyTcdTfqPheJbotsFyuJrAUmWpMsgAgSpaUG51QkHQi9xDnD8QnFLqVOepPOo5QSWNwLAOA7Es5FY50qRzFKWLh6l/i71+faD8DxFIIdGZmI5QTUgHtQt02iWVNqyuJpPccfu5wAUPeE1BWkvUDmBYKFGJIOtw0UK4WlKFS5ZmS1KDgvmDhVQCGIfKRc3vGSMSKFKSlJq4ASEDcWcU2PYPRmMfz/wCUD/KHoDQk8xyqejBxfSODuzjt4O3tQe4LjsAlagtctzKJKFtmAINWUHyhmOlB3gnh3GQZi5aSU5MpUbpIW9BoWylx2i2WcxJS4PYAs9jVyQzvYjWNqwyVZcwBUogFVUEkClU31ZyRbvGWTYzxnHcN9ipeIM/7agoWZjyjKWEZEkAnKkAoNXoRreOf9rP2dKwcpU2XiUTJQ+7MSZczUgAVCzlBLuLGkenqwHiAmFKspKSpLsS4SqhAIcVDC0LuJcIRiJCZOICiAQtSkul1ZVJ94cpsQVHK/q0dMerlqtvY55dLGqijxjjHB8VIH7+RNlAtVSFBJ1DKsfIwslYgpBbWPpiRxNbcpmAMkUsdHYq7EwgX7PyFYxWJmolzzMRlEuZKlZBUKzBJzZlgINWFCqLrrV/cTfStbI8TkLK/A5UxJCQVENdRbRg8NOE+wfEMUBMlYdZQpmWsplpKd3WQ4atHj3afhULkGTlCZRYFCB7tOUfdAlABIBAPZ4HwmHTJSJMlkJQhASGUpgXZLqUbVvoRpZJdeq/Cgx6Np7nj3H/2fYnByffTVyGsBLWpaibkPlyilbm0dfgf2Q4XIFTcXPmOH/dIQgMf5is6iOym4dC1kTPdzFpS4GSWVJSokEjMlwk5WfXJumkRiBmWH5EhJLKIa4KWSXZjpuzUaIT62bXNFo9JGziPaL9m2Gk4f/8AWk4nETVLCHVMzZHSrmCEISDVIFaAqq9ix4D+z/AjCSVYnCn3xQ80LnzUMQHJypWAKMW6izx0yZ8pkgucysgYFRCiCqv4aBVTQEhjWspvD3QyRkU6SC2YhluUZWIIKS3QKoxETfVzapv5jrpo239BYv2R4cmUQnB4ccpYqMyYyg1zmdnO4o5caqPZX2NRh1TFTk4ectakKQ0hSvdMS4R7xNqgjXl1vHaSk3NWNnpp01vp1DVMC4OYv3YWqWUzCkZ5YYkFQcpegU242Fon9pnTV/yP2IXwYMQkFggDZpUlNHYqLpJAA1D+eu5qytKWl4aju8tK9aVCA1G0icySgTUrIAmhJloJUylBfMqWmzkZHNLJN6xBay7EKpYgpY1NucEAdfhE3lkuCnaj5PFcFw73njORJBZ/EbCma1TftDzC49OGllGGBClAFSiGo18zVtU00hVicITKlg3U1lFgXVcjsB6mC+J4d0FWfKlOViCSFk2AJfMB1j2MklJ0+DycacFa5AMRxGbMUSqcakgG47O4pTU/3DnrVMUSAk5dUtQdCQK103g8yJI55yzaiaO9HUSbP0A8o1J9opIAlypLHQrLudz9V+fRGlwQkm+RfPx5lhnWQpweY2fw10BEVTZ4WypZUcps7qa9zc0NoNxktK0laiCX5hVjmaoDsCOkKsgSAqWTQ1ZzDUhVIYp9pV2dq2av0zjzjoOH8UEzmNFAPTtX1FS4jjF4TMCp63P19XiEnErQAQ7VGtHg7Ubng9BlTOUF35UkirkswLi48tIrOb3hPKRlTZiblwbaM1LkwiwHGSQKk06/Q0hnhuJpWSD+YqwpykVp8O0LovgyyNbMPVKzVy/eF2DudxY3FfhFgTY7FSa2Io4bMdr9epgYzs21Ha5Z23+usXygPWh6/wB4VxoopWSSuh19TQv61FzWsZKAOhahqr0NAGPRoBXNIzEUHWr1d7WbYix2jPtgSWc3Acli5oKabdGPWFpIZOwxCjUBqabeZO7bWMSlqr4XLdKg7MWH9vQRfEALgLDOCg5rnr1DMT843JxwUBkBoQQSANrZdwfjCtjJBaQCpQPhDZabgmuxvY/KDMEpL6EEM4uHFdQH8x3hPI4nzKzJ8TFJ+6Rap09PODcMtKwVJUA9Cbtys7a1qCNIWe6oaG250uHSxFTTQpzdBW7jdzBilgMdWcFzQGpNdq6XAeFeFWSncjU23dxbSu7wdLxZUCl6gitjQszDV3GukeVKLumenGSrYuRVBoCkODmYquXBDMAPNtqROUiqbLIAICkhgU6VWC7s2xrrF0taQgkpLGhGU20pcAflpGhMSFBIoKOkFm8TTAfKodqd4mMEyMUCrKUFDJZs2YjKS3ID3r0F4175GRYqSXICks+Ylk2AYW7ecQSnM5SmxDXIYnnA/CTzWpaLppckhbMVAgDMTqG0IoaMfhAsbcghaVoST+7ohXidaTRSkKS2VOqSxIuRFqAw5mXzHKEA5gN3IZTB3ZrtXUXDqUpRDgCj8z5gQDmAqUB3YOdQ9xBiZgAfMKORZ9r929fUB8A6Vlawoy1BYSsA/vCjmyuClglTZU3I1a7wdML5UpQSljmokF6ZQliB+K5Gh0qulTSwZSl5lKKykkAF08hLki4tsSzChxAU4LNZiO7avGAUYiSVTCcoFGZkFTAvld6CvkYExWDfKU/uxm53Wp1DLyhshbmY21MXSFlKioupqqNbHSr0L0A1F9Iol4nNMy5UpZgtR5SWIyhix8Lmp82jGZQMPMl5lJr1dwQU3qli4L27kWJkoqMkodnSU0SAwZnBSoAOS/RoInLBuW0FKjTM5vUH4+QqlsopmFKsxJA5aMEuoDKCxGth8xZqCDLWpKTUEhi45gXDm5Bt6dxFZnA1KwMrE0SksC7usNdVe0UpxgzFIc0qAlQAYMA2UA1SQCCHDaVjThxlBuWFmdzVJcMSBVv7B3e4y42CjLBAK1FaQQtFgXAoRYFnv0hcMdLByq94GAqoO5q+7WHrE1IyLSEMyc2eXmDdDUKsBopIY1TEpxLJYyyGAfmH9J+njXQOTzLAqTMmTMhSUy1y1imVOQoUUjKSxJSH0ML+M4uYVZVqdKZjACzMBmA0sGHUQf7NSiJk8MynlIljUqSClV7MhVD/AJhEva6WlSUHKUrSTnSRsohLHR680erGS7ulnmyi+3YhXIzHmVShY1LAVIPm3lCqclQWA38vaD8PJJKlAaA0egevMaO+naNcUmJAQlIqAKbCtD1P0Y7oujjaBTiK5a9ddILyy2y8w/UeVdYEwjBWY5Qz1rd9Nz0gqaRVsrg3NXf6+IhmxNINOSzZXZmJ662+qQVgccBRYJSdRR2NG3YgV6RQuXQc1WsK1rFClki9WI+O3lB8GoInBCnUCBe3ypWLMFJmpVQuHD2NDehrC+TKOYOL6P8ATwUpK0pzZ6EBm26jcFrxgsPlYuYihcU+85P6ekMMJxJSywdwOjEktW294VCekgGuZqFyB+Z+vOCMFxX3YYG75hU8tKAX6wG3QqSsYSlTy/8AzACqiklqBj6dPRyj2aWpjMdI0T+ENrRhUG2+kLODe9mzR4lFiwBACQaufQU6HeOpl8OKgBnOchOYO4SAbJBNScrEm7HYx53U5pR2Wx6HT4Yy3YLI4AhyM6HUkAJzJOVQqlwXPirU7VjfEuFplrCVTCVL5mc3ZgOZrnNR/vVtSGMSMLVKklQSahDuMr5sw0BFhfS8L5eLw6UrKp6phEtL5jZgkjKCN2U4f4NEcUJZHq1bFsk4wWnTuWTeFBAKlMpBNi9iVOWUdXBtp3hJOxU1K20U1RSlOYFmoK1B84cS+PpJSUtpU0qHcltW6fnA832llm4FKu4d6MzWZgG6R2440tzkm7exdwzj5lkZ5hUlRyKJqBsQpNX77mOq4XjU5lksH5tMp2USkM1N9o4HE8TkqJ92lQWuhCnCXCXJHZyxfXrF3B+JTBN5SlYyEVAUGZirK4KmSlOuiR0hMmFT3XI2PM4bM9Pxc0CSSkg56BiCTmrRwxp+e8U8Nml1ZuV2GoHKCGuQ4KTSlG8+ekS1IDKVVkFIykJWSTnJUpIZg9gQ4I2Y/C8SIWM++arOAAmgO9iXGlevnzxuOx3xyKW48mYtOVYUlRzGgABIrcdgxpvTSNOFhQILAc4JemV1XoaMHt1pAomomEHNmdT0vYMSLKFqdLmsESgVAADfMHNhU7FLq7GoveItFkV4dSlKUSUKyEhJdTuKkncZWoCTrtB+IJSl3IAIcsXUC9ABV8xBqG+cByEmqUgpUpLuEs9w6nbRxV7BmaMXKzFCSC6RnpRwaEAkOE31erAl4z3ZuAnDyBmJUFnMaOzBm0sKhyWu/eDClShQBQsmpTZDgFgctadKHpCsYhEge8nKbLVyxZILghTAtUPSlKRYvjSfCkZiS9SWytvdukBmNjDJzEkjNRIAy8oFQSSCSxawAD2cORJGJR74rUAFl2yuolKQAqpDqokUAegtaBMbxErUzN4Q5dmN7EWZO2t3MRk4fMo8zFnSxqksaeoI9IDlsat9hxM4ik0CgkuEqYhVzYEhtqkaeYGVjQWOZKU8z6uMtSFWDgO+rwmxAIVUhsrJSGHcqIuoua608xJuJUCw0DE1ZhRm7loyVgcjoMTxN+V+Xm6/eIootV6wuxvESQnmUVaswBAoLtXd/gxgHGTyACHFCBzKvcsDdzSj+l16VzCeZm0bXy619PVoxvcWUqG8/G8wJU5dzuRdw96W2pAU7iQSTUH+UqHeg61isL3bQlmf10EQmlCqmp7t/vFVFIm5NiaR/wCMR3/7Iv8Aaj+Ov+dH9JjIyOuP9Vfl/s5p/wBP5ivCWH+r+mFU3+KvtL/pTGoyPRgcMwfRH1qYweJfl8oyMhyZZL8Sew+UAiyvrSNxkbwOi9f8RHl+USGn8yf6hGRkYD5BMTc9zDJHiHl8kxkZGZn4Ot9g7zf5R8hB2E/gr7q/qVGRkeTn9uXyPRw+wvmA8R/T845yb/Gnd0/JUajI6cHghl8g0/wj+YRPD+GV5f1KjIyKvkkuDU7+LL/nV/UmGHD/AOH/AOsr5GNRkOgPg6Xhf8Gb/Oj5pg+b/GH/ABPyjcZHm5PbO7H7BZg7/wDrq/KHfDLTO3/0jIyObJyzqxcBK/4ie6P/AHEwcqyf5U//ACRkZESov47/AOFxH+r5iEv/AJkn+UfIxkZGfsCv2gviX8QfyI+SIo4Xc/yflGRkS8D+SeM8A8/6DCyZZX/EX/QIyMjox8EZ8geK8Q7j+kxdIsex/KNxkO/AhR+n/cYpl2jIyLIkz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55815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54" y="4724400"/>
            <a:ext cx="316893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24375"/>
            <a:ext cx="27051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4000269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97036"/>
            <a:ext cx="2450839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09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49" y="533400"/>
            <a:ext cx="929209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Communist Revolution in China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Weakened by struggle with Japan and Chinese communists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Mao Zedong was the leader of the communists</a:t>
            </a:r>
            <a:r>
              <a:rPr lang="en-US" dirty="0" smtClean="0"/>
              <a:t>, took Long March (1934-37) to North West China</a:t>
            </a:r>
          </a:p>
          <a:p>
            <a:r>
              <a:rPr lang="en-US" dirty="0" smtClean="0"/>
              <a:t>Communists cooperated with China to fight Japanese, but called off truce when the war was over</a:t>
            </a:r>
          </a:p>
          <a:p>
            <a:r>
              <a:rPr lang="en-US" dirty="0" smtClean="0"/>
              <a:t>USSR helped communist Mao to drive out the Nationalist party to Taiwan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9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49" y="533400"/>
            <a:ext cx="929209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aspects of life were controlled by the Communist Party</a:t>
            </a:r>
          </a:p>
          <a:p>
            <a:r>
              <a:rPr lang="en-US" dirty="0" smtClean="0"/>
              <a:t>Raised peasants to a high level of importance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Eliminated capitalist class (those better off</a:t>
            </a:r>
            <a:r>
              <a:rPr lang="en-US" dirty="0" smtClean="0"/>
              <a:t>, land owners, leader), 1 million “capitalists” killed</a:t>
            </a:r>
          </a:p>
          <a:p>
            <a:pPr lvl="1"/>
            <a:r>
              <a:rPr lang="en-US" dirty="0" smtClean="0"/>
              <a:t>Reeducation (books to promote communism, teach it in school)</a:t>
            </a:r>
          </a:p>
          <a:p>
            <a:pPr lvl="1"/>
            <a:r>
              <a:rPr lang="en-US" dirty="0" smtClean="0"/>
              <a:t>Family (replaced by Communist Party, obey state, no ancestor worship)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5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49" y="533400"/>
            <a:ext cx="929209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“Great Leap” Forward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1956 Mao moves farmers onto cooperative farms where they divide work and crops equally</a:t>
            </a:r>
          </a:p>
          <a:p>
            <a:r>
              <a:rPr lang="en-US" dirty="0" smtClean="0"/>
              <a:t>Then moves them onto larger communes</a:t>
            </a:r>
          </a:p>
          <a:p>
            <a:r>
              <a:rPr lang="en-US" dirty="0" smtClean="0"/>
              <a:t>1958 introduce the </a:t>
            </a:r>
            <a:r>
              <a:rPr lang="en-US" dirty="0" smtClean="0">
                <a:solidFill>
                  <a:srgbClr val="FF0000"/>
                </a:solidFill>
              </a:rPr>
              <a:t>5 year plan to turn China into industrial power</a:t>
            </a:r>
          </a:p>
          <a:p>
            <a:pPr lvl="1"/>
            <a:r>
              <a:rPr lang="en-US" dirty="0" smtClean="0"/>
              <a:t>Build infrastructure, but poor planning and no money led to disaster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Faced starvation and crisis </a:t>
            </a:r>
            <a:r>
              <a:rPr lang="en-US" dirty="0" smtClean="0"/>
              <a:t>(30-50 million dead)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7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49" y="533400"/>
            <a:ext cx="929209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Korean War (1950-1953)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Korea divided into North </a:t>
            </a:r>
            <a:r>
              <a:rPr lang="en-US" dirty="0" smtClean="0"/>
              <a:t>(Communist) </a:t>
            </a:r>
            <a:r>
              <a:rPr lang="en-US" dirty="0" smtClean="0">
                <a:solidFill>
                  <a:srgbClr val="FF0000"/>
                </a:solidFill>
              </a:rPr>
              <a:t>and South </a:t>
            </a:r>
            <a:r>
              <a:rPr lang="en-US" dirty="0" smtClean="0"/>
              <a:t>(Pro-west)</a:t>
            </a:r>
          </a:p>
          <a:p>
            <a:r>
              <a:rPr lang="en-US" dirty="0" smtClean="0"/>
              <a:t>1950 the North invaded the South</a:t>
            </a:r>
          </a:p>
          <a:p>
            <a:r>
              <a:rPr lang="en-US" dirty="0" smtClean="0"/>
              <a:t>UN intervened, led by MacArthur to push the North out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1953 reached a compromise that put the border back to where it was </a:t>
            </a:r>
            <a:r>
              <a:rPr lang="en-US" dirty="0" smtClean="0"/>
              <a:t>before the fighting started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3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4" y="304800"/>
            <a:ext cx="41632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-21771"/>
            <a:ext cx="28860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057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" y="3776514"/>
            <a:ext cx="4007048" cy="300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289" y="4419600"/>
            <a:ext cx="4877311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US: </a:t>
            </a:r>
            <a:r>
              <a:rPr lang="en-US" dirty="0"/>
              <a:t>54,229 </a:t>
            </a:r>
            <a:r>
              <a:rPr lang="en-US" dirty="0" smtClean="0"/>
              <a:t>KIA 103,248 Wounded 8,142 MIA 3,746 Captured 169,365 Total</a:t>
            </a:r>
          </a:p>
          <a:p>
            <a:r>
              <a:rPr lang="en-US" dirty="0" smtClean="0"/>
              <a:t>NK and China: 1,500,000 KIA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5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49" y="533400"/>
            <a:ext cx="929209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Cultural Revolution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Cause: border disputes between China and USSR, Mao wanted to be the leader of Communism, lack of enthusiasm for Communism in China, want to cover up mistakes in “Great Leap Forward”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Attempt to push China towards ideal communist society</a:t>
            </a:r>
            <a:r>
              <a:rPr lang="en-US" dirty="0" smtClean="0"/>
              <a:t>= Cultural Revolution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4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49" y="533400"/>
            <a:ext cx="929209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r>
              <a:rPr lang="en-US" dirty="0" smtClean="0"/>
              <a:t>“Little Red Book” had the instructions for everything Communist</a:t>
            </a:r>
          </a:p>
          <a:p>
            <a:r>
              <a:rPr lang="en-US" dirty="0" smtClean="0"/>
              <a:t>1966 Mao closed all schools and </a:t>
            </a:r>
            <a:r>
              <a:rPr lang="en-US" dirty="0" smtClean="0">
                <a:solidFill>
                  <a:srgbClr val="FF0000"/>
                </a:solidFill>
              </a:rPr>
              <a:t>made the students the Red Guard </a:t>
            </a:r>
            <a:r>
              <a:rPr lang="en-US" dirty="0" smtClean="0"/>
              <a:t>(I million)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Traveled attacking upper class, oppressed political opponents</a:t>
            </a:r>
          </a:p>
          <a:p>
            <a:r>
              <a:rPr lang="en-US" dirty="0" smtClean="0"/>
              <a:t>Mao had to use army to control them</a:t>
            </a:r>
          </a:p>
          <a:p>
            <a:r>
              <a:rPr lang="en-US" dirty="0" smtClean="0"/>
              <a:t>Food shortages because were not working</a:t>
            </a:r>
          </a:p>
          <a:p>
            <a:r>
              <a:rPr lang="en-US" dirty="0" smtClean="0"/>
              <a:t>Dismissed in 1969 after having killed up to a million people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2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576164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46724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Conflict in Indo China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015"/>
            <a:ext cx="386196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236334" cy="223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24314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02" y="4380480"/>
            <a:ext cx="2209800" cy="237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22288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832"/>
            <a:ext cx="2610531" cy="174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mcult2.wikispaces.com/file/view/vietnam-war-soldier.jpg/64846248/vietnam-war-soldi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81000"/>
            <a:ext cx="9145062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 in Vietnam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Vietnam was divided: </a:t>
            </a:r>
            <a:r>
              <a:rPr lang="en-US" dirty="0" smtClean="0">
                <a:solidFill>
                  <a:srgbClr val="FF0000"/>
                </a:solidFill>
              </a:rPr>
              <a:t>Ho Chi Minh had the Communist North</a:t>
            </a:r>
            <a:r>
              <a:rPr lang="en-US" dirty="0" smtClean="0"/>
              <a:t> while the South had ties to the West</a:t>
            </a:r>
          </a:p>
          <a:p>
            <a:r>
              <a:rPr lang="en-US" dirty="0" smtClean="0"/>
              <a:t>Vietcong launched guerilla attacks against the South</a:t>
            </a:r>
          </a:p>
          <a:p>
            <a:r>
              <a:rPr lang="en-US" dirty="0" smtClean="0"/>
              <a:t>US stepped in to help the South</a:t>
            </a:r>
          </a:p>
          <a:p>
            <a:pPr lvl="1"/>
            <a:r>
              <a:rPr lang="en-US" dirty="0" smtClean="0"/>
              <a:t>Thought other </a:t>
            </a:r>
            <a:r>
              <a:rPr lang="en-US" dirty="0" smtClean="0">
                <a:solidFill>
                  <a:srgbClr val="FF0000"/>
                </a:solidFill>
              </a:rPr>
              <a:t>countries would fall to communism in a domino effect </a:t>
            </a:r>
            <a:r>
              <a:rPr lang="en-US" dirty="0" smtClean="0"/>
              <a:t>around South Vietnam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mcult2.wikispaces.com/file/view/vietnam-war-soldier.jpg/64846248/vietnam-war-soldi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81000"/>
            <a:ext cx="9145062" cy="6019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315200" cy="4648200"/>
          </a:xfrm>
        </p:spPr>
        <p:txBody>
          <a:bodyPr/>
          <a:lstStyle/>
          <a:p>
            <a:r>
              <a:rPr lang="en-US" dirty="0" smtClean="0"/>
              <a:t>US sent in troops in 1964</a:t>
            </a:r>
          </a:p>
          <a:p>
            <a:r>
              <a:rPr lang="en-US" dirty="0" smtClean="0"/>
              <a:t>Both sides committed horrible atrocities</a:t>
            </a:r>
          </a:p>
          <a:p>
            <a:r>
              <a:rPr lang="en-US" dirty="0" smtClean="0"/>
              <a:t>US couldn’t turn the tide of the war</a:t>
            </a:r>
          </a:p>
          <a:p>
            <a:r>
              <a:rPr lang="en-US" dirty="0" smtClean="0"/>
              <a:t>1968 the </a:t>
            </a:r>
            <a:r>
              <a:rPr lang="en-US" dirty="0" err="1" smtClean="0"/>
              <a:t>Tet</a:t>
            </a:r>
            <a:r>
              <a:rPr lang="en-US" dirty="0" smtClean="0"/>
              <a:t> Offensive showed the strength of the Vietcong</a:t>
            </a:r>
          </a:p>
          <a:p>
            <a:r>
              <a:rPr lang="en-US" dirty="0" smtClean="0"/>
              <a:t>1973 the US withdrew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1975 South Vietnam falls to the North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Images from Vietnam</a:t>
            </a:r>
            <a:endParaRPr lang="en-US" dirty="0"/>
          </a:p>
        </p:txBody>
      </p:sp>
      <p:pic>
        <p:nvPicPr>
          <p:cNvPr id="1028" name="Picture 4" descr="http://ows.edb.utexas.edu/sites/default/files/users/mjoseph/ut-vietnam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24350"/>
            <a:ext cx="3063830" cy="2305050"/>
          </a:xfrm>
          <a:prstGeom prst="rect">
            <a:avLst/>
          </a:prstGeom>
          <a:noFill/>
        </p:spPr>
      </p:pic>
      <p:pic>
        <p:nvPicPr>
          <p:cNvPr id="1030" name="Picture 6" descr="http://2.bp.blogspot.com/_NJxa7PJtR6g/TNdIMQZa-lI/AAAAAAAAAAM/YxmS4s3k9mU/s1600/vietnam+mur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56446"/>
            <a:ext cx="4038600" cy="3079638"/>
          </a:xfrm>
          <a:prstGeom prst="rect">
            <a:avLst/>
          </a:prstGeom>
          <a:noFill/>
        </p:spPr>
      </p:pic>
      <p:pic>
        <p:nvPicPr>
          <p:cNvPr id="1032" name="Picture 8" descr="http://www.dangerouscreation.com/wp-content/uploads/2011/11/vietnam-war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2743200" cy="2743200"/>
          </a:xfrm>
          <a:prstGeom prst="rect">
            <a:avLst/>
          </a:prstGeom>
          <a:noFill/>
        </p:spPr>
      </p:pic>
      <p:pic>
        <p:nvPicPr>
          <p:cNvPr id="1034" name="Picture 10" descr="http://ows.edb.utexas.edu/sites/default/files/users/mjoseph/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0772" y="4279458"/>
            <a:ext cx="2779828" cy="2241992"/>
          </a:xfrm>
          <a:prstGeom prst="rect">
            <a:avLst/>
          </a:prstGeom>
          <a:noFill/>
        </p:spPr>
      </p:pic>
      <p:pic>
        <p:nvPicPr>
          <p:cNvPr id="1036" name="Picture 12" descr="http://olive-drab.com/images/my_lai_massacre_3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4650" y="2619375"/>
            <a:ext cx="2571750" cy="33242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5635900"/>
            <a:ext cx="363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 Lai Massacre</a:t>
            </a:r>
          </a:p>
          <a:p>
            <a:r>
              <a:rPr lang="en-US" dirty="0" smtClean="0"/>
              <a:t>Use of Napalm</a:t>
            </a:r>
          </a:p>
          <a:p>
            <a:r>
              <a:rPr lang="en-US" dirty="0" smtClean="0"/>
              <a:t>Use of Agent Orange</a:t>
            </a:r>
          </a:p>
          <a:p>
            <a:r>
              <a:rPr lang="en-US" dirty="0" smtClean="0"/>
              <a:t>Monk burning himself out of protest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mcult2.wikispaces.com/file/view/vietnam-war-soldier.jpg/64846248/vietnam-war-soldi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81000"/>
            <a:ext cx="9145062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Cambodia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collapse of South Vietnam came the collapse of Cambodia</a:t>
            </a:r>
          </a:p>
          <a:p>
            <a:r>
              <a:rPr lang="en-US" dirty="0" smtClean="0"/>
              <a:t>1975 the Cambodian communists, Khmer Rouge took control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Pol</a:t>
            </a:r>
            <a:r>
              <a:rPr lang="en-US" dirty="0" smtClean="0">
                <a:solidFill>
                  <a:srgbClr val="FF0000"/>
                </a:solidFill>
              </a:rPr>
              <a:t> Pot was the leader, he used genocide</a:t>
            </a:r>
          </a:p>
          <a:p>
            <a:r>
              <a:rPr lang="en-US" dirty="0" smtClean="0"/>
              <a:t>Killed 4 million people in 1975-78</a:t>
            </a:r>
          </a:p>
          <a:p>
            <a:r>
              <a:rPr lang="en-US" dirty="0" smtClean="0"/>
              <a:t>Overthrown by Vietnamese intervention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in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document on your desks as a group</a:t>
            </a:r>
          </a:p>
          <a:p>
            <a:r>
              <a:rPr lang="en-US" dirty="0" smtClean="0"/>
              <a:t>Recreate the significance of the document in a </a:t>
            </a:r>
            <a:r>
              <a:rPr lang="en-US" dirty="0" smtClean="0">
                <a:solidFill>
                  <a:srgbClr val="FF0000"/>
                </a:solidFill>
              </a:rPr>
              <a:t>big picture</a:t>
            </a:r>
          </a:p>
          <a:p>
            <a:r>
              <a:rPr lang="en-US" dirty="0" smtClean="0"/>
              <a:t>You will present your picture to the class and have to explain what it means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will be graded on how well you work as a group and on group member participation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  What did Mao change about China?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Raised the standard of living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Eliminated the wealthy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Got ride of communism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Made the family 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  Who was oppressed during the Cultural Revolution?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Students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Army members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Political opponents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commoners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11.  What war was fought that ended where it began?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Korea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Vietnam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WWII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Cold War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12.  What was the outcome of the Vietnam war?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US wins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South takes over the North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US stayed in Vietnam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North takes over the South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Southeast Asia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001000" cy="6019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Road to independence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Philippines: group of Islands in the Pacific, US gave its freedom in 1946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Burma and Malaysia: Great Britain gave in 1948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Indonesia: declared in 1945, but had to fight the Dutch until they were recognized in 1949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Vietnam:</a:t>
            </a:r>
            <a:r>
              <a:rPr lang="en-US" dirty="0" smtClean="0"/>
              <a:t> Guerillas </a:t>
            </a:r>
            <a:r>
              <a:rPr lang="en-US" dirty="0" smtClean="0">
                <a:solidFill>
                  <a:srgbClr val="0000FF"/>
                </a:solidFill>
              </a:rPr>
              <a:t>led by Ho Chi Minh </a:t>
            </a:r>
            <a:r>
              <a:rPr lang="en-US" dirty="0" smtClean="0"/>
              <a:t>fought the French and got independence in 1954, </a:t>
            </a:r>
            <a:r>
              <a:rPr lang="en-US" dirty="0" smtClean="0">
                <a:solidFill>
                  <a:srgbClr val="0000FF"/>
                </a:solidFill>
              </a:rPr>
              <a:t>divided into a North Communist state and as South Pro-west state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7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13.  What did </a:t>
            </a:r>
            <a:r>
              <a:rPr lang="en-US" dirty="0" err="1" smtClean="0"/>
              <a:t>Pol</a:t>
            </a:r>
            <a:r>
              <a:rPr lang="en-US" dirty="0" smtClean="0"/>
              <a:t> Pot do in Cambodia?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Free the Serfs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make a Democracy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Use genocide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All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Cold War 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429000" cy="2286000"/>
          </a:xfrm>
          <a:prstGeom prst="rect">
            <a:avLst/>
          </a:prstGeom>
          <a:noFill/>
        </p:spPr>
      </p:pic>
      <p:pic>
        <p:nvPicPr>
          <p:cNvPr id="10244" name="Picture 4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724400"/>
            <a:ext cx="2971800" cy="2049517"/>
          </a:xfrm>
          <a:prstGeom prst="rect">
            <a:avLst/>
          </a:prstGeom>
          <a:noFill/>
        </p:spPr>
      </p:pic>
      <p:pic>
        <p:nvPicPr>
          <p:cNvPr id="10246" name="Picture 6" descr="http://upload.wikimedia.org/wikipedia/commons/thumb/5/50/Map_of_USSR_with_SSR_names.svg/500px-Map_of_USSR_with_SSR_names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14775"/>
            <a:ext cx="4762500" cy="2943225"/>
          </a:xfrm>
          <a:prstGeom prst="rect">
            <a:avLst/>
          </a:prstGeom>
          <a:noFill/>
        </p:spPr>
      </p:pic>
      <p:pic>
        <p:nvPicPr>
          <p:cNvPr id="10248" name="Picture 8" descr="http://cdn.theatlantic.com/static/infocus/china060412/t01_906050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52400"/>
            <a:ext cx="3352800" cy="2116928"/>
          </a:xfrm>
          <a:prstGeom prst="rect">
            <a:avLst/>
          </a:prstGeom>
          <a:noFill/>
        </p:spPr>
      </p:pic>
      <p:pic>
        <p:nvPicPr>
          <p:cNvPr id="10250" name="Picture 10" descr="https://www.cia.gov/library/publications/the-world-factbook/graphics/maps/large/gm-map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2362200"/>
            <a:ext cx="2068436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oachd4history.com/Berlin-Wall-fall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778" b="21422"/>
          <a:stretch>
            <a:fillRect/>
          </a:stretch>
        </p:blipFill>
        <p:spPr bwMode="auto">
          <a:xfrm>
            <a:off x="1054705" y="0"/>
            <a:ext cx="7098695" cy="6880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Soviet Stagnation (1964-1982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Khrushchev, the USSR fell into stagnation </a:t>
            </a:r>
            <a:r>
              <a:rPr lang="en-US" dirty="0" smtClean="0">
                <a:solidFill>
                  <a:srgbClr val="FF0000"/>
                </a:solidFill>
              </a:rPr>
              <a:t>(failure to advance)</a:t>
            </a:r>
          </a:p>
          <a:p>
            <a:r>
              <a:rPr lang="en-US" dirty="0" smtClean="0"/>
              <a:t>People had little incentive to work, not enough food, poor quality goods</a:t>
            </a:r>
          </a:p>
          <a:p>
            <a:r>
              <a:rPr lang="en-US" dirty="0" smtClean="0"/>
              <a:t>Détente: attempt to ease Cold War tensions</a:t>
            </a:r>
          </a:p>
          <a:p>
            <a:pPr lvl="1"/>
            <a:r>
              <a:rPr lang="en-US" dirty="0" smtClean="0"/>
              <a:t>Collapsed when USSR went to Czechoslovakia and </a:t>
            </a:r>
            <a:r>
              <a:rPr lang="en-US" dirty="0" smtClean="0">
                <a:solidFill>
                  <a:srgbClr val="FF0000"/>
                </a:solidFill>
              </a:rPr>
              <a:t>Afghanistan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Increased pressure for change</a:t>
            </a:r>
          </a:p>
          <a:p>
            <a:r>
              <a:rPr lang="en-US" dirty="0" smtClean="0"/>
              <a:t>Dissidents like </a:t>
            </a:r>
            <a:r>
              <a:rPr lang="en-US" dirty="0" err="1" smtClean="0"/>
              <a:t>Natan</a:t>
            </a:r>
            <a:r>
              <a:rPr lang="en-US" dirty="0" smtClean="0"/>
              <a:t> </a:t>
            </a:r>
            <a:r>
              <a:rPr lang="en-US" dirty="0" err="1" smtClean="0"/>
              <a:t>Sharansky</a:t>
            </a:r>
            <a:r>
              <a:rPr lang="en-US" dirty="0" smtClean="0"/>
              <a:t>, founder of </a:t>
            </a:r>
            <a:r>
              <a:rPr lang="en-US" dirty="0" err="1" smtClean="0"/>
              <a:t>Refusenik</a:t>
            </a:r>
            <a:r>
              <a:rPr lang="en-US" dirty="0" smtClean="0"/>
              <a:t> Movement were imprisoned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achd4history.com/Berlin-Wall-fall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778" b="21422"/>
          <a:stretch>
            <a:fillRect/>
          </a:stretch>
        </p:blipFill>
        <p:spPr bwMode="auto">
          <a:xfrm>
            <a:off x="1054705" y="0"/>
            <a:ext cx="7098695" cy="6880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Gorbachev Years (1985-1991)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1985 Gorbachev became the leader of the Soviet Union</a:t>
            </a:r>
          </a:p>
          <a:p>
            <a:r>
              <a:rPr lang="en-US" dirty="0" smtClean="0"/>
              <a:t>Wanted to preserve and reform Communism</a:t>
            </a:r>
          </a:p>
          <a:p>
            <a:pPr lvl="1"/>
            <a:r>
              <a:rPr lang="en-US" dirty="0" smtClean="0"/>
              <a:t>Glasnost: opened society, created congress with elected officials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Perestroika: economic reform, </a:t>
            </a:r>
            <a:r>
              <a:rPr lang="en-US" dirty="0" smtClean="0"/>
              <a:t>people had some control over businesses</a:t>
            </a:r>
          </a:p>
          <a:p>
            <a:pPr lvl="1"/>
            <a:r>
              <a:rPr lang="en-US" dirty="0" smtClean="0"/>
              <a:t>Foreign Policy: withdrew troops from Afghanistan in 1988/ Reagan challenged him to tear down the Berlin Wall/ allowed some democracies to form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achd4history.com/Berlin-Wall-fall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778" b="21422"/>
          <a:stretch>
            <a:fillRect/>
          </a:stretch>
        </p:blipFill>
        <p:spPr bwMode="auto">
          <a:xfrm>
            <a:off x="1054705" y="0"/>
            <a:ext cx="7098695" cy="6880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Iron Curtain Falls in Eastern Europe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Polish Pope elected in 1978, Pope John Paul II</a:t>
            </a:r>
          </a:p>
          <a:p>
            <a:r>
              <a:rPr lang="en-US" dirty="0" smtClean="0"/>
              <a:t>Poland was the first to elect a non-communist government</a:t>
            </a:r>
          </a:p>
          <a:p>
            <a:r>
              <a:rPr lang="en-US" dirty="0" smtClean="0"/>
              <a:t>People staged demonstrations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Berlin Wall opened in 1989 and reunited </a:t>
            </a:r>
            <a:r>
              <a:rPr lang="en-US" dirty="0">
                <a:solidFill>
                  <a:srgbClr val="FF0000"/>
                </a:solidFill>
              </a:rPr>
              <a:t>officially in </a:t>
            </a:r>
            <a:r>
              <a:rPr lang="en-US" dirty="0" smtClean="0">
                <a:solidFill>
                  <a:srgbClr val="FF0000"/>
                </a:solidFill>
              </a:rPr>
              <a:t>1990</a:t>
            </a:r>
          </a:p>
          <a:p>
            <a:r>
              <a:rPr lang="en-US" dirty="0" smtClean="0"/>
              <a:t>Non-communist governments were coming to power in Eastern Europe</a:t>
            </a:r>
          </a:p>
          <a:p>
            <a:r>
              <a:rPr lang="en-US" dirty="0" smtClean="0">
                <a:hlinkClick r:id="rId3"/>
              </a:rPr>
              <a:t>http://www.youtube.com/watch?v=wnYXbJ_bcLc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achd4history.com/Berlin-Wall-fall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778" b="21422"/>
          <a:stretch>
            <a:fillRect/>
          </a:stretch>
        </p:blipFill>
        <p:spPr bwMode="auto">
          <a:xfrm>
            <a:off x="1054705" y="0"/>
            <a:ext cx="7098695" cy="6880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Dissolution of the Soviet Union (1991)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Communist military coup overthrew Gorbachev but then collapsed</a:t>
            </a:r>
          </a:p>
          <a:p>
            <a:r>
              <a:rPr lang="en-US" dirty="0" smtClean="0"/>
              <a:t>Discredited many communists</a:t>
            </a:r>
          </a:p>
          <a:p>
            <a:r>
              <a:rPr lang="en-US" dirty="0" smtClean="0"/>
              <a:t>Parts of USSR began to declare their independence</a:t>
            </a:r>
          </a:p>
          <a:p>
            <a:r>
              <a:rPr lang="en-US" dirty="0" smtClean="0"/>
              <a:t>1991 the Soviet Union dissolves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Communism collapses because central planner couldn’t predict the needs of the people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achd4history.com/Berlin-Wall-fall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778" b="21422"/>
          <a:stretch>
            <a:fillRect/>
          </a:stretch>
        </p:blipFill>
        <p:spPr bwMode="auto">
          <a:xfrm>
            <a:off x="1054705" y="0"/>
            <a:ext cx="7098695" cy="6880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Changes come to China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China introduced free enterprise with out giving up political power</a:t>
            </a:r>
          </a:p>
          <a:p>
            <a:r>
              <a:rPr lang="en-US" dirty="0" smtClean="0"/>
              <a:t>Deng Xiaoping became the leader of China in 1976</a:t>
            </a:r>
          </a:p>
          <a:p>
            <a:pPr lvl="1"/>
            <a:r>
              <a:rPr lang="en-US" dirty="0" smtClean="0"/>
              <a:t>Made practical reforms and modernized China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achd4history.com/Berlin-Wall-fall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778" b="21422"/>
          <a:stretch>
            <a:fillRect/>
          </a:stretch>
        </p:blipFill>
        <p:spPr bwMode="auto">
          <a:xfrm>
            <a:off x="1054705" y="0"/>
            <a:ext cx="7098695" cy="688027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Land Reforms</a:t>
            </a:r>
            <a:r>
              <a:rPr lang="en-US" dirty="0" smtClean="0"/>
              <a:t>: communes disbanded, more agricultural production</a:t>
            </a:r>
          </a:p>
          <a:p>
            <a:pPr lvl="1"/>
            <a:r>
              <a:rPr lang="en-US" dirty="0" smtClean="0"/>
              <a:t>Consumer goods: produced more goods like radios and TVs</a:t>
            </a:r>
          </a:p>
          <a:p>
            <a:pPr lvl="1"/>
            <a:r>
              <a:rPr lang="en-US" dirty="0" smtClean="0"/>
              <a:t>New Factory Management: allowed to sell some products at profit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Limited capitalism</a:t>
            </a:r>
            <a:r>
              <a:rPr lang="en-US" dirty="0" smtClean="0"/>
              <a:t>: can own small businesses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Foreign investments: </a:t>
            </a:r>
            <a:r>
              <a:rPr lang="en-US" dirty="0" smtClean="0"/>
              <a:t>allowed, bring in new technology and capitol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achd4history.com/Berlin-Wall-fall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778" b="21422"/>
          <a:stretch>
            <a:fillRect/>
          </a:stretch>
        </p:blipFill>
        <p:spPr bwMode="auto">
          <a:xfrm>
            <a:off x="1054705" y="0"/>
            <a:ext cx="7098695" cy="6880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Tiananmen Square and the Limits of Reform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Encouraged reform, but didn’t abandon Communism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1989 college students protested in Beijing’s Tiananmen Square </a:t>
            </a:r>
            <a:r>
              <a:rPr lang="en-US" dirty="0" smtClean="0"/>
              <a:t>for greater freedom and democracy</a:t>
            </a:r>
          </a:p>
          <a:p>
            <a:r>
              <a:rPr lang="en-US" dirty="0" smtClean="0"/>
              <a:t>Army tanks fired killing 100’s</a:t>
            </a:r>
          </a:p>
          <a:p>
            <a:r>
              <a:rPr lang="en-US" dirty="0" smtClean="0"/>
              <a:t>US reduced trade with China for a while</a:t>
            </a:r>
          </a:p>
          <a:p>
            <a:r>
              <a:rPr lang="en-US" dirty="0" smtClean="0"/>
              <a:t>China has more freedom now and has the fastest growing economy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http://www.youtube.com/watch?v=9-nXT8lSnPQ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18" y="685800"/>
            <a:ext cx="374136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067050" cy="531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6" descr="http://t0.gstatic.com/images?q=tbn:ANd9GcQXrnHaoQ5sI8IVqE9y5rR281kNIkil6kjYA0nlxu7m6Bw8krnj4nGH_v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648200"/>
            <a:ext cx="3105150" cy="207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http://www.youtube.com/watch?v=AWeZ5SKXvj8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20. What did the USSR’s movement into Afghanistan do?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Start WWIII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Make allies with the US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End the Cold War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Increase pressure for change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21. what was Perestroika?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With drew troops from Afghanistan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Was an economic reform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Tore down the Berlin Wall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Opened up Chinese society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22. What Polish Pope was elected in 1978?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John Paul II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Benedict IV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Cladius</a:t>
            </a:r>
            <a:r>
              <a:rPr lang="en-US" dirty="0" smtClean="0"/>
              <a:t> 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Peter III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23. What year did the Berlin Wall open?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1989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1999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1995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1987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24. 1991 is the date of the….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Tiananmen Square Massacre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End of WWII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Dissolution of the Soviet Union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Year Ms. Davis was born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25. Why did communism collapse?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 one liked it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It was outdated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It couldn’t predict the needs of the people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People liked democracy better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Turkish Empire in Europe, Asia, and Africa, . .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8902" y="457200"/>
            <a:ext cx="9369102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8580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 there a North and South Vietnam today?</a:t>
            </a:r>
          </a:p>
          <a:p>
            <a:endParaRPr lang="en-US" sz="3600" dirty="0"/>
          </a:p>
          <a:p>
            <a:r>
              <a:rPr lang="en-US" sz="3600" dirty="0" smtClean="0"/>
              <a:t>Why not?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003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6293</TotalTime>
  <Words>2824</Words>
  <Application>Microsoft Macintosh PowerPoint</Application>
  <PresentationFormat>On-screen Show (4:3)</PresentationFormat>
  <Paragraphs>406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Decolonization and the Cold War</vt:lpstr>
      <vt:lpstr>Independence of Asia and Africa</vt:lpstr>
      <vt:lpstr>India</vt:lpstr>
      <vt:lpstr>PowerPoint Presentation</vt:lpstr>
      <vt:lpstr>Partition of India and Pakistan (1947)</vt:lpstr>
      <vt:lpstr>PowerPoint Presentation</vt:lpstr>
      <vt:lpstr>Southeast Asia</vt:lpstr>
      <vt:lpstr>PowerPoint Presentation</vt:lpstr>
      <vt:lpstr>PowerPoint Presentation</vt:lpstr>
      <vt:lpstr>Middle East and North Africa</vt:lpstr>
      <vt:lpstr>PowerPoint Presentation</vt:lpstr>
      <vt:lpstr>Sub-Saharan Africa</vt:lpstr>
      <vt:lpstr>PowerPoint Presentation</vt:lpstr>
      <vt:lpstr>Quick Quiz</vt:lpstr>
      <vt:lpstr>PowerPoint Presentation</vt:lpstr>
      <vt:lpstr>PowerPoint Presentation</vt:lpstr>
      <vt:lpstr>PowerPoint Presentation</vt:lpstr>
      <vt:lpstr>PowerPoint Presentation</vt:lpstr>
      <vt:lpstr>Continuing Conflicts in the Post-Colonial World</vt:lpstr>
      <vt:lpstr>Apartheid in Africa</vt:lpstr>
      <vt:lpstr>PowerPoint Presentation</vt:lpstr>
      <vt:lpstr>PowerPoint Presentation</vt:lpstr>
      <vt:lpstr>Conflicts in South Asia </vt:lpstr>
      <vt:lpstr>PowerPoint Presentation</vt:lpstr>
      <vt:lpstr>Quick Quiz</vt:lpstr>
      <vt:lpstr>Quick Quiz</vt:lpstr>
      <vt:lpstr>Quick Quiz</vt:lpstr>
      <vt:lpstr>Cold War</vt:lpstr>
      <vt:lpstr>PowerPoint Presentation</vt:lpstr>
      <vt:lpstr>WWII helped start the Cold War</vt:lpstr>
      <vt:lpstr>WWII helped start the Cold War</vt:lpstr>
      <vt:lpstr>Cold War Begins in Europe</vt:lpstr>
      <vt:lpstr>Iron Curtain Falls</vt:lpstr>
      <vt:lpstr>PowerPoint Presentation</vt:lpstr>
      <vt:lpstr>PowerPoint Presentation</vt:lpstr>
      <vt:lpstr>American Involvement</vt:lpstr>
      <vt:lpstr>Germany</vt:lpstr>
      <vt:lpstr>PowerPoint Presentation</vt:lpstr>
      <vt:lpstr>NATO and Warsaw Pact</vt:lpstr>
      <vt:lpstr>Cold War at its Height</vt:lpstr>
      <vt:lpstr>Nuclear Arms Race</vt:lpstr>
      <vt:lpstr>Khrushchev and Eastern Europe</vt:lpstr>
      <vt:lpstr>Communism Comes to Latin America</vt:lpstr>
      <vt:lpstr>PowerPoint Presentation</vt:lpstr>
      <vt:lpstr>PowerPoint Presentation</vt:lpstr>
      <vt:lpstr>Quick Quiz</vt:lpstr>
      <vt:lpstr>Quick Quiz</vt:lpstr>
      <vt:lpstr>Quick Quiz</vt:lpstr>
      <vt:lpstr>Quick Quiz</vt:lpstr>
      <vt:lpstr>Quick Quiz</vt:lpstr>
      <vt:lpstr>Quick Quiz</vt:lpstr>
      <vt:lpstr>Cold War Reaches Asia</vt:lpstr>
      <vt:lpstr>Communist Revolution in China</vt:lpstr>
      <vt:lpstr>PowerPoint Presentation</vt:lpstr>
      <vt:lpstr>“Great Leap” Forward</vt:lpstr>
      <vt:lpstr>Korean War (1950-1953)</vt:lpstr>
      <vt:lpstr>PowerPoint Presentation</vt:lpstr>
      <vt:lpstr>Cultural Revolution</vt:lpstr>
      <vt:lpstr>PowerPoint Presentation</vt:lpstr>
      <vt:lpstr>Conflict in Indo China</vt:lpstr>
      <vt:lpstr>War in Vietnam</vt:lpstr>
      <vt:lpstr>PowerPoint Presentation</vt:lpstr>
      <vt:lpstr>Images from Vietnam</vt:lpstr>
      <vt:lpstr>Cambodia</vt:lpstr>
      <vt:lpstr>Vietnam in Pictures</vt:lpstr>
      <vt:lpstr>Quick Quiz</vt:lpstr>
      <vt:lpstr>Quick Quiz</vt:lpstr>
      <vt:lpstr>Quick Quiz</vt:lpstr>
      <vt:lpstr>Quick Quiz</vt:lpstr>
      <vt:lpstr>Quick Quiz</vt:lpstr>
      <vt:lpstr>Cold War Ends</vt:lpstr>
      <vt:lpstr>Soviet Stagnation (1964-1982)</vt:lpstr>
      <vt:lpstr>Gorbachev Years (1985-1991)</vt:lpstr>
      <vt:lpstr>Iron Curtain Falls in Eastern Europe</vt:lpstr>
      <vt:lpstr>Dissolution of the Soviet Union (1991)</vt:lpstr>
      <vt:lpstr>Changes come to China</vt:lpstr>
      <vt:lpstr>PowerPoint Presentation</vt:lpstr>
      <vt:lpstr>Tiananmen Square and the Limits of Reform</vt:lpstr>
      <vt:lpstr>PowerPoint Presentation</vt:lpstr>
      <vt:lpstr>McCarthyism</vt:lpstr>
      <vt:lpstr>Quick Quiz</vt:lpstr>
      <vt:lpstr>Quick Quiz</vt:lpstr>
      <vt:lpstr>Quick Quiz</vt:lpstr>
      <vt:lpstr>Quick Quiz</vt:lpstr>
      <vt:lpstr>Quick Quiz</vt:lpstr>
      <vt:lpstr>Quick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Decolonization and the Cold War</dc:title>
  <dc:creator>gisduser</dc:creator>
  <cp:lastModifiedBy>Emma Davis</cp:lastModifiedBy>
  <cp:revision>96</cp:revision>
  <dcterms:created xsi:type="dcterms:W3CDTF">2013-04-02T12:33:31Z</dcterms:created>
  <dcterms:modified xsi:type="dcterms:W3CDTF">2014-03-31T18:34:31Z</dcterms:modified>
</cp:coreProperties>
</file>