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56" r:id="rId2"/>
    <p:sldId id="257" r:id="rId3"/>
    <p:sldId id="258" r:id="rId4"/>
    <p:sldId id="365" r:id="rId5"/>
    <p:sldId id="259" r:id="rId6"/>
    <p:sldId id="260" r:id="rId7"/>
    <p:sldId id="261" r:id="rId8"/>
    <p:sldId id="286" r:id="rId9"/>
    <p:sldId id="368" r:id="rId10"/>
    <p:sldId id="262" r:id="rId11"/>
    <p:sldId id="263" r:id="rId12"/>
    <p:sldId id="264" r:id="rId13"/>
    <p:sldId id="265" r:id="rId14"/>
    <p:sldId id="266" r:id="rId15"/>
    <p:sldId id="267" r:id="rId16"/>
    <p:sldId id="268" r:id="rId17"/>
    <p:sldId id="367" r:id="rId18"/>
    <p:sldId id="327" r:id="rId19"/>
    <p:sldId id="330" r:id="rId20"/>
    <p:sldId id="333" r:id="rId21"/>
    <p:sldId id="334" r:id="rId22"/>
    <p:sldId id="269" r:id="rId23"/>
    <p:sldId id="270" r:id="rId24"/>
    <p:sldId id="271" r:id="rId25"/>
    <p:sldId id="287" r:id="rId26"/>
    <p:sldId id="272" r:id="rId27"/>
    <p:sldId id="288" r:id="rId28"/>
    <p:sldId id="273" r:id="rId29"/>
    <p:sldId id="289" r:id="rId30"/>
    <p:sldId id="274" r:id="rId31"/>
    <p:sldId id="290" r:id="rId32"/>
    <p:sldId id="275" r:id="rId33"/>
    <p:sldId id="276" r:id="rId34"/>
    <p:sldId id="328" r:id="rId35"/>
    <p:sldId id="369" r:id="rId36"/>
    <p:sldId id="335" r:id="rId37"/>
    <p:sldId id="336" r:id="rId38"/>
    <p:sldId id="337" r:id="rId39"/>
    <p:sldId id="291" r:id="rId40"/>
    <p:sldId id="292" r:id="rId41"/>
    <p:sldId id="293" r:id="rId42"/>
    <p:sldId id="329" r:id="rId43"/>
    <p:sldId id="278" r:id="rId44"/>
    <p:sldId id="279" r:id="rId45"/>
    <p:sldId id="354" r:id="rId46"/>
    <p:sldId id="280" r:id="rId47"/>
    <p:sldId id="281" r:id="rId48"/>
    <p:sldId id="282" r:id="rId49"/>
    <p:sldId id="283" r:id="rId50"/>
    <p:sldId id="355" r:id="rId51"/>
    <p:sldId id="284" r:id="rId52"/>
    <p:sldId id="285" r:id="rId53"/>
    <p:sldId id="301" r:id="rId54"/>
    <p:sldId id="302" r:id="rId55"/>
    <p:sldId id="303" r:id="rId56"/>
    <p:sldId id="304" r:id="rId57"/>
    <p:sldId id="305" r:id="rId58"/>
    <p:sldId id="331" r:id="rId59"/>
    <p:sldId id="332" r:id="rId60"/>
    <p:sldId id="338" r:id="rId61"/>
    <p:sldId id="339" r:id="rId62"/>
    <p:sldId id="294" r:id="rId63"/>
    <p:sldId id="295" r:id="rId64"/>
    <p:sldId id="356" r:id="rId65"/>
    <p:sldId id="296" r:id="rId66"/>
    <p:sldId id="357" r:id="rId67"/>
    <p:sldId id="297" r:id="rId68"/>
    <p:sldId id="299" r:id="rId69"/>
    <p:sldId id="300" r:id="rId70"/>
    <p:sldId id="298" r:id="rId71"/>
    <p:sldId id="358" r:id="rId72"/>
    <p:sldId id="370" r:id="rId73"/>
    <p:sldId id="340" r:id="rId74"/>
    <p:sldId id="341" r:id="rId75"/>
    <p:sldId id="342" r:id="rId76"/>
    <p:sldId id="359" r:id="rId77"/>
    <p:sldId id="306" r:id="rId78"/>
    <p:sldId id="307" r:id="rId79"/>
    <p:sldId id="308" r:id="rId80"/>
    <p:sldId id="310" r:id="rId81"/>
    <p:sldId id="309" r:id="rId82"/>
    <p:sldId id="311" r:id="rId83"/>
    <p:sldId id="312" r:id="rId84"/>
    <p:sldId id="371" r:id="rId85"/>
    <p:sldId id="343" r:id="rId86"/>
    <p:sldId id="344" r:id="rId87"/>
    <p:sldId id="345" r:id="rId88"/>
    <p:sldId id="360" r:id="rId89"/>
    <p:sldId id="362" r:id="rId90"/>
    <p:sldId id="313" r:id="rId91"/>
    <p:sldId id="314" r:id="rId92"/>
    <p:sldId id="315" r:id="rId93"/>
    <p:sldId id="363" r:id="rId94"/>
    <p:sldId id="316" r:id="rId95"/>
    <p:sldId id="317" r:id="rId96"/>
    <p:sldId id="372" r:id="rId97"/>
    <p:sldId id="346" r:id="rId98"/>
    <p:sldId id="347" r:id="rId99"/>
    <p:sldId id="348" r:id="rId100"/>
    <p:sldId id="364" r:id="rId101"/>
    <p:sldId id="361" r:id="rId102"/>
    <p:sldId id="373" r:id="rId103"/>
    <p:sldId id="318" r:id="rId104"/>
    <p:sldId id="325" r:id="rId105"/>
    <p:sldId id="319" r:id="rId106"/>
    <p:sldId id="320" r:id="rId107"/>
    <p:sldId id="323" r:id="rId108"/>
    <p:sldId id="326" r:id="rId109"/>
    <p:sldId id="321" r:id="rId110"/>
    <p:sldId id="322" r:id="rId111"/>
    <p:sldId id="366" r:id="rId112"/>
    <p:sldId id="349" r:id="rId113"/>
    <p:sldId id="350" r:id="rId114"/>
    <p:sldId id="351" r:id="rId115"/>
    <p:sldId id="375" r:id="rId116"/>
    <p:sldId id="374" r:id="rId117"/>
    <p:sldId id="376" r:id="rId118"/>
    <p:sldId id="377"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1" d="100"/>
          <a:sy n="51" d="100"/>
        </p:scale>
        <p:origin x="-12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72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notesMaster" Target="notesMasters/notes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223486-37FE-E14E-BDA9-64C423BDCEBC}" type="datetimeFigureOut">
              <a:rPr lang="en-US" smtClean="0"/>
              <a:t>8/21/14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2307B-541B-824D-8F33-9E841C1CBC81}" type="slidenum">
              <a:rPr lang="en-US" smtClean="0"/>
              <a:t>‹#›</a:t>
            </a:fld>
            <a:endParaRPr lang="en-US"/>
          </a:p>
        </p:txBody>
      </p:sp>
    </p:spTree>
    <p:extLst>
      <p:ext uri="{BB962C8B-B14F-4D97-AF65-F5344CB8AC3E}">
        <p14:creationId xmlns:p14="http://schemas.microsoft.com/office/powerpoint/2010/main" val="1900061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2307B-541B-824D-8F33-9E841C1CBC81}" type="slidenum">
              <a:rPr lang="en-US" smtClean="0"/>
              <a:t>69</a:t>
            </a:fld>
            <a:endParaRPr lang="en-US"/>
          </a:p>
        </p:txBody>
      </p:sp>
    </p:spTree>
    <p:extLst>
      <p:ext uri="{BB962C8B-B14F-4D97-AF65-F5344CB8AC3E}">
        <p14:creationId xmlns:p14="http://schemas.microsoft.com/office/powerpoint/2010/main" val="11140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8F822F-8B46-A949-A7DA-7AC9C1EB7A81}"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428520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F822F-8B46-A949-A7DA-7AC9C1EB7A81}"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4006800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F822F-8B46-A949-A7DA-7AC9C1EB7A81}"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209747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93563225-8B2F-1340-B770-22545FF328D9}" type="slidenum">
              <a:rPr lang="en-US"/>
              <a:pPr/>
              <a:t>‹#›</a:t>
            </a:fld>
            <a:endParaRPr lang="en-US"/>
          </a:p>
        </p:txBody>
      </p:sp>
    </p:spTree>
    <p:extLst>
      <p:ext uri="{BB962C8B-B14F-4D97-AF65-F5344CB8AC3E}">
        <p14:creationId xmlns:p14="http://schemas.microsoft.com/office/powerpoint/2010/main" val="56058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8F822F-8B46-A949-A7DA-7AC9C1EB7A81}"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2868471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8F822F-8B46-A949-A7DA-7AC9C1EB7A81}" type="datetimeFigureOut">
              <a:rPr lang="en-US" smtClean="0"/>
              <a:t>8/21/14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362375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8F822F-8B46-A949-A7DA-7AC9C1EB7A81}" type="datetimeFigureOut">
              <a:rPr lang="en-US" smtClean="0"/>
              <a:t>8/21/14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246505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8F822F-8B46-A949-A7DA-7AC9C1EB7A81}" type="datetimeFigureOut">
              <a:rPr lang="en-US" smtClean="0"/>
              <a:t>8/21/14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22123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8F822F-8B46-A949-A7DA-7AC9C1EB7A81}" type="datetimeFigureOut">
              <a:rPr lang="en-US" smtClean="0"/>
              <a:t>8/21/14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337690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F822F-8B46-A949-A7DA-7AC9C1EB7A81}" type="datetimeFigureOut">
              <a:rPr lang="en-US" smtClean="0"/>
              <a:t>8/21/14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2446191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F822F-8B46-A949-A7DA-7AC9C1EB7A81}" type="datetimeFigureOut">
              <a:rPr lang="en-US" smtClean="0"/>
              <a:t>8/21/14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341553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8F822F-8B46-A949-A7DA-7AC9C1EB7A81}" type="datetimeFigureOut">
              <a:rPr lang="en-US" smtClean="0"/>
              <a:t>8/21/14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01C98-889C-2646-8149-FC96B56B541C}" type="slidenum">
              <a:rPr lang="en-US" smtClean="0"/>
              <a:t>‹#›</a:t>
            </a:fld>
            <a:endParaRPr lang="en-US"/>
          </a:p>
        </p:txBody>
      </p:sp>
    </p:spTree>
    <p:extLst>
      <p:ext uri="{BB962C8B-B14F-4D97-AF65-F5344CB8AC3E}">
        <p14:creationId xmlns:p14="http://schemas.microsoft.com/office/powerpoint/2010/main" val="13149859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F822F-8B46-A949-A7DA-7AC9C1EB7A81}" type="datetimeFigureOut">
              <a:rPr lang="en-US" smtClean="0"/>
              <a:t>8/21/14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01C98-889C-2646-8149-FC96B56B541C}" type="slidenum">
              <a:rPr lang="en-US" smtClean="0"/>
              <a:t>‹#›</a:t>
            </a:fld>
            <a:endParaRPr lang="en-US"/>
          </a:p>
        </p:txBody>
      </p:sp>
    </p:spTree>
    <p:extLst>
      <p:ext uri="{BB962C8B-B14F-4D97-AF65-F5344CB8AC3E}">
        <p14:creationId xmlns:p14="http://schemas.microsoft.com/office/powerpoint/2010/main" val="292259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hyperlink" Target="http://www.youtube.com/watch?v=5Kr4aCUYg8A" TargetMode="External"/><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8.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hyperlink" Target="http://www.youtube.com/watch?v=3oX-Kcx2BAc" TargetMode="External"/><Relationship Id="rId5" Type="http://schemas.openxmlformats.org/officeDocument/2006/relationships/hyperlink" Target="http://www.youtube.com/watch?v=OqCTq3EeDcY" TargetMode="External"/><Relationship Id="rId1" Type="http://schemas.openxmlformats.org/officeDocument/2006/relationships/slideLayout" Target="../slideLayouts/slideLayout12.xml"/><Relationship Id="rId2" Type="http://schemas.openxmlformats.org/officeDocument/2006/relationships/image" Target="../media/image107.png"/></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hyperlink" Target="http://www.youtube.com/watch?v=9K4q22kMzm4" TargetMode="External"/><Relationship Id="rId5" Type="http://schemas.openxmlformats.org/officeDocument/2006/relationships/hyperlink" Target="http://www.youtube.com/watch?v=4TAtRCJIqnk" TargetMode="External"/><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Yocja_N5s1I"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hyperlink" Target="https://www.youtube.com/watch?v=o32l-_U6nGY"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hyperlink" Target="https://www.youtube.com/watch?v=84y2q4giihY" TargetMode="Externa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sohXPx_XZ6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https://www.youtube.com/watch?v=wgTPH5y1-ZI" TargetMode="External"/><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s://www.youtube.com/watch?v=_JSMkwVU_Xw" TargetMode="External"/><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www.youtube.com/watch?v=hUB4-k7kVBc"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s://www.youtube.com/watch?v=EqGLLOqOhLQ" TargetMode="External"/><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Z3Wvw6BivVI"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n7ndRwqJYDM"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hyperlink" Target="http://www.youtube.com/watch?v=ppobDZeSJ9Q" TargetMode="External"/><Relationship Id="rId5" Type="http://schemas.openxmlformats.org/officeDocument/2006/relationships/image" Target="../media/image103.png"/><Relationship Id="rId6" Type="http://schemas.openxmlformats.org/officeDocument/2006/relationships/hyperlink" Target="http://www.youtube.com/watch?v=Jd0M_glwpwQ" TargetMode="External"/><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9000"/>
          </a:blip>
          <a:stretch>
            <a:fillRect/>
          </a:stretch>
        </p:blipFill>
        <p:spPr>
          <a:xfrm>
            <a:off x="-56028" y="-98024"/>
            <a:ext cx="9207035" cy="7043382"/>
          </a:xfrm>
          <a:prstGeom prst="rect">
            <a:avLst/>
          </a:prstGeom>
        </p:spPr>
      </p:pic>
      <p:sp>
        <p:nvSpPr>
          <p:cNvPr id="2" name="Title 1"/>
          <p:cNvSpPr>
            <a:spLocks noGrp="1"/>
          </p:cNvSpPr>
          <p:nvPr>
            <p:ph type="ctrTitle"/>
          </p:nvPr>
        </p:nvSpPr>
        <p:spPr>
          <a:xfrm>
            <a:off x="1008478" y="1395412"/>
            <a:ext cx="6819949" cy="1470025"/>
          </a:xfrm>
        </p:spPr>
        <p:txBody>
          <a:bodyPr>
            <a:noAutofit/>
          </a:bodyPr>
          <a:lstStyle/>
          <a:p>
            <a:r>
              <a:rPr lang="en-US" sz="6000" dirty="0" smtClean="0">
                <a:solidFill>
                  <a:srgbClr val="008000"/>
                </a:solidFill>
                <a:effectLst>
                  <a:glow rad="228600">
                    <a:schemeClr val="accent6">
                      <a:satMod val="175000"/>
                      <a:alpha val="40000"/>
                    </a:schemeClr>
                  </a:glow>
                </a:effectLst>
                <a:latin typeface="Arial Black"/>
                <a:cs typeface="Arial Black"/>
              </a:rPr>
              <a:t>The Rise of River Valley Civilizations</a:t>
            </a:r>
            <a:endParaRPr lang="en-US" sz="6000" dirty="0">
              <a:solidFill>
                <a:srgbClr val="008000"/>
              </a:solidFill>
              <a:effectLst>
                <a:glow rad="228600">
                  <a:schemeClr val="accent6">
                    <a:satMod val="175000"/>
                    <a:alpha val="40000"/>
                  </a:schemeClr>
                </a:glow>
              </a:effectLst>
              <a:latin typeface="Arial Black"/>
              <a:cs typeface="Arial Black"/>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726001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FF0000"/>
                </a:solidFill>
              </a:rPr>
              <a:t>Neolithic Revolution (Agricultural Revolution)</a:t>
            </a:r>
            <a:endParaRPr lang="en-US" dirty="0">
              <a:solidFill>
                <a:srgbClr val="FF0000"/>
              </a:solidFill>
            </a:endParaRPr>
          </a:p>
        </p:txBody>
      </p:sp>
      <p:sp>
        <p:nvSpPr>
          <p:cNvPr id="3" name="Content Placeholder 2"/>
          <p:cNvSpPr>
            <a:spLocks noGrp="1"/>
          </p:cNvSpPr>
          <p:nvPr>
            <p:ph idx="1"/>
          </p:nvPr>
        </p:nvSpPr>
        <p:spPr>
          <a:xfrm>
            <a:off x="393133" y="1509465"/>
            <a:ext cx="8686800" cy="4525963"/>
          </a:xfrm>
        </p:spPr>
        <p:txBody>
          <a:bodyPr>
            <a:normAutofit/>
          </a:bodyPr>
          <a:lstStyle/>
          <a:p>
            <a:r>
              <a:rPr lang="en-US" sz="3600" dirty="0" smtClean="0"/>
              <a:t>About 10,000 years ago, one of the great turning points in history occurred</a:t>
            </a:r>
          </a:p>
          <a:p>
            <a:r>
              <a:rPr lang="en-US" sz="3600" dirty="0" smtClean="0">
                <a:solidFill>
                  <a:srgbClr val="0000FF"/>
                </a:solidFill>
              </a:rPr>
              <a:t>Moved from hunters and gatherers to producers of food</a:t>
            </a:r>
          </a:p>
          <a:p>
            <a:r>
              <a:rPr lang="en-US" sz="3600" dirty="0" smtClean="0">
                <a:solidFill>
                  <a:srgbClr val="0000FF"/>
                </a:solidFill>
              </a:rPr>
              <a:t>Why?</a:t>
            </a:r>
          </a:p>
          <a:p>
            <a:pPr lvl="1"/>
            <a:r>
              <a:rPr lang="en-US" sz="3200" dirty="0" smtClean="0">
                <a:solidFill>
                  <a:srgbClr val="0000FF"/>
                </a:solidFill>
              </a:rPr>
              <a:t>Learned how to grow food and domesticate animals</a:t>
            </a:r>
            <a:endParaRPr lang="en-US" sz="3200" dirty="0">
              <a:solidFill>
                <a:srgbClr val="0000FF"/>
              </a:solidFill>
            </a:endParaRPr>
          </a:p>
        </p:txBody>
      </p:sp>
      <p:sp>
        <p:nvSpPr>
          <p:cNvPr id="5" name="TextBox 4"/>
          <p:cNvSpPr txBox="1"/>
          <p:nvPr/>
        </p:nvSpPr>
        <p:spPr>
          <a:xfrm>
            <a:off x="3780076" y="5575361"/>
            <a:ext cx="4566330" cy="954107"/>
          </a:xfrm>
          <a:prstGeom prst="rect">
            <a:avLst/>
          </a:prstGeom>
          <a:noFill/>
        </p:spPr>
        <p:txBody>
          <a:bodyPr wrap="square" rtlCol="0">
            <a:spAutoFit/>
          </a:bodyPr>
          <a:lstStyle/>
          <a:p>
            <a:r>
              <a:rPr lang="en-US" sz="2800" dirty="0" smtClean="0"/>
              <a:t>Why would this be a good thing?</a:t>
            </a:r>
            <a:endParaRPr lang="en-US" sz="2800" dirty="0"/>
          </a:p>
        </p:txBody>
      </p:sp>
    </p:spTree>
    <p:extLst>
      <p:ext uri="{BB962C8B-B14F-4D97-AF65-F5344CB8AC3E}">
        <p14:creationId xmlns:p14="http://schemas.microsoft.com/office/powerpoint/2010/main" val="375323531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19.  What was used to predict the future?</a:t>
            </a:r>
          </a:p>
          <a:p>
            <a:pPr marL="914400" lvl="1" indent="-514350">
              <a:buAutoNum type="alphaUcPeriod"/>
            </a:pPr>
            <a:r>
              <a:rPr lang="en-US" dirty="0" smtClean="0"/>
              <a:t>stars</a:t>
            </a:r>
          </a:p>
          <a:p>
            <a:pPr marL="914400" lvl="1" indent="-514350">
              <a:buAutoNum type="alphaUcPeriod"/>
            </a:pPr>
            <a:r>
              <a:rPr lang="en-US" dirty="0" smtClean="0"/>
              <a:t>ancestors</a:t>
            </a:r>
          </a:p>
          <a:p>
            <a:pPr marL="914400" lvl="1" indent="-514350">
              <a:buAutoNum type="alphaUcPeriod"/>
            </a:pPr>
            <a:r>
              <a:rPr lang="en-US" dirty="0" smtClean="0"/>
              <a:t>Turtle shells</a:t>
            </a:r>
          </a:p>
          <a:p>
            <a:pPr marL="914400" lvl="1" indent="-514350">
              <a:buAutoNum type="alphaUcPeriod"/>
            </a:pPr>
            <a:r>
              <a:rPr lang="en-US" dirty="0" smtClean="0"/>
              <a:t>shamans</a:t>
            </a:r>
          </a:p>
          <a:p>
            <a:pPr marL="914400" lvl="1" indent="-514350">
              <a:buAutoNum type="alphaUcPeriod"/>
            </a:pPr>
            <a:r>
              <a:rPr lang="en-US" dirty="0" smtClean="0"/>
              <a:t>Tarot cards</a:t>
            </a:r>
          </a:p>
        </p:txBody>
      </p:sp>
    </p:spTree>
    <p:extLst>
      <p:ext uri="{BB962C8B-B14F-4D97-AF65-F5344CB8AC3E}">
        <p14:creationId xmlns:p14="http://schemas.microsoft.com/office/powerpoint/2010/main" val="158903792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18489556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6"/>
            <a:ext cx="8229600" cy="1143000"/>
          </a:xfrm>
        </p:spPr>
        <p:txBody>
          <a:bodyPr/>
          <a:lstStyle/>
          <a:p>
            <a:r>
              <a:rPr lang="en-US" dirty="0" smtClean="0"/>
              <a:t>Graphic Organizers (Left side)</a:t>
            </a:r>
            <a:endParaRPr lang="en-US" dirty="0"/>
          </a:p>
        </p:txBody>
      </p:sp>
      <p:sp>
        <p:nvSpPr>
          <p:cNvPr id="3" name="Content Placeholder 2"/>
          <p:cNvSpPr>
            <a:spLocks noGrp="1"/>
          </p:cNvSpPr>
          <p:nvPr>
            <p:ph idx="1"/>
          </p:nvPr>
        </p:nvSpPr>
        <p:spPr>
          <a:xfrm>
            <a:off x="457200" y="1000600"/>
            <a:ext cx="8229600" cy="5399785"/>
          </a:xfrm>
        </p:spPr>
        <p:txBody>
          <a:bodyPr>
            <a:normAutofit fontScale="92500" lnSpcReduction="10000"/>
          </a:bodyPr>
          <a:lstStyle/>
          <a:p>
            <a:r>
              <a:rPr lang="en-US" dirty="0" smtClean="0"/>
              <a:t>Today you will complete AT LEAST 3 different Venn Diagrams. </a:t>
            </a:r>
          </a:p>
          <a:p>
            <a:r>
              <a:rPr lang="en-US" dirty="0" smtClean="0"/>
              <a:t> These Venn Diagrams will compare your choice of River Valley Civilizations. (</a:t>
            </a:r>
            <a:r>
              <a:rPr lang="en-US" dirty="0" err="1" smtClean="0"/>
              <a:t>Meso</a:t>
            </a:r>
            <a:r>
              <a:rPr lang="en-US" dirty="0" smtClean="0"/>
              <a:t>, Egypt, Indus, China)</a:t>
            </a:r>
          </a:p>
          <a:p>
            <a:r>
              <a:rPr lang="en-US" dirty="0" smtClean="0"/>
              <a:t>Each circle MUST have 3 facts.</a:t>
            </a:r>
          </a:p>
          <a:p>
            <a:r>
              <a:rPr lang="en-US" dirty="0" smtClean="0"/>
              <a:t>When done, you will chose the Venn Diagram you feel you have the most knowledge about and decide if they are more similar or different.</a:t>
            </a:r>
          </a:p>
          <a:p>
            <a:r>
              <a:rPr lang="en-US" dirty="0" smtClean="0"/>
              <a:t>You will then decide what 3 PERSIA categories they are more similar/different in.</a:t>
            </a:r>
            <a:endParaRPr lang="en-US" dirty="0"/>
          </a:p>
        </p:txBody>
      </p:sp>
    </p:spTree>
    <p:extLst>
      <p:ext uri="{BB962C8B-B14F-4D97-AF65-F5344CB8AC3E}">
        <p14:creationId xmlns:p14="http://schemas.microsoft.com/office/powerpoint/2010/main" val="4061792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2" name="Title 1"/>
          <p:cNvSpPr>
            <a:spLocks noGrp="1"/>
          </p:cNvSpPr>
          <p:nvPr>
            <p:ph type="title"/>
          </p:nvPr>
        </p:nvSpPr>
        <p:spPr>
          <a:xfrm>
            <a:off x="457200" y="-159731"/>
            <a:ext cx="8229600" cy="1143000"/>
          </a:xfrm>
        </p:spPr>
        <p:txBody>
          <a:bodyPr/>
          <a:lstStyle/>
          <a:p>
            <a:r>
              <a:rPr lang="en-US" dirty="0" smtClean="0">
                <a:solidFill>
                  <a:srgbClr val="FF0000"/>
                </a:solidFill>
              </a:rPr>
              <a:t>The Ancient Hebrews</a:t>
            </a:r>
            <a:endParaRPr lang="en-US" dirty="0">
              <a:solidFill>
                <a:srgbClr val="FF0000"/>
              </a:solidFill>
            </a:endParaRPr>
          </a:p>
        </p:txBody>
      </p:sp>
      <p:sp>
        <p:nvSpPr>
          <p:cNvPr id="3" name="Content Placeholder 2"/>
          <p:cNvSpPr>
            <a:spLocks noGrp="1"/>
          </p:cNvSpPr>
          <p:nvPr>
            <p:ph idx="1"/>
          </p:nvPr>
        </p:nvSpPr>
        <p:spPr>
          <a:xfrm>
            <a:off x="399629" y="1269264"/>
            <a:ext cx="4397224" cy="5941556"/>
          </a:xfrm>
        </p:spPr>
        <p:txBody>
          <a:bodyPr>
            <a:normAutofit/>
          </a:bodyPr>
          <a:lstStyle/>
          <a:p>
            <a:r>
              <a:rPr lang="en-US" dirty="0" smtClean="0">
                <a:solidFill>
                  <a:srgbClr val="0000FF"/>
                </a:solidFill>
              </a:rPr>
              <a:t>Hebrews (Israelites) lived south of Phoenicia </a:t>
            </a:r>
            <a:r>
              <a:rPr lang="en-US" dirty="0" smtClean="0"/>
              <a:t>in the area occupied by present day Israel, Egypt, and Jordan</a:t>
            </a:r>
          </a:p>
          <a:p>
            <a:r>
              <a:rPr lang="en-US" dirty="0" smtClean="0"/>
              <a:t>Influenced by Mesopotamia and Egypt</a:t>
            </a:r>
          </a:p>
        </p:txBody>
      </p:sp>
      <p:pic>
        <p:nvPicPr>
          <p:cNvPr id="4" name="Picture 3"/>
          <p:cNvPicPr>
            <a:picLocks noChangeAspect="1"/>
          </p:cNvPicPr>
          <p:nvPr/>
        </p:nvPicPr>
        <p:blipFill>
          <a:blip r:embed="rId3"/>
          <a:stretch>
            <a:fillRect/>
          </a:stretch>
        </p:blipFill>
        <p:spPr>
          <a:xfrm>
            <a:off x="4937936" y="897213"/>
            <a:ext cx="3853355" cy="5738148"/>
          </a:xfrm>
          <a:prstGeom prst="rect">
            <a:avLst/>
          </a:prstGeom>
        </p:spPr>
      </p:pic>
    </p:spTree>
    <p:extLst>
      <p:ext uri="{BB962C8B-B14F-4D97-AF65-F5344CB8AC3E}">
        <p14:creationId xmlns:p14="http://schemas.microsoft.com/office/powerpoint/2010/main" val="326899811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4098" name="Rectangle 2"/>
          <p:cNvSpPr>
            <a:spLocks noGrp="1" noChangeArrowheads="1"/>
          </p:cNvSpPr>
          <p:nvPr>
            <p:ph type="title"/>
          </p:nvPr>
        </p:nvSpPr>
        <p:spPr>
          <a:xfrm>
            <a:off x="457200" y="47906"/>
            <a:ext cx="8229600" cy="1143000"/>
          </a:xfrm>
        </p:spPr>
        <p:txBody>
          <a:bodyPr/>
          <a:lstStyle/>
          <a:p>
            <a:pPr eaLnBrk="1" hangingPunct="1"/>
            <a:r>
              <a:rPr lang="en-US" dirty="0">
                <a:solidFill>
                  <a:srgbClr val="0000FF"/>
                </a:solidFill>
                <a:latin typeface="Arial" charset="0"/>
              </a:rPr>
              <a:t>Prophet Abraham</a:t>
            </a:r>
          </a:p>
        </p:txBody>
      </p:sp>
      <p:sp>
        <p:nvSpPr>
          <p:cNvPr id="17411" name="Rectangle 3"/>
          <p:cNvSpPr>
            <a:spLocks noGrp="1" noChangeArrowheads="1"/>
          </p:cNvSpPr>
          <p:nvPr>
            <p:ph type="body" idx="1"/>
          </p:nvPr>
        </p:nvSpPr>
        <p:spPr>
          <a:xfrm>
            <a:off x="457200" y="1143694"/>
            <a:ext cx="8229600" cy="4525963"/>
          </a:xfrm>
        </p:spPr>
        <p:txBody>
          <a:bodyPr/>
          <a:lstStyle/>
          <a:p>
            <a:pPr eaLnBrk="1" hangingPunct="1"/>
            <a:r>
              <a:rPr lang="en-US" dirty="0" smtClean="0">
                <a:solidFill>
                  <a:srgbClr val="0000FF"/>
                </a:solidFill>
                <a:latin typeface="Verdana" charset="0"/>
              </a:rPr>
              <a:t>Founder of the Hebrews</a:t>
            </a:r>
          </a:p>
          <a:p>
            <a:pPr eaLnBrk="1" hangingPunct="1"/>
            <a:r>
              <a:rPr lang="en-US" dirty="0" smtClean="0">
                <a:latin typeface="Verdana" charset="0"/>
              </a:rPr>
              <a:t>Lived </a:t>
            </a:r>
            <a:r>
              <a:rPr lang="en-US" dirty="0">
                <a:latin typeface="Verdana" charset="0"/>
              </a:rPr>
              <a:t>in Ur</a:t>
            </a:r>
          </a:p>
          <a:p>
            <a:pPr lvl="1" eaLnBrk="1" hangingPunct="1"/>
            <a:r>
              <a:rPr lang="en-US" dirty="0">
                <a:latin typeface="Verdana" charset="0"/>
              </a:rPr>
              <a:t>God commanded him to move his people to Canaan</a:t>
            </a:r>
          </a:p>
          <a:p>
            <a:pPr eaLnBrk="1" hangingPunct="1"/>
            <a:r>
              <a:rPr lang="en-US" dirty="0" smtClean="0">
                <a:latin typeface="Verdana" charset="0"/>
              </a:rPr>
              <a:t>Abraham </a:t>
            </a:r>
            <a:r>
              <a:rPr lang="en-US" dirty="0">
                <a:latin typeface="Verdana" charset="0"/>
              </a:rPr>
              <a:t>promised to obey God, so God looked after his people</a:t>
            </a:r>
          </a:p>
          <a:p>
            <a:pPr lvl="1" eaLnBrk="1" hangingPunct="1"/>
            <a:r>
              <a:rPr lang="en-US" dirty="0">
                <a:latin typeface="Verdana" charset="0"/>
              </a:rPr>
              <a:t>Covenant</a:t>
            </a:r>
          </a:p>
          <a:p>
            <a:pPr eaLnBrk="1" hangingPunct="1"/>
            <a:endParaRPr lang="en-US" dirty="0">
              <a:latin typeface="Verdana" charset="0"/>
            </a:endParaRPr>
          </a:p>
          <a:p>
            <a:pPr lvl="1" eaLnBrk="1" hangingPunct="1"/>
            <a:endParaRPr lang="en-US" dirty="0">
              <a:latin typeface="Verdana" charset="0"/>
            </a:endParaRPr>
          </a:p>
        </p:txBody>
      </p:sp>
      <p:pic>
        <p:nvPicPr>
          <p:cNvPr id="2" name="Picture 1"/>
          <p:cNvPicPr>
            <a:picLocks noChangeAspect="1"/>
          </p:cNvPicPr>
          <p:nvPr/>
        </p:nvPicPr>
        <p:blipFill>
          <a:blip r:embed="rId3"/>
          <a:stretch>
            <a:fillRect/>
          </a:stretch>
        </p:blipFill>
        <p:spPr>
          <a:xfrm>
            <a:off x="5854700" y="4394200"/>
            <a:ext cx="3289300" cy="2463800"/>
          </a:xfrm>
          <a:prstGeom prst="rect">
            <a:avLst/>
          </a:prstGeom>
        </p:spPr>
      </p:pic>
    </p:spTree>
    <p:extLst>
      <p:ext uri="{BB962C8B-B14F-4D97-AF65-F5344CB8AC3E}">
        <p14:creationId xmlns:p14="http://schemas.microsoft.com/office/powerpoint/2010/main" val="1616595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anim calcmode="lin" valueType="num">
                                      <p:cBhvr additive="base">
                                        <p:cTn id="23"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 calcmode="lin" valueType="num">
                                      <p:cBhvr additive="base">
                                        <p:cTn id="27"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3" name="Content Placeholder 2"/>
          <p:cNvSpPr>
            <a:spLocks noGrp="1"/>
          </p:cNvSpPr>
          <p:nvPr>
            <p:ph idx="1"/>
          </p:nvPr>
        </p:nvSpPr>
        <p:spPr>
          <a:xfrm>
            <a:off x="346781" y="468133"/>
            <a:ext cx="6443932" cy="4916108"/>
          </a:xfrm>
        </p:spPr>
        <p:txBody>
          <a:bodyPr>
            <a:normAutofit/>
          </a:bodyPr>
          <a:lstStyle/>
          <a:p>
            <a:r>
              <a:rPr lang="en-US" dirty="0" smtClean="0">
                <a:solidFill>
                  <a:srgbClr val="0000FF"/>
                </a:solidFill>
              </a:rPr>
              <a:t>Believed in one universal God</a:t>
            </a:r>
            <a:r>
              <a:rPr lang="en-US" dirty="0" smtClean="0"/>
              <a:t>, who was both just and all-powerful</a:t>
            </a:r>
          </a:p>
          <a:p>
            <a:r>
              <a:rPr lang="en-US" dirty="0" smtClean="0"/>
              <a:t>It was called </a:t>
            </a:r>
            <a:r>
              <a:rPr lang="en-US" dirty="0" smtClean="0">
                <a:solidFill>
                  <a:srgbClr val="0000FF"/>
                </a:solidFill>
              </a:rPr>
              <a:t>Judaism</a:t>
            </a:r>
          </a:p>
          <a:p>
            <a:r>
              <a:rPr lang="en-US" dirty="0" smtClean="0"/>
              <a:t>God was an invisible but powerful force that created the world and demanded proper moral conduct</a:t>
            </a:r>
          </a:p>
          <a:p>
            <a:r>
              <a:rPr lang="en-US" dirty="0" smtClean="0">
                <a:solidFill>
                  <a:srgbClr val="0000FF"/>
                </a:solidFill>
              </a:rPr>
              <a:t>Monotheism: belief in one God</a:t>
            </a:r>
          </a:p>
          <a:p>
            <a:r>
              <a:rPr lang="en-US" dirty="0" smtClean="0">
                <a:solidFill>
                  <a:srgbClr val="0000FF"/>
                </a:solidFill>
              </a:rPr>
              <a:t>Judaism was the base for Christianity and Islam</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7108166" y="228600"/>
            <a:ext cx="1828800" cy="2133600"/>
          </a:xfrm>
          <a:prstGeom prst="rect">
            <a:avLst/>
          </a:prstGeom>
        </p:spPr>
      </p:pic>
      <p:pic>
        <p:nvPicPr>
          <p:cNvPr id="6" name="Picture 5"/>
          <p:cNvPicPr>
            <a:picLocks noChangeAspect="1"/>
          </p:cNvPicPr>
          <p:nvPr/>
        </p:nvPicPr>
        <p:blipFill>
          <a:blip r:embed="rId4"/>
          <a:stretch>
            <a:fillRect/>
          </a:stretch>
        </p:blipFill>
        <p:spPr>
          <a:xfrm>
            <a:off x="6160076" y="3949141"/>
            <a:ext cx="2832100" cy="2870200"/>
          </a:xfrm>
          <a:prstGeom prst="rect">
            <a:avLst/>
          </a:prstGeom>
        </p:spPr>
      </p:pic>
      <p:sp>
        <p:nvSpPr>
          <p:cNvPr id="7" name="Rectangle 6"/>
          <p:cNvSpPr/>
          <p:nvPr/>
        </p:nvSpPr>
        <p:spPr>
          <a:xfrm rot="2210958">
            <a:off x="6290975" y="2240065"/>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4486906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3" name="Content Placeholder 2"/>
          <p:cNvSpPr>
            <a:spLocks noGrp="1"/>
          </p:cNvSpPr>
          <p:nvPr>
            <p:ph idx="1"/>
          </p:nvPr>
        </p:nvSpPr>
        <p:spPr>
          <a:xfrm>
            <a:off x="35271" y="276337"/>
            <a:ext cx="4574685" cy="5632515"/>
          </a:xfrm>
        </p:spPr>
        <p:txBody>
          <a:bodyPr>
            <a:normAutofit/>
          </a:bodyPr>
          <a:lstStyle/>
          <a:p>
            <a:pPr lvl="1"/>
            <a:r>
              <a:rPr lang="en-US" sz="3200" dirty="0" smtClean="0">
                <a:solidFill>
                  <a:srgbClr val="0000FF"/>
                </a:solidFill>
              </a:rPr>
              <a:t>History is told in the first book of the bible (Old Testament)</a:t>
            </a:r>
          </a:p>
          <a:p>
            <a:pPr lvl="1"/>
            <a:r>
              <a:rPr lang="en-US" sz="3200" dirty="0" smtClean="0">
                <a:solidFill>
                  <a:srgbClr val="0000FF"/>
                </a:solidFill>
              </a:rPr>
              <a:t>The bible is a primary source</a:t>
            </a:r>
          </a:p>
          <a:p>
            <a:pPr lvl="1"/>
            <a:r>
              <a:rPr lang="en-US" sz="3200" dirty="0"/>
              <a:t>1st 5 books of Hebrew </a:t>
            </a:r>
            <a:r>
              <a:rPr lang="en-US" sz="3200" dirty="0" smtClean="0"/>
              <a:t>Bible called the Torah</a:t>
            </a:r>
            <a:endParaRPr lang="en-US" sz="3200" dirty="0"/>
          </a:p>
          <a:p>
            <a:pPr lvl="1"/>
            <a:r>
              <a:rPr lang="en-US" sz="3200" dirty="0"/>
              <a:t>Most holy of sacred writings in Judaism </a:t>
            </a:r>
          </a:p>
          <a:p>
            <a:pPr lvl="1"/>
            <a:endParaRPr lang="en-US" dirty="0" smtClean="0">
              <a:solidFill>
                <a:srgbClr val="31859C"/>
              </a:solidFill>
            </a:endParaRPr>
          </a:p>
        </p:txBody>
      </p:sp>
      <p:pic>
        <p:nvPicPr>
          <p:cNvPr id="5" name="Picture 5" descr="tor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701" y="83060"/>
            <a:ext cx="4037130" cy="372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5752570" y="3806592"/>
            <a:ext cx="2692400" cy="3022600"/>
          </a:xfrm>
          <a:prstGeom prst="rect">
            <a:avLst/>
          </a:prstGeom>
        </p:spPr>
      </p:pic>
    </p:spTree>
    <p:extLst>
      <p:ext uri="{BB962C8B-B14F-4D97-AF65-F5344CB8AC3E}">
        <p14:creationId xmlns:p14="http://schemas.microsoft.com/office/powerpoint/2010/main" val="607717336"/>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3" name="Content Placeholder 2"/>
          <p:cNvSpPr>
            <a:spLocks noGrp="1"/>
          </p:cNvSpPr>
          <p:nvPr>
            <p:ph idx="1"/>
          </p:nvPr>
        </p:nvSpPr>
        <p:spPr>
          <a:xfrm>
            <a:off x="457200" y="495741"/>
            <a:ext cx="8229600" cy="4525963"/>
          </a:xfrm>
        </p:spPr>
        <p:txBody>
          <a:bodyPr/>
          <a:lstStyle/>
          <a:p>
            <a:pPr lvl="1"/>
            <a:r>
              <a:rPr lang="en-US" dirty="0"/>
              <a:t>Says they </a:t>
            </a:r>
            <a:r>
              <a:rPr lang="en-US" dirty="0">
                <a:solidFill>
                  <a:srgbClr val="0000FF"/>
                </a:solidFill>
              </a:rPr>
              <a:t>migrated to Egypt and </a:t>
            </a:r>
            <a:r>
              <a:rPr lang="en-US" dirty="0"/>
              <a:t>remained </a:t>
            </a:r>
            <a:r>
              <a:rPr lang="en-US" dirty="0">
                <a:solidFill>
                  <a:srgbClr val="0000FF"/>
                </a:solidFill>
              </a:rPr>
              <a:t>enslaved</a:t>
            </a:r>
            <a:r>
              <a:rPr lang="en-US" dirty="0"/>
              <a:t> there for 100’s of years</a:t>
            </a:r>
          </a:p>
          <a:p>
            <a:pPr lvl="1"/>
            <a:r>
              <a:rPr lang="en-US" dirty="0">
                <a:solidFill>
                  <a:srgbClr val="0000FF"/>
                </a:solidFill>
              </a:rPr>
              <a:t>Moses freed them </a:t>
            </a:r>
            <a:r>
              <a:rPr lang="en-US" dirty="0"/>
              <a:t>and took them out of Egypt</a:t>
            </a:r>
          </a:p>
          <a:p>
            <a:endParaRPr lang="en-US" dirty="0"/>
          </a:p>
        </p:txBody>
      </p:sp>
      <p:pic>
        <p:nvPicPr>
          <p:cNvPr id="6" name="Picture 5"/>
          <p:cNvPicPr>
            <a:picLocks noChangeAspect="1"/>
          </p:cNvPicPr>
          <p:nvPr/>
        </p:nvPicPr>
        <p:blipFill>
          <a:blip r:embed="rId3"/>
          <a:stretch>
            <a:fillRect/>
          </a:stretch>
        </p:blipFill>
        <p:spPr>
          <a:xfrm>
            <a:off x="1352623" y="2156081"/>
            <a:ext cx="6238624" cy="4416105"/>
          </a:xfrm>
          <a:prstGeom prst="rect">
            <a:avLst/>
          </a:prstGeom>
        </p:spPr>
      </p:pic>
      <p:sp>
        <p:nvSpPr>
          <p:cNvPr id="8" name="TextBox 7"/>
          <p:cNvSpPr txBox="1"/>
          <p:nvPr/>
        </p:nvSpPr>
        <p:spPr>
          <a:xfrm>
            <a:off x="6015994" y="2540287"/>
            <a:ext cx="3128006" cy="923330"/>
          </a:xfrm>
          <a:prstGeom prst="rect">
            <a:avLst/>
          </a:prstGeom>
          <a:noFill/>
        </p:spPr>
        <p:txBody>
          <a:bodyPr wrap="square" rtlCol="0">
            <a:spAutoFit/>
          </a:bodyPr>
          <a:lstStyle/>
          <a:p>
            <a:r>
              <a:rPr lang="en-US" dirty="0">
                <a:hlinkClick r:id="rId4"/>
              </a:rPr>
              <a:t>http://www.youtube.com/watch?v=</a:t>
            </a:r>
            <a:r>
              <a:rPr lang="en-US" dirty="0" smtClean="0">
                <a:hlinkClick r:id="rId4"/>
              </a:rPr>
              <a:t>5Kr4aCUYg8A</a:t>
            </a:r>
            <a:endParaRPr lang="en-US" dirty="0" smtClean="0"/>
          </a:p>
          <a:p>
            <a:endParaRPr lang="en-US" dirty="0"/>
          </a:p>
        </p:txBody>
      </p:sp>
    </p:spTree>
    <p:extLst>
      <p:ext uri="{BB962C8B-B14F-4D97-AF65-F5344CB8AC3E}">
        <p14:creationId xmlns:p14="http://schemas.microsoft.com/office/powerpoint/2010/main" val="46000690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27000"/>
          </a:blip>
          <a:srcRect t="4029" b="15106"/>
          <a:stretch/>
        </p:blipFill>
        <p:spPr>
          <a:xfrm>
            <a:off x="35271" y="-35279"/>
            <a:ext cx="9144000" cy="7546485"/>
          </a:xfrm>
          <a:prstGeom prst="rect">
            <a:avLst/>
          </a:prstGeom>
        </p:spPr>
      </p:pic>
      <p:sp>
        <p:nvSpPr>
          <p:cNvPr id="21510" name="Rectangle 6"/>
          <p:cNvSpPr>
            <a:spLocks noGrp="1" noChangeArrowheads="1"/>
          </p:cNvSpPr>
          <p:nvPr>
            <p:ph type="body" sz="half" idx="1"/>
          </p:nvPr>
        </p:nvSpPr>
        <p:spPr>
          <a:xfrm>
            <a:off x="524483" y="1827213"/>
            <a:ext cx="4425342" cy="4114800"/>
          </a:xfrm>
        </p:spPr>
        <p:txBody>
          <a:bodyPr/>
          <a:lstStyle/>
          <a:p>
            <a:pPr eaLnBrk="1" hangingPunct="1"/>
            <a:r>
              <a:rPr lang="en-US" sz="2500" dirty="0" smtClean="0">
                <a:latin typeface="Verdana" charset="0"/>
              </a:rPr>
              <a:t>Moses</a:t>
            </a:r>
            <a:r>
              <a:rPr lang="ja-JP" altLang="en-US" sz="2500" dirty="0">
                <a:latin typeface="Verdana" charset="0"/>
              </a:rPr>
              <a:t>’</a:t>
            </a:r>
            <a:r>
              <a:rPr lang="en-US" sz="2500" dirty="0">
                <a:latin typeface="Verdana" charset="0"/>
              </a:rPr>
              <a:t> mother hid him along Nile</a:t>
            </a:r>
          </a:p>
          <a:p>
            <a:pPr eaLnBrk="1" hangingPunct="1"/>
            <a:r>
              <a:rPr lang="en-US" sz="2500" dirty="0">
                <a:latin typeface="Verdana" charset="0"/>
              </a:rPr>
              <a:t>Lived with Egyptian princess</a:t>
            </a:r>
          </a:p>
          <a:p>
            <a:pPr eaLnBrk="1" hangingPunct="1"/>
            <a:r>
              <a:rPr lang="en-US" sz="2500" dirty="0">
                <a:latin typeface="Verdana" charset="0"/>
              </a:rPr>
              <a:t>Never forgot </a:t>
            </a:r>
            <a:r>
              <a:rPr lang="en-US" sz="2500" dirty="0" smtClean="0">
                <a:latin typeface="Verdana" charset="0"/>
              </a:rPr>
              <a:t>religion</a:t>
            </a:r>
          </a:p>
          <a:p>
            <a:pPr eaLnBrk="1" hangingPunct="1"/>
            <a:r>
              <a:rPr lang="en-US" sz="2500" dirty="0" smtClean="0">
                <a:latin typeface="Verdana" charset="0"/>
              </a:rPr>
              <a:t>Threatened with plagues</a:t>
            </a:r>
          </a:p>
          <a:p>
            <a:r>
              <a:rPr lang="en-US" sz="2500" dirty="0">
                <a:latin typeface="Verdana" charset="0"/>
              </a:rPr>
              <a:t>Led Hebrews out of slavery from Egypt</a:t>
            </a:r>
          </a:p>
          <a:p>
            <a:pPr eaLnBrk="1" hangingPunct="1"/>
            <a:endParaRPr lang="en-US" sz="2500" dirty="0">
              <a:latin typeface="Verdana" charset="0"/>
            </a:endParaRPr>
          </a:p>
        </p:txBody>
      </p:sp>
      <p:sp>
        <p:nvSpPr>
          <p:cNvPr id="8196" name="Rectangle 7"/>
          <p:cNvSpPr>
            <a:spLocks noGrp="1" noChangeArrowheads="1"/>
          </p:cNvSpPr>
          <p:nvPr>
            <p:ph sz="half" idx="2"/>
          </p:nvPr>
        </p:nvSpPr>
        <p:spPr/>
        <p:txBody>
          <a:bodyPr/>
          <a:lstStyle/>
          <a:p>
            <a:pPr eaLnBrk="1" hangingPunct="1"/>
            <a:endParaRPr lang="en-US" sz="2500">
              <a:latin typeface="Verdana" charset="0"/>
            </a:endParaRPr>
          </a:p>
        </p:txBody>
      </p:sp>
      <p:pic>
        <p:nvPicPr>
          <p:cNvPr id="8197" name="Picture 5" descr="otp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237" y="525691"/>
            <a:ext cx="3306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35271" y="234576"/>
            <a:ext cx="5801966" cy="12100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0"/>
              <a:buNone/>
            </a:pPr>
            <a:r>
              <a:rPr lang="en-US" dirty="0" smtClean="0">
                <a:latin typeface="Verdana" charset="0"/>
                <a:hlinkClick r:id="rId4"/>
              </a:rPr>
              <a:t>http://www.youtube.com/watch?v=3oX-Kcx2BAc</a:t>
            </a:r>
            <a:endParaRPr lang="en-US" dirty="0" smtClean="0">
              <a:latin typeface="Verdana" charset="0"/>
            </a:endParaRPr>
          </a:p>
          <a:p>
            <a:pPr>
              <a:buFont typeface="Wingdings" charset="0"/>
              <a:buNone/>
            </a:pPr>
            <a:endParaRPr lang="en-US" dirty="0">
              <a:latin typeface="Verdana" charset="0"/>
            </a:endParaRPr>
          </a:p>
        </p:txBody>
      </p:sp>
      <p:sp>
        <p:nvSpPr>
          <p:cNvPr id="4" name="TextBox 3"/>
          <p:cNvSpPr txBox="1"/>
          <p:nvPr/>
        </p:nvSpPr>
        <p:spPr>
          <a:xfrm>
            <a:off x="524483" y="5803958"/>
            <a:ext cx="3588588" cy="1200329"/>
          </a:xfrm>
          <a:prstGeom prst="rect">
            <a:avLst/>
          </a:prstGeom>
          <a:noFill/>
        </p:spPr>
        <p:txBody>
          <a:bodyPr wrap="square" rtlCol="0">
            <a:spAutoFit/>
          </a:bodyPr>
          <a:lstStyle/>
          <a:p>
            <a:r>
              <a:rPr lang="en-US" dirty="0">
                <a:hlinkClick r:id="rId5"/>
              </a:rPr>
              <a:t>http://www.youtube.com/watch?v=</a:t>
            </a:r>
            <a:r>
              <a:rPr lang="en-US" dirty="0" smtClean="0">
                <a:hlinkClick r:id="rId5"/>
              </a:rPr>
              <a:t>OqCTq3EeDcY</a:t>
            </a:r>
            <a:endParaRPr lang="en-US" dirty="0" smtClean="0"/>
          </a:p>
          <a:p>
            <a:r>
              <a:rPr lang="en-US" dirty="0"/>
              <a:t/>
            </a:r>
            <a:br>
              <a:rPr lang="en-US" dirty="0"/>
            </a:br>
            <a:endParaRPr lang="en-US" dirty="0"/>
          </a:p>
        </p:txBody>
      </p:sp>
    </p:spTree>
    <p:extLst>
      <p:ext uri="{BB962C8B-B14F-4D97-AF65-F5344CB8AC3E}">
        <p14:creationId xmlns:p14="http://schemas.microsoft.com/office/powerpoint/2010/main" val="2016712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510">
                                            <p:txEl>
                                              <p:pRg st="0" end="0"/>
                                            </p:txEl>
                                          </p:spTgt>
                                        </p:tgtEl>
                                        <p:attrNameLst>
                                          <p:attrName>style.visibility</p:attrName>
                                        </p:attrNameLst>
                                      </p:cBhvr>
                                      <p:to>
                                        <p:strVal val="visible"/>
                                      </p:to>
                                    </p:set>
                                    <p:anim calcmode="lin" valueType="num">
                                      <p:cBhvr additive="base">
                                        <p:cTn id="7" dur="500" fill="hold"/>
                                        <p:tgtEl>
                                          <p:spTgt spid="215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5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0">
                                            <p:txEl>
                                              <p:pRg st="1" end="1"/>
                                            </p:txEl>
                                          </p:spTgt>
                                        </p:tgtEl>
                                        <p:attrNameLst>
                                          <p:attrName>style.visibility</p:attrName>
                                        </p:attrNameLst>
                                      </p:cBhvr>
                                      <p:to>
                                        <p:strVal val="visible"/>
                                      </p:to>
                                    </p:set>
                                    <p:anim calcmode="lin" valueType="num">
                                      <p:cBhvr additive="base">
                                        <p:cTn id="13" dur="500" fill="hold"/>
                                        <p:tgtEl>
                                          <p:spTgt spid="215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15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1510">
                                            <p:txEl>
                                              <p:pRg st="2" end="2"/>
                                            </p:txEl>
                                          </p:spTgt>
                                        </p:tgtEl>
                                        <p:attrNameLst>
                                          <p:attrName>style.visibility</p:attrName>
                                        </p:attrNameLst>
                                      </p:cBhvr>
                                      <p:to>
                                        <p:strVal val="visible"/>
                                      </p:to>
                                    </p:set>
                                    <p:anim calcmode="lin" valueType="num">
                                      <p:cBhvr additive="base">
                                        <p:cTn id="19" dur="500" fill="hold"/>
                                        <p:tgtEl>
                                          <p:spTgt spid="215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15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1510">
                                            <p:txEl>
                                              <p:pRg st="3" end="3"/>
                                            </p:txEl>
                                          </p:spTgt>
                                        </p:tgtEl>
                                        <p:attrNameLst>
                                          <p:attrName>style.visibility</p:attrName>
                                        </p:attrNameLst>
                                      </p:cBhvr>
                                      <p:to>
                                        <p:strVal val="visible"/>
                                      </p:to>
                                    </p:set>
                                    <p:anim calcmode="lin" valueType="num">
                                      <p:cBhvr additive="base">
                                        <p:cTn id="25" dur="500" fill="hold"/>
                                        <p:tgtEl>
                                          <p:spTgt spid="215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15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510">
                                            <p:txEl>
                                              <p:pRg st="4" end="4"/>
                                            </p:txEl>
                                          </p:spTgt>
                                        </p:tgtEl>
                                        <p:attrNameLst>
                                          <p:attrName>style.visibility</p:attrName>
                                        </p:attrNameLst>
                                      </p:cBhvr>
                                      <p:to>
                                        <p:strVal val="visible"/>
                                      </p:to>
                                    </p:set>
                                    <p:anim calcmode="lin" valueType="num">
                                      <p:cBhvr additive="base">
                                        <p:cTn id="31" dur="500" fill="hold"/>
                                        <p:tgtEl>
                                          <p:spTgt spid="215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15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3" name="Content Placeholder 2"/>
          <p:cNvSpPr>
            <a:spLocks noGrp="1"/>
          </p:cNvSpPr>
          <p:nvPr>
            <p:ph idx="1"/>
          </p:nvPr>
        </p:nvSpPr>
        <p:spPr>
          <a:xfrm>
            <a:off x="457200" y="330509"/>
            <a:ext cx="8229600" cy="4525963"/>
          </a:xfrm>
        </p:spPr>
        <p:txBody>
          <a:bodyPr/>
          <a:lstStyle/>
          <a:p>
            <a:pPr marL="342900" lvl="1" indent="-342900">
              <a:buFont typeface="Arial"/>
              <a:buChar char="•"/>
            </a:pPr>
            <a:r>
              <a:rPr lang="en-US" dirty="0" smtClean="0">
                <a:solidFill>
                  <a:srgbClr val="0000FF"/>
                </a:solidFill>
              </a:rPr>
              <a:t>Moses gave </a:t>
            </a:r>
            <a:r>
              <a:rPr lang="en-US" dirty="0">
                <a:solidFill>
                  <a:srgbClr val="0000FF"/>
                </a:solidFill>
              </a:rPr>
              <a:t>them the 10 Commandments: </a:t>
            </a:r>
          </a:p>
          <a:p>
            <a:pPr lvl="1"/>
            <a:endParaRPr lang="en-US" dirty="0"/>
          </a:p>
        </p:txBody>
      </p:sp>
      <p:pic>
        <p:nvPicPr>
          <p:cNvPr id="4" name="Picture 3"/>
          <p:cNvPicPr>
            <a:picLocks noChangeAspect="1"/>
          </p:cNvPicPr>
          <p:nvPr/>
        </p:nvPicPr>
        <p:blipFill>
          <a:blip r:embed="rId3"/>
          <a:stretch>
            <a:fillRect/>
          </a:stretch>
        </p:blipFill>
        <p:spPr>
          <a:xfrm>
            <a:off x="670962" y="1069212"/>
            <a:ext cx="7583284" cy="5607491"/>
          </a:xfrm>
          <a:prstGeom prst="rect">
            <a:avLst/>
          </a:prstGeom>
        </p:spPr>
      </p:pic>
      <p:sp>
        <p:nvSpPr>
          <p:cNvPr id="2" name="TextBox 1"/>
          <p:cNvSpPr txBox="1"/>
          <p:nvPr/>
        </p:nvSpPr>
        <p:spPr>
          <a:xfrm>
            <a:off x="5369081" y="1069212"/>
            <a:ext cx="3229730" cy="923330"/>
          </a:xfrm>
          <a:prstGeom prst="rect">
            <a:avLst/>
          </a:prstGeom>
          <a:noFill/>
        </p:spPr>
        <p:txBody>
          <a:bodyPr wrap="square" rtlCol="0">
            <a:spAutoFit/>
          </a:bodyPr>
          <a:lstStyle/>
          <a:p>
            <a:r>
              <a:rPr lang="en-US" dirty="0">
                <a:hlinkClick r:id="rId4"/>
              </a:rPr>
              <a:t>http://www.youtube.com/watch?v=</a:t>
            </a:r>
            <a:r>
              <a:rPr lang="en-US" dirty="0" smtClean="0">
                <a:hlinkClick r:id="rId4"/>
              </a:rPr>
              <a:t>9K4q22kMzm4</a:t>
            </a:r>
            <a:endParaRPr lang="en-US" dirty="0" smtClean="0"/>
          </a:p>
          <a:p>
            <a:endParaRPr lang="en-US" dirty="0"/>
          </a:p>
        </p:txBody>
      </p:sp>
      <p:sp>
        <p:nvSpPr>
          <p:cNvPr id="6" name="TextBox 5"/>
          <p:cNvSpPr txBox="1"/>
          <p:nvPr/>
        </p:nvSpPr>
        <p:spPr>
          <a:xfrm>
            <a:off x="7973381" y="3562597"/>
            <a:ext cx="1294500" cy="2031325"/>
          </a:xfrm>
          <a:prstGeom prst="rect">
            <a:avLst/>
          </a:prstGeom>
          <a:noFill/>
        </p:spPr>
        <p:txBody>
          <a:bodyPr wrap="square" rtlCol="0">
            <a:spAutoFit/>
          </a:bodyPr>
          <a:lstStyle/>
          <a:p>
            <a:r>
              <a:rPr lang="en-US" dirty="0">
                <a:hlinkClick r:id="rId5"/>
              </a:rPr>
              <a:t>http://www.youtube.com/watch?v=</a:t>
            </a:r>
            <a:r>
              <a:rPr lang="en-US" dirty="0" smtClean="0">
                <a:hlinkClick r:id="rId5"/>
              </a:rPr>
              <a:t>4TAtRCJIqnk</a:t>
            </a:r>
            <a:endParaRPr lang="en-US" dirty="0" smtClean="0"/>
          </a:p>
          <a:p>
            <a:endParaRPr lang="en-US" dirty="0"/>
          </a:p>
        </p:txBody>
      </p:sp>
      <p:sp>
        <p:nvSpPr>
          <p:cNvPr id="7" name="Rectangle 6"/>
          <p:cNvSpPr/>
          <p:nvPr/>
        </p:nvSpPr>
        <p:spPr>
          <a:xfrm>
            <a:off x="3108102" y="6014617"/>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99877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a:xfrm>
            <a:off x="251769" y="31877"/>
            <a:ext cx="8229600" cy="1143000"/>
          </a:xfrm>
        </p:spPr>
        <p:txBody>
          <a:bodyPr/>
          <a:lstStyle/>
          <a:p>
            <a:r>
              <a:rPr lang="en-US" dirty="0" smtClean="0"/>
              <a:t>Grew Food (</a:t>
            </a:r>
            <a:r>
              <a:rPr lang="en-US" dirty="0" smtClean="0">
                <a:solidFill>
                  <a:srgbClr val="0000FF"/>
                </a:solidFill>
              </a:rPr>
              <a:t>Agriculture</a:t>
            </a:r>
            <a:r>
              <a:rPr lang="en-US" dirty="0" smtClean="0"/>
              <a:t>)</a:t>
            </a:r>
            <a:endParaRPr lang="en-US" dirty="0"/>
          </a:p>
        </p:txBody>
      </p:sp>
      <p:pic>
        <p:nvPicPr>
          <p:cNvPr id="7" name="Picture 6"/>
          <p:cNvPicPr>
            <a:picLocks noChangeAspect="1"/>
          </p:cNvPicPr>
          <p:nvPr/>
        </p:nvPicPr>
        <p:blipFill>
          <a:blip r:embed="rId3"/>
          <a:stretch>
            <a:fillRect/>
          </a:stretch>
        </p:blipFill>
        <p:spPr>
          <a:xfrm>
            <a:off x="2212699" y="1006810"/>
            <a:ext cx="4547839" cy="2971599"/>
          </a:xfrm>
          <a:prstGeom prst="rect">
            <a:avLst/>
          </a:prstGeom>
        </p:spPr>
      </p:pic>
      <p:pic>
        <p:nvPicPr>
          <p:cNvPr id="8" name="Picture 7"/>
          <p:cNvPicPr>
            <a:picLocks noChangeAspect="1"/>
          </p:cNvPicPr>
          <p:nvPr/>
        </p:nvPicPr>
        <p:blipFill>
          <a:blip r:embed="rId4"/>
          <a:stretch>
            <a:fillRect/>
          </a:stretch>
        </p:blipFill>
        <p:spPr>
          <a:xfrm>
            <a:off x="5297414" y="4358313"/>
            <a:ext cx="3606800" cy="2247900"/>
          </a:xfrm>
          <a:prstGeom prst="rect">
            <a:avLst/>
          </a:prstGeom>
        </p:spPr>
      </p:pic>
      <p:pic>
        <p:nvPicPr>
          <p:cNvPr id="9" name="Picture 8"/>
          <p:cNvPicPr>
            <a:picLocks noChangeAspect="1"/>
          </p:cNvPicPr>
          <p:nvPr/>
        </p:nvPicPr>
        <p:blipFill>
          <a:blip r:embed="rId5"/>
          <a:stretch>
            <a:fillRect/>
          </a:stretch>
        </p:blipFill>
        <p:spPr>
          <a:xfrm>
            <a:off x="661995" y="4358313"/>
            <a:ext cx="3505200" cy="2324100"/>
          </a:xfrm>
          <a:prstGeom prst="rect">
            <a:avLst/>
          </a:prstGeom>
        </p:spPr>
      </p:pic>
    </p:spTree>
    <p:extLst>
      <p:ext uri="{BB962C8B-B14F-4D97-AF65-F5344CB8AC3E}">
        <p14:creationId xmlns:p14="http://schemas.microsoft.com/office/powerpoint/2010/main" val="87888447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2000"/>
          </a:blip>
          <a:srcRect t="4029" b="15106"/>
          <a:stretch/>
        </p:blipFill>
        <p:spPr>
          <a:xfrm>
            <a:off x="35271" y="-35279"/>
            <a:ext cx="9144000" cy="7546485"/>
          </a:xfrm>
          <a:prstGeom prst="rect">
            <a:avLst/>
          </a:prstGeom>
        </p:spPr>
      </p:pic>
      <p:sp>
        <p:nvSpPr>
          <p:cNvPr id="3" name="Content Placeholder 2"/>
          <p:cNvSpPr>
            <a:spLocks noGrp="1"/>
          </p:cNvSpPr>
          <p:nvPr>
            <p:ph idx="1"/>
          </p:nvPr>
        </p:nvSpPr>
        <p:spPr>
          <a:xfrm>
            <a:off x="4527148" y="108972"/>
            <a:ext cx="4490912" cy="6456067"/>
          </a:xfrm>
        </p:spPr>
        <p:txBody>
          <a:bodyPr>
            <a:normAutofit/>
          </a:bodyPr>
          <a:lstStyle/>
          <a:p>
            <a:r>
              <a:rPr lang="en-US" dirty="0" smtClean="0">
                <a:solidFill>
                  <a:srgbClr val="0000FF"/>
                </a:solidFill>
              </a:rPr>
              <a:t>Hebrews returned to Israel around 1000BC</a:t>
            </a:r>
          </a:p>
          <a:p>
            <a:r>
              <a:rPr lang="en-US" dirty="0" smtClean="0"/>
              <a:t>It was occupied by new people</a:t>
            </a:r>
          </a:p>
          <a:p>
            <a:r>
              <a:rPr lang="en-US" dirty="0" smtClean="0"/>
              <a:t>This led to a series of war</a:t>
            </a:r>
          </a:p>
          <a:p>
            <a:r>
              <a:rPr lang="en-US" dirty="0" smtClean="0"/>
              <a:t>The Hebrews eventually conquered Israel</a:t>
            </a:r>
          </a:p>
          <a:p>
            <a:r>
              <a:rPr lang="en-US" dirty="0" smtClean="0">
                <a:solidFill>
                  <a:srgbClr val="0000FF"/>
                </a:solidFill>
              </a:rPr>
              <a:t>Built their capital at Jerusalem and a temple to worship God</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173296" y="3944900"/>
            <a:ext cx="3901729" cy="2620139"/>
          </a:xfrm>
          <a:prstGeom prst="rect">
            <a:avLst/>
          </a:prstGeom>
        </p:spPr>
      </p:pic>
      <p:pic>
        <p:nvPicPr>
          <p:cNvPr id="6" name="Picture 5"/>
          <p:cNvPicPr>
            <a:picLocks noChangeAspect="1"/>
          </p:cNvPicPr>
          <p:nvPr/>
        </p:nvPicPr>
        <p:blipFill>
          <a:blip r:embed="rId4"/>
          <a:stretch>
            <a:fillRect/>
          </a:stretch>
        </p:blipFill>
        <p:spPr>
          <a:xfrm>
            <a:off x="35270" y="108972"/>
            <a:ext cx="3901729" cy="3339752"/>
          </a:xfrm>
          <a:prstGeom prst="rect">
            <a:avLst/>
          </a:prstGeom>
        </p:spPr>
      </p:pic>
    </p:spTree>
    <p:extLst>
      <p:ext uri="{BB962C8B-B14F-4D97-AF65-F5344CB8AC3E}">
        <p14:creationId xmlns:p14="http://schemas.microsoft.com/office/powerpoint/2010/main" val="214273462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Left Side Activity</a:t>
            </a:r>
            <a:endParaRPr lang="en-US" dirty="0"/>
          </a:p>
        </p:txBody>
      </p:sp>
      <p:sp>
        <p:nvSpPr>
          <p:cNvPr id="3" name="Content Placeholder 2"/>
          <p:cNvSpPr>
            <a:spLocks noGrp="1"/>
          </p:cNvSpPr>
          <p:nvPr>
            <p:ph idx="1"/>
          </p:nvPr>
        </p:nvSpPr>
        <p:spPr>
          <a:xfrm>
            <a:off x="0" y="834774"/>
            <a:ext cx="9144000" cy="4525963"/>
          </a:xfrm>
        </p:spPr>
        <p:txBody>
          <a:bodyPr/>
          <a:lstStyle/>
          <a:p>
            <a:r>
              <a:rPr lang="en-US" dirty="0" smtClean="0"/>
              <a:t>Create a sensory figure of Moses</a:t>
            </a:r>
          </a:p>
          <a:p>
            <a:pPr lvl="1"/>
            <a:r>
              <a:rPr lang="en-US" dirty="0" smtClean="0"/>
              <a:t>Draw him</a:t>
            </a:r>
          </a:p>
          <a:p>
            <a:pPr lvl="1"/>
            <a:r>
              <a:rPr lang="en-US" dirty="0" smtClean="0"/>
              <a:t>Include 3 of the following</a:t>
            </a:r>
          </a:p>
          <a:p>
            <a:pPr lvl="2"/>
            <a:r>
              <a:rPr lang="en-US" dirty="0" smtClean="0"/>
              <a:t>What he might be SEEING, FEELING, HEARING, SAYING, or DOING</a:t>
            </a:r>
            <a:endParaRPr lang="en-US" dirty="0"/>
          </a:p>
        </p:txBody>
      </p:sp>
      <p:pic>
        <p:nvPicPr>
          <p:cNvPr id="16" name="Picture 15"/>
          <p:cNvPicPr>
            <a:picLocks noChangeAspect="1"/>
          </p:cNvPicPr>
          <p:nvPr/>
        </p:nvPicPr>
        <p:blipFill rotWithShape="1">
          <a:blip r:embed="rId2"/>
          <a:srcRect b="45166"/>
          <a:stretch/>
        </p:blipFill>
        <p:spPr>
          <a:xfrm>
            <a:off x="2417177" y="3747610"/>
            <a:ext cx="3981756" cy="2911158"/>
          </a:xfrm>
          <a:prstGeom prst="rect">
            <a:avLst/>
          </a:prstGeom>
        </p:spPr>
      </p:pic>
      <p:sp>
        <p:nvSpPr>
          <p:cNvPr id="17" name="TextBox 16"/>
          <p:cNvSpPr txBox="1"/>
          <p:nvPr/>
        </p:nvSpPr>
        <p:spPr>
          <a:xfrm>
            <a:off x="6847107" y="3747610"/>
            <a:ext cx="1839693" cy="1200329"/>
          </a:xfrm>
          <a:prstGeom prst="rect">
            <a:avLst/>
          </a:prstGeom>
          <a:noFill/>
          <a:ln>
            <a:solidFill>
              <a:schemeClr val="tx1"/>
            </a:solidFill>
          </a:ln>
        </p:spPr>
        <p:txBody>
          <a:bodyPr wrap="square" rtlCol="0">
            <a:spAutoFit/>
          </a:bodyPr>
          <a:lstStyle/>
          <a:p>
            <a:r>
              <a:rPr lang="en-US" dirty="0" smtClean="0"/>
              <a:t>I believe with all my heart that UT is the best team ever.</a:t>
            </a:r>
            <a:endParaRPr lang="en-US" dirty="0"/>
          </a:p>
        </p:txBody>
      </p:sp>
      <p:sp>
        <p:nvSpPr>
          <p:cNvPr id="18" name="TextBox 17"/>
          <p:cNvSpPr txBox="1"/>
          <p:nvPr/>
        </p:nvSpPr>
        <p:spPr>
          <a:xfrm>
            <a:off x="202198" y="3747610"/>
            <a:ext cx="1839693" cy="923330"/>
          </a:xfrm>
          <a:prstGeom prst="rect">
            <a:avLst/>
          </a:prstGeom>
          <a:noFill/>
          <a:ln>
            <a:solidFill>
              <a:schemeClr val="tx1"/>
            </a:solidFill>
          </a:ln>
        </p:spPr>
        <p:txBody>
          <a:bodyPr wrap="square" rtlCol="0">
            <a:spAutoFit/>
          </a:bodyPr>
          <a:lstStyle/>
          <a:p>
            <a:r>
              <a:rPr lang="en-US" dirty="0" smtClean="0"/>
              <a:t>I speak the UT fight song to support my team</a:t>
            </a:r>
            <a:endParaRPr lang="en-US" dirty="0"/>
          </a:p>
        </p:txBody>
      </p:sp>
      <p:sp>
        <p:nvSpPr>
          <p:cNvPr id="19" name="TextBox 18"/>
          <p:cNvSpPr txBox="1"/>
          <p:nvPr/>
        </p:nvSpPr>
        <p:spPr>
          <a:xfrm>
            <a:off x="354598" y="5350784"/>
            <a:ext cx="1839693" cy="1200329"/>
          </a:xfrm>
          <a:prstGeom prst="rect">
            <a:avLst/>
          </a:prstGeom>
          <a:noFill/>
          <a:ln>
            <a:solidFill>
              <a:schemeClr val="tx1"/>
            </a:solidFill>
          </a:ln>
        </p:spPr>
        <p:txBody>
          <a:bodyPr wrap="square" rtlCol="0">
            <a:spAutoFit/>
          </a:bodyPr>
          <a:lstStyle/>
          <a:p>
            <a:r>
              <a:rPr lang="en-US" dirty="0" smtClean="0"/>
              <a:t>My feet walked for hours to go from tailgate to tailgate</a:t>
            </a:r>
            <a:endParaRPr lang="en-US" dirty="0"/>
          </a:p>
        </p:txBody>
      </p:sp>
      <p:cxnSp>
        <p:nvCxnSpPr>
          <p:cNvPr id="22" name="Straight Arrow Connector 21"/>
          <p:cNvCxnSpPr>
            <a:stCxn id="17" idx="1"/>
          </p:cNvCxnSpPr>
          <p:nvPr/>
        </p:nvCxnSpPr>
        <p:spPr>
          <a:xfrm flipH="1">
            <a:off x="4805424" y="4347775"/>
            <a:ext cx="2041683" cy="1230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041891" y="4347775"/>
            <a:ext cx="2141069" cy="600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041891" y="5952109"/>
            <a:ext cx="1966779" cy="9058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92909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20. ________ was the founder of the Hebrews</a:t>
            </a:r>
          </a:p>
          <a:p>
            <a:pPr marL="0" indent="0">
              <a:buNone/>
            </a:pPr>
            <a:r>
              <a:rPr lang="en-US" dirty="0"/>
              <a:t>	</a:t>
            </a:r>
            <a:r>
              <a:rPr lang="en-US" dirty="0" smtClean="0"/>
              <a:t>A.  Moses</a:t>
            </a:r>
          </a:p>
          <a:p>
            <a:pPr marL="0" indent="0">
              <a:buNone/>
            </a:pPr>
            <a:r>
              <a:rPr lang="en-US" dirty="0"/>
              <a:t>	</a:t>
            </a:r>
            <a:r>
              <a:rPr lang="en-US" dirty="0" smtClean="0"/>
              <a:t>B.  Abraham</a:t>
            </a:r>
          </a:p>
          <a:p>
            <a:pPr marL="0" indent="0">
              <a:buNone/>
            </a:pPr>
            <a:r>
              <a:rPr lang="en-US" dirty="0"/>
              <a:t>	</a:t>
            </a:r>
            <a:r>
              <a:rPr lang="en-US" dirty="0" smtClean="0"/>
              <a:t>C. </a:t>
            </a:r>
            <a:r>
              <a:rPr lang="en-US" dirty="0"/>
              <a:t> </a:t>
            </a:r>
            <a:r>
              <a:rPr lang="en-US" dirty="0" smtClean="0"/>
              <a:t>Jesus</a:t>
            </a:r>
          </a:p>
          <a:p>
            <a:pPr marL="0" indent="0">
              <a:buNone/>
            </a:pPr>
            <a:r>
              <a:rPr lang="en-US" dirty="0"/>
              <a:t>	</a:t>
            </a:r>
            <a:r>
              <a:rPr lang="en-US" dirty="0" smtClean="0"/>
              <a:t>D.  John</a:t>
            </a:r>
          </a:p>
          <a:p>
            <a:pPr marL="0" indent="0">
              <a:buNone/>
            </a:pPr>
            <a:r>
              <a:rPr lang="en-US" dirty="0"/>
              <a:t>	</a:t>
            </a:r>
            <a:r>
              <a:rPr lang="en-US" dirty="0" smtClean="0"/>
              <a:t>E.  Jacob </a:t>
            </a:r>
            <a:endParaRPr lang="en-US" dirty="0"/>
          </a:p>
        </p:txBody>
      </p:sp>
    </p:spTree>
    <p:extLst>
      <p:ext uri="{BB962C8B-B14F-4D97-AF65-F5344CB8AC3E}">
        <p14:creationId xmlns:p14="http://schemas.microsoft.com/office/powerpoint/2010/main" val="230741365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21.  Monotheism is the belief in</a:t>
            </a:r>
          </a:p>
          <a:p>
            <a:pPr marL="914400" lvl="1" indent="-514350">
              <a:buAutoNum type="alphaUcPeriod"/>
            </a:pPr>
            <a:r>
              <a:rPr lang="en-US" dirty="0" smtClean="0"/>
              <a:t>Many gods</a:t>
            </a:r>
          </a:p>
          <a:p>
            <a:pPr marL="914400" lvl="1" indent="-514350">
              <a:buAutoNum type="alphaUcPeriod"/>
            </a:pPr>
            <a:r>
              <a:rPr lang="en-US" dirty="0" smtClean="0"/>
              <a:t>A few gods</a:t>
            </a:r>
          </a:p>
          <a:p>
            <a:pPr marL="914400" lvl="1" indent="-514350">
              <a:buAutoNum type="alphaUcPeriod"/>
            </a:pPr>
            <a:r>
              <a:rPr lang="en-US" dirty="0" smtClean="0"/>
              <a:t>One god</a:t>
            </a:r>
          </a:p>
          <a:p>
            <a:pPr marL="914400" lvl="1" indent="-514350">
              <a:buAutoNum type="alphaUcPeriod"/>
            </a:pPr>
            <a:r>
              <a:rPr lang="en-US" dirty="0" smtClean="0"/>
              <a:t>Two gods</a:t>
            </a:r>
          </a:p>
          <a:p>
            <a:pPr marL="914400" lvl="1" indent="-514350">
              <a:buAutoNum type="alphaUcPeriod"/>
            </a:pPr>
            <a:r>
              <a:rPr lang="en-US" dirty="0" smtClean="0"/>
              <a:t>No gods</a:t>
            </a:r>
            <a:endParaRPr lang="en-US" dirty="0"/>
          </a:p>
        </p:txBody>
      </p:sp>
    </p:spTree>
    <p:extLst>
      <p:ext uri="{BB962C8B-B14F-4D97-AF65-F5344CB8AC3E}">
        <p14:creationId xmlns:p14="http://schemas.microsoft.com/office/powerpoint/2010/main" val="258338059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22"/>
            </a:pPr>
            <a:r>
              <a:rPr lang="en-US" dirty="0" smtClean="0"/>
              <a:t>The 10 Commandments are…</a:t>
            </a:r>
          </a:p>
          <a:p>
            <a:pPr marL="914400" lvl="1" indent="-514350">
              <a:buAutoNum type="alphaUcPeriod"/>
            </a:pPr>
            <a:r>
              <a:rPr lang="en-US" dirty="0" smtClean="0"/>
              <a:t>Code of law</a:t>
            </a:r>
          </a:p>
          <a:p>
            <a:pPr marL="914400" lvl="1" indent="-514350">
              <a:buAutoNum type="alphaUcPeriod"/>
            </a:pPr>
            <a:r>
              <a:rPr lang="en-US" dirty="0" smtClean="0"/>
              <a:t>List of acceptable behaviors</a:t>
            </a:r>
          </a:p>
          <a:p>
            <a:pPr marL="914400" lvl="1" indent="-514350">
              <a:buAutoNum type="alphaUcPeriod"/>
            </a:pPr>
            <a:r>
              <a:rPr lang="en-US" dirty="0" smtClean="0"/>
              <a:t>List given to Moses</a:t>
            </a:r>
          </a:p>
          <a:p>
            <a:pPr marL="914400" lvl="1" indent="-514350">
              <a:buAutoNum type="alphaUcPeriod"/>
            </a:pPr>
            <a:r>
              <a:rPr lang="en-US" dirty="0" smtClean="0"/>
              <a:t>Laws of God</a:t>
            </a:r>
          </a:p>
          <a:p>
            <a:pPr marL="914400" lvl="1" indent="-514350">
              <a:buAutoNum type="alphaUcPeriod"/>
            </a:pPr>
            <a:r>
              <a:rPr lang="en-US" dirty="0" smtClean="0"/>
              <a:t>All of the above  </a:t>
            </a:r>
            <a:endParaRPr lang="en-US" dirty="0"/>
          </a:p>
        </p:txBody>
      </p:sp>
    </p:spTree>
    <p:extLst>
      <p:ext uri="{BB962C8B-B14F-4D97-AF65-F5344CB8AC3E}">
        <p14:creationId xmlns:p14="http://schemas.microsoft.com/office/powerpoint/2010/main" val="3212473764"/>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203922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(Left/Right side)</a:t>
            </a:r>
            <a:endParaRPr lang="en-US" dirty="0"/>
          </a:p>
        </p:txBody>
      </p:sp>
      <p:sp>
        <p:nvSpPr>
          <p:cNvPr id="3" name="Content Placeholder 2"/>
          <p:cNvSpPr>
            <a:spLocks noGrp="1"/>
          </p:cNvSpPr>
          <p:nvPr>
            <p:ph idx="1"/>
          </p:nvPr>
        </p:nvSpPr>
        <p:spPr/>
        <p:txBody>
          <a:bodyPr/>
          <a:lstStyle/>
          <a:p>
            <a:r>
              <a:rPr lang="en-US" dirty="0" smtClean="0"/>
              <a:t>On the next completely blank page you will create a Unit Summary.</a:t>
            </a:r>
          </a:p>
          <a:p>
            <a:r>
              <a:rPr lang="en-US" dirty="0" smtClean="0"/>
              <a:t>MUST HAVE</a:t>
            </a:r>
          </a:p>
          <a:p>
            <a:pPr lvl="1"/>
            <a:r>
              <a:rPr lang="en-US" dirty="0" smtClean="0"/>
              <a:t>Unit Name in center (GREEN)</a:t>
            </a:r>
          </a:p>
          <a:p>
            <a:pPr lvl="1"/>
            <a:r>
              <a:rPr lang="en-US" dirty="0" smtClean="0"/>
              <a:t>Name of all 9 topics covered (RED)</a:t>
            </a:r>
          </a:p>
          <a:p>
            <a:pPr lvl="1"/>
            <a:r>
              <a:rPr lang="en-US" dirty="0" smtClean="0"/>
              <a:t>3 pictures from each topic covered (BLUE)</a:t>
            </a:r>
          </a:p>
          <a:p>
            <a:pPr lvl="2"/>
            <a:r>
              <a:rPr lang="en-US" dirty="0" smtClean="0"/>
              <a:t>These pictures must be colored and labeled</a:t>
            </a:r>
          </a:p>
          <a:p>
            <a:pPr lvl="1"/>
            <a:endParaRPr lang="en-US" dirty="0"/>
          </a:p>
        </p:txBody>
      </p:sp>
    </p:spTree>
    <p:extLst>
      <p:ext uri="{BB962C8B-B14F-4D97-AF65-F5344CB8AC3E}">
        <p14:creationId xmlns:p14="http://schemas.microsoft.com/office/powerpoint/2010/main" val="42204492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a:t>
            </a:r>
            <a:endParaRPr lang="en-US" dirty="0"/>
          </a:p>
        </p:txBody>
      </p:sp>
      <p:sp>
        <p:nvSpPr>
          <p:cNvPr id="3" name="Content Placeholder 2"/>
          <p:cNvSpPr>
            <a:spLocks noGrp="1"/>
          </p:cNvSpPr>
          <p:nvPr>
            <p:ph idx="1"/>
          </p:nvPr>
        </p:nvSpPr>
        <p:spPr/>
        <p:txBody>
          <a:bodyPr>
            <a:normAutofit/>
          </a:bodyPr>
          <a:lstStyle/>
          <a:p>
            <a:r>
              <a:rPr lang="en-US" dirty="0" smtClean="0"/>
              <a:t>X.  However, A, B, and C. Therefore, Y.</a:t>
            </a:r>
          </a:p>
          <a:p>
            <a:pPr marL="0" indent="0">
              <a:buNone/>
            </a:pPr>
            <a:endParaRPr lang="en-US" dirty="0" smtClean="0"/>
          </a:p>
          <a:p>
            <a:r>
              <a:rPr lang="en-US" dirty="0" smtClean="0"/>
              <a:t>X represents the strongest point against your argument.</a:t>
            </a:r>
          </a:p>
          <a:p>
            <a:r>
              <a:rPr lang="en-US" dirty="0" smtClean="0"/>
              <a:t>A, B, and C represent the three strongest points for your argument.</a:t>
            </a:r>
          </a:p>
          <a:p>
            <a:r>
              <a:rPr lang="en-US" dirty="0" smtClean="0"/>
              <a:t>Y represents the position you will be taking in your essay.</a:t>
            </a:r>
            <a:endParaRPr lang="en-US" dirty="0"/>
          </a:p>
        </p:txBody>
      </p:sp>
    </p:spTree>
    <p:extLst>
      <p:ext uri="{BB962C8B-B14F-4D97-AF65-F5344CB8AC3E}">
        <p14:creationId xmlns:p14="http://schemas.microsoft.com/office/powerpoint/2010/main" val="12662182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232"/>
            <a:ext cx="8229600" cy="1143000"/>
          </a:xfrm>
        </p:spPr>
        <p:txBody>
          <a:bodyPr/>
          <a:lstStyle/>
          <a:p>
            <a:r>
              <a:rPr lang="en-US" dirty="0" smtClean="0"/>
              <a:t>Example</a:t>
            </a:r>
            <a:endParaRPr lang="en-US" dirty="0"/>
          </a:p>
        </p:txBody>
      </p:sp>
      <p:sp>
        <p:nvSpPr>
          <p:cNvPr id="3" name="Content Placeholder 2"/>
          <p:cNvSpPr>
            <a:spLocks noGrp="1"/>
          </p:cNvSpPr>
          <p:nvPr>
            <p:ph idx="1"/>
          </p:nvPr>
        </p:nvSpPr>
        <p:spPr>
          <a:xfrm>
            <a:off x="0" y="728552"/>
            <a:ext cx="9144000" cy="6129448"/>
          </a:xfrm>
        </p:spPr>
        <p:txBody>
          <a:bodyPr>
            <a:normAutofit/>
          </a:bodyPr>
          <a:lstStyle/>
          <a:p>
            <a:r>
              <a:rPr lang="en-US" sz="3000" dirty="0" smtClean="0"/>
              <a:t>Asses the validity of the statement, “Coach Davis’ class is too time consuming and makes history incredibly boring ”</a:t>
            </a:r>
          </a:p>
          <a:p>
            <a:endParaRPr lang="en-US" sz="3000" dirty="0" smtClean="0"/>
          </a:p>
          <a:p>
            <a:endParaRPr lang="en-US" sz="3000" dirty="0"/>
          </a:p>
          <a:p>
            <a:endParaRPr lang="en-US" sz="3000" dirty="0"/>
          </a:p>
          <a:p>
            <a:r>
              <a:rPr lang="en-US" sz="3000" dirty="0" smtClean="0"/>
              <a:t>Coach Davis expects her students to do higher level work in her Pre-AP class.   However, the work given often involves drawing pictures, playing games, and interacting with other students.  Therefore, Coach Davis’ class does not have to be time consuming and is entertaining, not boring.</a:t>
            </a:r>
            <a:endParaRPr lang="en-US" sz="3000" dirty="0"/>
          </a:p>
        </p:txBody>
      </p:sp>
      <p:graphicFrame>
        <p:nvGraphicFramePr>
          <p:cNvPr id="4" name="Table 3"/>
          <p:cNvGraphicFramePr>
            <a:graphicFrameLocks noGrp="1"/>
          </p:cNvGraphicFramePr>
          <p:nvPr>
            <p:extLst>
              <p:ext uri="{D42A27DB-BD31-4B8C-83A1-F6EECF244321}">
                <p14:modId xmlns:p14="http://schemas.microsoft.com/office/powerpoint/2010/main" val="2669242293"/>
              </p:ext>
            </p:extLst>
          </p:nvPr>
        </p:nvGraphicFramePr>
        <p:xfrm>
          <a:off x="2146464" y="1957721"/>
          <a:ext cx="6096000" cy="1645920"/>
        </p:xfrm>
        <a:graphic>
          <a:graphicData uri="http://schemas.openxmlformats.org/drawingml/2006/table">
            <a:tbl>
              <a:tblPr firstRow="1" bandRow="1">
                <a:tableStyleId>{073A0DAA-6AF3-43AB-8588-CEC1D06C72B9}</a:tableStyleId>
              </a:tblPr>
              <a:tblGrid>
                <a:gridCol w="3048000"/>
                <a:gridCol w="3048000"/>
              </a:tblGrid>
              <a:tr h="370840">
                <a:tc>
                  <a:txBody>
                    <a:bodyPr/>
                    <a:lstStyle/>
                    <a:p>
                      <a:pPr algn="ctr"/>
                      <a:r>
                        <a:rPr lang="en-US" sz="2400" dirty="0" smtClean="0"/>
                        <a:t>Pros</a:t>
                      </a:r>
                      <a:endParaRPr lang="en-US" sz="2400" dirty="0"/>
                    </a:p>
                  </a:txBody>
                  <a:tcPr/>
                </a:tc>
                <a:tc>
                  <a:txBody>
                    <a:bodyPr/>
                    <a:lstStyle/>
                    <a:p>
                      <a:pPr algn="ctr"/>
                      <a:r>
                        <a:rPr lang="en-US" sz="2400" dirty="0" smtClean="0"/>
                        <a:t>Cons</a:t>
                      </a:r>
                      <a:endParaRPr lang="en-US" sz="2400" dirty="0"/>
                    </a:p>
                  </a:txBody>
                  <a:tcPr/>
                </a:tc>
              </a:tr>
              <a:tr h="370840">
                <a:tc>
                  <a:txBody>
                    <a:bodyPr/>
                    <a:lstStyle/>
                    <a:p>
                      <a:r>
                        <a:rPr lang="en-US" sz="2000" dirty="0" smtClean="0"/>
                        <a:t>Coloring</a:t>
                      </a:r>
                      <a:endParaRPr lang="en-US" sz="2000" dirty="0"/>
                    </a:p>
                  </a:txBody>
                  <a:tcPr/>
                </a:tc>
                <a:tc>
                  <a:txBody>
                    <a:bodyPr/>
                    <a:lstStyle/>
                    <a:p>
                      <a:r>
                        <a:rPr lang="en-US" sz="2000" dirty="0" smtClean="0"/>
                        <a:t>Higher level</a:t>
                      </a:r>
                      <a:endParaRPr lang="en-US" sz="2000" dirty="0"/>
                    </a:p>
                  </a:txBody>
                  <a:tcPr/>
                </a:tc>
              </a:tr>
              <a:tr h="370840">
                <a:tc>
                  <a:txBody>
                    <a:bodyPr/>
                    <a:lstStyle/>
                    <a:p>
                      <a:r>
                        <a:rPr lang="en-US" sz="2000" dirty="0" smtClean="0"/>
                        <a:t>Games</a:t>
                      </a:r>
                      <a:endParaRPr lang="en-US" sz="2000" dirty="0"/>
                    </a:p>
                  </a:txBody>
                  <a:tcPr/>
                </a:tc>
                <a:tc>
                  <a:txBody>
                    <a:bodyPr/>
                    <a:lstStyle/>
                    <a:p>
                      <a:r>
                        <a:rPr lang="en-US" sz="2000" dirty="0" smtClean="0"/>
                        <a:t>More writing</a:t>
                      </a:r>
                      <a:endParaRPr lang="en-US" sz="2000" dirty="0"/>
                    </a:p>
                  </a:txBody>
                  <a:tcPr/>
                </a:tc>
              </a:tr>
              <a:tr h="370840">
                <a:tc>
                  <a:txBody>
                    <a:bodyPr/>
                    <a:lstStyle/>
                    <a:p>
                      <a:r>
                        <a:rPr lang="en-US" sz="2000" dirty="0" smtClean="0"/>
                        <a:t>interacting</a:t>
                      </a:r>
                      <a:endParaRPr lang="en-US" sz="20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5756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a:xfrm>
            <a:off x="251769" y="31877"/>
            <a:ext cx="8229600" cy="1143000"/>
          </a:xfrm>
        </p:spPr>
        <p:txBody>
          <a:bodyPr>
            <a:normAutofit fontScale="90000"/>
          </a:bodyPr>
          <a:lstStyle/>
          <a:p>
            <a:r>
              <a:rPr lang="en-US" dirty="0" smtClean="0"/>
              <a:t>Domesticated Animals</a:t>
            </a:r>
            <a:br>
              <a:rPr lang="en-US" dirty="0" smtClean="0"/>
            </a:br>
            <a:r>
              <a:rPr lang="en-US" dirty="0" smtClean="0"/>
              <a:t>(bread for human purposes)</a:t>
            </a:r>
            <a:endParaRPr lang="en-US" dirty="0"/>
          </a:p>
        </p:txBody>
      </p:sp>
      <p:pic>
        <p:nvPicPr>
          <p:cNvPr id="3" name="Picture 2"/>
          <p:cNvPicPr>
            <a:picLocks noChangeAspect="1"/>
          </p:cNvPicPr>
          <p:nvPr/>
        </p:nvPicPr>
        <p:blipFill>
          <a:blip r:embed="rId3"/>
          <a:stretch>
            <a:fillRect/>
          </a:stretch>
        </p:blipFill>
        <p:spPr>
          <a:xfrm>
            <a:off x="1004879" y="1503199"/>
            <a:ext cx="3810000" cy="2133600"/>
          </a:xfrm>
          <a:prstGeom prst="rect">
            <a:avLst/>
          </a:prstGeom>
        </p:spPr>
      </p:pic>
      <p:pic>
        <p:nvPicPr>
          <p:cNvPr id="5" name="Picture 4"/>
          <p:cNvPicPr>
            <a:picLocks noChangeAspect="1"/>
          </p:cNvPicPr>
          <p:nvPr/>
        </p:nvPicPr>
        <p:blipFill>
          <a:blip r:embed="rId4"/>
          <a:stretch>
            <a:fillRect/>
          </a:stretch>
        </p:blipFill>
        <p:spPr>
          <a:xfrm>
            <a:off x="5651500" y="3922580"/>
            <a:ext cx="3492500" cy="2324100"/>
          </a:xfrm>
          <a:prstGeom prst="rect">
            <a:avLst/>
          </a:prstGeom>
        </p:spPr>
      </p:pic>
      <p:pic>
        <p:nvPicPr>
          <p:cNvPr id="6" name="Picture 5"/>
          <p:cNvPicPr>
            <a:picLocks noChangeAspect="1"/>
          </p:cNvPicPr>
          <p:nvPr/>
        </p:nvPicPr>
        <p:blipFill>
          <a:blip r:embed="rId5"/>
          <a:stretch>
            <a:fillRect/>
          </a:stretch>
        </p:blipFill>
        <p:spPr>
          <a:xfrm>
            <a:off x="5303244" y="1174877"/>
            <a:ext cx="3429000" cy="2362200"/>
          </a:xfrm>
          <a:prstGeom prst="rect">
            <a:avLst/>
          </a:prstGeom>
        </p:spPr>
      </p:pic>
      <p:pic>
        <p:nvPicPr>
          <p:cNvPr id="10" name="Picture 9"/>
          <p:cNvPicPr>
            <a:picLocks noChangeAspect="1"/>
          </p:cNvPicPr>
          <p:nvPr/>
        </p:nvPicPr>
        <p:blipFill>
          <a:blip r:embed="rId6"/>
          <a:stretch>
            <a:fillRect/>
          </a:stretch>
        </p:blipFill>
        <p:spPr>
          <a:xfrm>
            <a:off x="158388" y="4329948"/>
            <a:ext cx="5330615" cy="1954080"/>
          </a:xfrm>
          <a:prstGeom prst="rect">
            <a:avLst/>
          </a:prstGeom>
        </p:spPr>
      </p:pic>
    </p:spTree>
    <p:extLst>
      <p:ext uri="{BB962C8B-B14F-4D97-AF65-F5344CB8AC3E}">
        <p14:creationId xmlns:p14="http://schemas.microsoft.com/office/powerpoint/2010/main" val="24157512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362938"/>
            <a:ext cx="8229600" cy="5763226"/>
          </a:xfrm>
        </p:spPr>
        <p:txBody>
          <a:bodyPr/>
          <a:lstStyle/>
          <a:p>
            <a:r>
              <a:rPr lang="en-US" sz="3600" dirty="0" smtClean="0"/>
              <a:t>Anthropologists believe this change first occurred in the Middle East</a:t>
            </a:r>
          </a:p>
          <a:p>
            <a:r>
              <a:rPr lang="en-US" sz="3600" dirty="0" smtClean="0"/>
              <a:t>People learned they could spread seeds of grain and herd farm animals</a:t>
            </a:r>
            <a:endParaRPr lang="en-US" dirty="0"/>
          </a:p>
          <a:p>
            <a:pPr marL="0" indent="0">
              <a:buNone/>
            </a:pPr>
            <a:endParaRPr lang="en-US" dirty="0" smtClean="0"/>
          </a:p>
          <a:p>
            <a:pPr marL="0" indent="0">
              <a:buNone/>
            </a:pPr>
            <a:r>
              <a:rPr lang="en-US" dirty="0" smtClean="0"/>
              <a:t>So what was the Neolithic Revolution?</a:t>
            </a:r>
            <a:endParaRPr lang="en-US" dirty="0"/>
          </a:p>
        </p:txBody>
      </p:sp>
      <p:pic>
        <p:nvPicPr>
          <p:cNvPr id="5" name="Picture 4"/>
          <p:cNvPicPr>
            <a:picLocks noChangeAspect="1"/>
          </p:cNvPicPr>
          <p:nvPr/>
        </p:nvPicPr>
        <p:blipFill>
          <a:blip r:embed="rId3"/>
          <a:stretch>
            <a:fillRect/>
          </a:stretch>
        </p:blipFill>
        <p:spPr>
          <a:xfrm>
            <a:off x="2195550" y="3878264"/>
            <a:ext cx="4797880" cy="2979736"/>
          </a:xfrm>
          <a:prstGeom prst="rect">
            <a:avLst/>
          </a:prstGeom>
        </p:spPr>
      </p:pic>
    </p:spTree>
    <p:extLst>
      <p:ext uri="{BB962C8B-B14F-4D97-AF65-F5344CB8AC3E}">
        <p14:creationId xmlns:p14="http://schemas.microsoft.com/office/powerpoint/2010/main" val="35986358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227846"/>
            <a:ext cx="8229600" cy="4525963"/>
          </a:xfrm>
        </p:spPr>
        <p:txBody>
          <a:bodyPr/>
          <a:lstStyle/>
          <a:p>
            <a:r>
              <a:rPr lang="en-US" sz="4000" dirty="0" smtClean="0">
                <a:solidFill>
                  <a:srgbClr val="0000FF"/>
                </a:solidFill>
              </a:rPr>
              <a:t>The change that occurred when people learned how to plant and grow crops and herd animals around 8000 BC</a:t>
            </a:r>
          </a:p>
          <a:p>
            <a:endParaRPr lang="en-US" dirty="0"/>
          </a:p>
        </p:txBody>
      </p:sp>
      <p:pic>
        <p:nvPicPr>
          <p:cNvPr id="6" name="Picture 5"/>
          <p:cNvPicPr>
            <a:picLocks noChangeAspect="1"/>
          </p:cNvPicPr>
          <p:nvPr/>
        </p:nvPicPr>
        <p:blipFill>
          <a:blip r:embed="rId3"/>
          <a:stretch>
            <a:fillRect/>
          </a:stretch>
        </p:blipFill>
        <p:spPr>
          <a:xfrm>
            <a:off x="269613" y="3586205"/>
            <a:ext cx="3592803" cy="2888614"/>
          </a:xfrm>
          <a:prstGeom prst="rect">
            <a:avLst/>
          </a:prstGeom>
        </p:spPr>
      </p:pic>
      <p:sp>
        <p:nvSpPr>
          <p:cNvPr id="7" name="Right Arrow 6"/>
          <p:cNvSpPr/>
          <p:nvPr/>
        </p:nvSpPr>
        <p:spPr>
          <a:xfrm>
            <a:off x="3949016" y="4601486"/>
            <a:ext cx="1288611" cy="7096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276754" y="2582948"/>
            <a:ext cx="3157873"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Picture 7"/>
          <p:cNvPicPr>
            <a:picLocks noChangeAspect="1"/>
          </p:cNvPicPr>
          <p:nvPr/>
        </p:nvPicPr>
        <p:blipFill>
          <a:blip r:embed="rId4"/>
          <a:stretch>
            <a:fillRect/>
          </a:stretch>
        </p:blipFill>
        <p:spPr>
          <a:xfrm>
            <a:off x="5262527" y="3506278"/>
            <a:ext cx="3906372" cy="3006075"/>
          </a:xfrm>
          <a:prstGeom prst="rect">
            <a:avLst/>
          </a:prstGeom>
        </p:spPr>
      </p:pic>
    </p:spTree>
    <p:extLst>
      <p:ext uri="{BB962C8B-B14F-4D97-AF65-F5344CB8AC3E}">
        <p14:creationId xmlns:p14="http://schemas.microsoft.com/office/powerpoint/2010/main" val="33581360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2831416"/>
            <a:ext cx="8229600" cy="4525963"/>
          </a:xfrm>
        </p:spPr>
        <p:txBody>
          <a:bodyPr/>
          <a:lstStyle/>
          <a:p>
            <a:r>
              <a:rPr lang="en-US" dirty="0" smtClean="0"/>
              <a:t>The introduction of agriculture meant people no longer had wander in search of food</a:t>
            </a:r>
          </a:p>
          <a:p>
            <a:r>
              <a:rPr lang="en-US" dirty="0" smtClean="0">
                <a:solidFill>
                  <a:srgbClr val="0000FF"/>
                </a:solidFill>
              </a:rPr>
              <a:t>They could build permanent homes and villages</a:t>
            </a:r>
          </a:p>
          <a:p>
            <a:r>
              <a:rPr lang="en-US" dirty="0" smtClean="0"/>
              <a:t>Populations grew</a:t>
            </a:r>
          </a:p>
          <a:p>
            <a:r>
              <a:rPr lang="en-US" dirty="0" smtClean="0"/>
              <a:t>Not everyone needed to work anymore so </a:t>
            </a:r>
            <a:r>
              <a:rPr lang="en-US" dirty="0" smtClean="0">
                <a:solidFill>
                  <a:srgbClr val="0000FF"/>
                </a:solidFill>
              </a:rPr>
              <a:t>they could specialize</a:t>
            </a:r>
            <a:endParaRPr lang="en-US" dirty="0">
              <a:solidFill>
                <a:srgbClr val="0000FF"/>
              </a:solidFill>
            </a:endParaRPr>
          </a:p>
        </p:txBody>
      </p:sp>
      <p:pic>
        <p:nvPicPr>
          <p:cNvPr id="6" name="Picture 5"/>
          <p:cNvPicPr>
            <a:picLocks noChangeAspect="1"/>
          </p:cNvPicPr>
          <p:nvPr/>
        </p:nvPicPr>
        <p:blipFill>
          <a:blip r:embed="rId3"/>
          <a:stretch>
            <a:fillRect/>
          </a:stretch>
        </p:blipFill>
        <p:spPr>
          <a:xfrm>
            <a:off x="457200" y="219220"/>
            <a:ext cx="3492500" cy="2324100"/>
          </a:xfrm>
          <a:prstGeom prst="rect">
            <a:avLst/>
          </a:prstGeom>
        </p:spPr>
      </p:pic>
      <p:pic>
        <p:nvPicPr>
          <p:cNvPr id="7" name="Picture 6"/>
          <p:cNvPicPr>
            <a:picLocks noChangeAspect="1"/>
          </p:cNvPicPr>
          <p:nvPr/>
        </p:nvPicPr>
        <p:blipFill>
          <a:blip r:embed="rId4"/>
          <a:stretch>
            <a:fillRect/>
          </a:stretch>
        </p:blipFill>
        <p:spPr>
          <a:xfrm>
            <a:off x="5078114" y="219220"/>
            <a:ext cx="3454400" cy="2349500"/>
          </a:xfrm>
          <a:prstGeom prst="rect">
            <a:avLst/>
          </a:prstGeom>
        </p:spPr>
      </p:pic>
    </p:spTree>
    <p:extLst>
      <p:ext uri="{BB962C8B-B14F-4D97-AF65-F5344CB8AC3E}">
        <p14:creationId xmlns:p14="http://schemas.microsoft.com/office/powerpoint/2010/main" val="25007876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0" y="-63668"/>
            <a:ext cx="9144000" cy="6921668"/>
          </a:xfrm>
        </p:spPr>
        <p:txBody>
          <a:bodyPr>
            <a:normAutofit/>
          </a:bodyPr>
          <a:lstStyle/>
          <a:p>
            <a:r>
              <a:rPr lang="en-US" dirty="0" smtClean="0"/>
              <a:t>People could grow more food but they were </a:t>
            </a:r>
            <a:r>
              <a:rPr lang="en-US" dirty="0" smtClean="0">
                <a:solidFill>
                  <a:srgbClr val="0000FF"/>
                </a:solidFill>
              </a:rPr>
              <a:t>more open to attack by other people</a:t>
            </a:r>
          </a:p>
          <a:p>
            <a:r>
              <a:rPr lang="en-US" dirty="0" smtClean="0"/>
              <a:t>They needed new classes to deal with this and, because of specialization, this was possible</a:t>
            </a:r>
          </a:p>
          <a:p>
            <a:r>
              <a:rPr lang="en-US" dirty="0" smtClean="0">
                <a:solidFill>
                  <a:srgbClr val="0000FF"/>
                </a:solidFill>
              </a:rPr>
              <a:t>Warrior and priest class emerged </a:t>
            </a:r>
            <a:r>
              <a:rPr lang="en-US" dirty="0" smtClean="0"/>
              <a:t>to protect the new villages</a:t>
            </a:r>
          </a:p>
          <a:p>
            <a:endParaRPr lang="en-US" dirty="0"/>
          </a:p>
          <a:p>
            <a:endParaRPr lang="en-US" dirty="0" smtClean="0"/>
          </a:p>
          <a:p>
            <a:r>
              <a:rPr lang="en-US" dirty="0" smtClean="0">
                <a:solidFill>
                  <a:srgbClr val="0000FF"/>
                </a:solidFill>
              </a:rPr>
              <a:t>Specialization</a:t>
            </a:r>
          </a:p>
          <a:p>
            <a:pPr marL="0" indent="0">
              <a:buNone/>
            </a:pPr>
            <a:r>
              <a:rPr lang="en-US" dirty="0">
                <a:solidFill>
                  <a:srgbClr val="0000FF"/>
                </a:solidFill>
              </a:rPr>
              <a:t> </a:t>
            </a:r>
            <a:r>
              <a:rPr lang="en-US" dirty="0" smtClean="0">
                <a:solidFill>
                  <a:srgbClr val="0000FF"/>
                </a:solidFill>
              </a:rPr>
              <a:t>   leads to</a:t>
            </a:r>
          </a:p>
          <a:p>
            <a:endParaRPr lang="en-US" dirty="0"/>
          </a:p>
        </p:txBody>
      </p:sp>
      <p:pic>
        <p:nvPicPr>
          <p:cNvPr id="5" name="Picture 4"/>
          <p:cNvPicPr>
            <a:picLocks noChangeAspect="1"/>
          </p:cNvPicPr>
          <p:nvPr/>
        </p:nvPicPr>
        <p:blipFill>
          <a:blip r:embed="rId3"/>
          <a:stretch>
            <a:fillRect/>
          </a:stretch>
        </p:blipFill>
        <p:spPr>
          <a:xfrm>
            <a:off x="3416770" y="2919109"/>
            <a:ext cx="5694668" cy="3873212"/>
          </a:xfrm>
          <a:prstGeom prst="rect">
            <a:avLst/>
          </a:prstGeom>
        </p:spPr>
      </p:pic>
      <p:sp>
        <p:nvSpPr>
          <p:cNvPr id="6" name="Down Arrow 5"/>
          <p:cNvSpPr/>
          <p:nvPr/>
        </p:nvSpPr>
        <p:spPr>
          <a:xfrm>
            <a:off x="2145734" y="5144868"/>
            <a:ext cx="874226" cy="16474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8250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Side Activity</a:t>
            </a:r>
            <a:endParaRPr lang="en-US" dirty="0"/>
          </a:p>
        </p:txBody>
      </p:sp>
      <p:sp>
        <p:nvSpPr>
          <p:cNvPr id="3" name="Content Placeholder 2"/>
          <p:cNvSpPr>
            <a:spLocks noGrp="1"/>
          </p:cNvSpPr>
          <p:nvPr>
            <p:ph idx="1"/>
          </p:nvPr>
        </p:nvSpPr>
        <p:spPr/>
        <p:txBody>
          <a:bodyPr/>
          <a:lstStyle/>
          <a:p>
            <a:r>
              <a:rPr lang="en-US" dirty="0" smtClean="0"/>
              <a:t>On the left side of your notebook create this chart for the Neolithic Revolution and fill in three facts for each side.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66292810"/>
              </p:ext>
            </p:extLst>
          </p:nvPr>
        </p:nvGraphicFramePr>
        <p:xfrm>
          <a:off x="531897" y="3411877"/>
          <a:ext cx="8008314" cy="3162452"/>
        </p:xfrm>
        <a:graphic>
          <a:graphicData uri="http://schemas.openxmlformats.org/drawingml/2006/table">
            <a:tbl>
              <a:tblPr firstRow="1" bandRow="1">
                <a:tableStyleId>{5C22544A-7EE6-4342-B048-85BDC9FD1C3A}</a:tableStyleId>
              </a:tblPr>
              <a:tblGrid>
                <a:gridCol w="2669438"/>
                <a:gridCol w="2669438"/>
                <a:gridCol w="2669438"/>
              </a:tblGrid>
              <a:tr h="921458">
                <a:tc>
                  <a:txBody>
                    <a:bodyPr/>
                    <a:lstStyle/>
                    <a:p>
                      <a:pPr algn="ctr"/>
                      <a:r>
                        <a:rPr lang="en-US" sz="2400" dirty="0" smtClean="0"/>
                        <a:t>Life Before</a:t>
                      </a:r>
                      <a:endParaRPr lang="en-US" sz="2400" dirty="0"/>
                    </a:p>
                  </a:txBody>
                  <a:tcPr/>
                </a:tc>
                <a:tc>
                  <a:txBody>
                    <a:bodyPr/>
                    <a:lstStyle/>
                    <a:p>
                      <a:pPr algn="ctr"/>
                      <a:r>
                        <a:rPr lang="en-US" sz="2400" dirty="0" smtClean="0"/>
                        <a:t>Cause of Turning Point</a:t>
                      </a:r>
                      <a:endParaRPr lang="en-US" sz="2400" dirty="0"/>
                    </a:p>
                  </a:txBody>
                  <a:tcPr/>
                </a:tc>
                <a:tc>
                  <a:txBody>
                    <a:bodyPr/>
                    <a:lstStyle/>
                    <a:p>
                      <a:pPr algn="ctr"/>
                      <a:r>
                        <a:rPr lang="en-US" sz="2400" dirty="0" smtClean="0"/>
                        <a:t>Life After</a:t>
                      </a:r>
                      <a:endParaRPr lang="en-US" sz="2400" dirty="0"/>
                    </a:p>
                  </a:txBody>
                  <a:tcPr/>
                </a:tc>
              </a:tr>
              <a:tr h="2240994">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030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Course</a:t>
            </a:r>
            <a:endParaRPr lang="en-US" dirty="0"/>
          </a:p>
        </p:txBody>
      </p:sp>
      <p:sp>
        <p:nvSpPr>
          <p:cNvPr id="3" name="Content Placeholder 2"/>
          <p:cNvSpPr>
            <a:spLocks noGrp="1"/>
          </p:cNvSpPr>
          <p:nvPr>
            <p:ph idx="1"/>
          </p:nvPr>
        </p:nvSpPr>
        <p:spPr/>
        <p:txBody>
          <a:bodyPr/>
          <a:lstStyle/>
          <a:p>
            <a:r>
              <a:rPr lang="en-US" dirty="0">
                <a:hlinkClick r:id="rId2"/>
              </a:rPr>
              <a:t>http://www.youtube.com/watch?v=</a:t>
            </a:r>
            <a:r>
              <a:rPr lang="en-US" dirty="0" smtClean="0">
                <a:hlinkClick r:id="rId2"/>
              </a:rPr>
              <a:t>Yocja_N5s1I</a:t>
            </a:r>
            <a:endParaRPr lang="en-US" dirty="0" smtClean="0"/>
          </a:p>
          <a:p>
            <a:endParaRPr lang="en-US" dirty="0"/>
          </a:p>
        </p:txBody>
      </p:sp>
    </p:spTree>
    <p:extLst>
      <p:ext uri="{BB962C8B-B14F-4D97-AF65-F5344CB8AC3E}">
        <p14:creationId xmlns:p14="http://schemas.microsoft.com/office/powerpoint/2010/main" val="39215194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Culture includes all of the following EXCEPT</a:t>
            </a:r>
          </a:p>
          <a:p>
            <a:pPr marL="914400" lvl="1" indent="-514350">
              <a:buAutoNum type="alphaUcPeriod"/>
            </a:pPr>
            <a:r>
              <a:rPr lang="en-US" dirty="0" smtClean="0"/>
              <a:t>Language</a:t>
            </a:r>
          </a:p>
          <a:p>
            <a:pPr marL="914400" lvl="1" indent="-514350">
              <a:buAutoNum type="alphaUcPeriod"/>
            </a:pPr>
            <a:r>
              <a:rPr lang="en-US" dirty="0" smtClean="0"/>
              <a:t>Clothing</a:t>
            </a:r>
          </a:p>
          <a:p>
            <a:pPr marL="914400" lvl="1" indent="-514350">
              <a:buAutoNum type="alphaUcPeriod"/>
            </a:pPr>
            <a:r>
              <a:rPr lang="en-US" dirty="0" smtClean="0"/>
              <a:t>Government</a:t>
            </a:r>
          </a:p>
          <a:p>
            <a:pPr marL="914400" lvl="1" indent="-514350">
              <a:buAutoNum type="alphaUcPeriod"/>
            </a:pPr>
            <a:r>
              <a:rPr lang="en-US" dirty="0" smtClean="0"/>
              <a:t>Art</a:t>
            </a:r>
          </a:p>
          <a:p>
            <a:pPr marL="914400" lvl="1" indent="-514350">
              <a:buAutoNum type="alphaUcPeriod"/>
            </a:pPr>
            <a:r>
              <a:rPr lang="en-US" dirty="0" smtClean="0"/>
              <a:t>None of the above</a:t>
            </a:r>
          </a:p>
        </p:txBody>
      </p:sp>
    </p:spTree>
    <p:extLst>
      <p:ext uri="{BB962C8B-B14F-4D97-AF65-F5344CB8AC3E}">
        <p14:creationId xmlns:p14="http://schemas.microsoft.com/office/powerpoint/2010/main" val="37503296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p:txBody>
          <a:bodyPr/>
          <a:lstStyle/>
          <a:p>
            <a:r>
              <a:rPr lang="en-US" dirty="0" smtClean="0"/>
              <a:t>The Importance of Culture</a:t>
            </a:r>
            <a:endParaRPr lang="en-US" dirty="0"/>
          </a:p>
        </p:txBody>
      </p:sp>
      <p:sp>
        <p:nvSpPr>
          <p:cNvPr id="3" name="Content Placeholder 2"/>
          <p:cNvSpPr>
            <a:spLocks noGrp="1"/>
          </p:cNvSpPr>
          <p:nvPr>
            <p:ph idx="1"/>
          </p:nvPr>
        </p:nvSpPr>
        <p:spPr/>
        <p:txBody>
          <a:bodyPr/>
          <a:lstStyle/>
          <a:p>
            <a:r>
              <a:rPr lang="en-US" dirty="0" smtClean="0"/>
              <a:t>THINK, PAIR, SHARE</a:t>
            </a:r>
          </a:p>
          <a:p>
            <a:endParaRPr lang="en-US" dirty="0" smtClean="0"/>
          </a:p>
          <a:p>
            <a:r>
              <a:rPr lang="en-US" dirty="0" smtClean="0"/>
              <a:t>What do you think culture is?</a:t>
            </a:r>
          </a:p>
          <a:p>
            <a:r>
              <a:rPr lang="en-US" dirty="0" smtClean="0"/>
              <a:t>What makes up your personal culture?</a:t>
            </a:r>
          </a:p>
          <a:p>
            <a:endParaRPr lang="en-US" dirty="0" smtClean="0"/>
          </a:p>
          <a:p>
            <a:r>
              <a:rPr lang="en-US" dirty="0" smtClean="0"/>
              <a:t>Be prepared to share with the class</a:t>
            </a:r>
            <a:endParaRPr lang="en-US" dirty="0"/>
          </a:p>
        </p:txBody>
      </p:sp>
    </p:spTree>
    <p:extLst>
      <p:ext uri="{BB962C8B-B14F-4D97-AF65-F5344CB8AC3E}">
        <p14:creationId xmlns:p14="http://schemas.microsoft.com/office/powerpoint/2010/main" val="15653559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2"/>
            </a:pPr>
            <a:r>
              <a:rPr lang="en-US" dirty="0" smtClean="0"/>
              <a:t>The people known for fishing and finding wild plants are known as</a:t>
            </a:r>
          </a:p>
          <a:p>
            <a:pPr marL="914400" lvl="1" indent="-514350">
              <a:buAutoNum type="alphaUcPeriod"/>
            </a:pPr>
            <a:r>
              <a:rPr lang="en-US" dirty="0" smtClean="0"/>
              <a:t>Cave Men</a:t>
            </a:r>
          </a:p>
          <a:p>
            <a:pPr marL="914400" lvl="1" indent="-514350">
              <a:buAutoNum type="alphaUcPeriod"/>
            </a:pPr>
            <a:r>
              <a:rPr lang="en-US" dirty="0" smtClean="0"/>
              <a:t>Hunter-Gatherers</a:t>
            </a:r>
          </a:p>
          <a:p>
            <a:pPr marL="914400" lvl="1" indent="-514350">
              <a:buAutoNum type="alphaUcPeriod"/>
            </a:pPr>
            <a:r>
              <a:rPr lang="en-US" dirty="0" smtClean="0"/>
              <a:t> Early Humans</a:t>
            </a:r>
          </a:p>
          <a:p>
            <a:pPr marL="914400" lvl="1" indent="-514350">
              <a:buAutoNum type="alphaUcPeriod"/>
            </a:pPr>
            <a:r>
              <a:rPr lang="en-US" dirty="0" smtClean="0"/>
              <a:t>Neolithic Warriors</a:t>
            </a:r>
          </a:p>
          <a:p>
            <a:pPr marL="914400" lvl="1" indent="-514350">
              <a:buAutoNum type="alphaUcPeriod"/>
            </a:pPr>
            <a:r>
              <a:rPr lang="en-US" dirty="0" smtClean="0"/>
              <a:t>None of the above</a:t>
            </a:r>
            <a:endParaRPr lang="en-US" dirty="0"/>
          </a:p>
        </p:txBody>
      </p:sp>
    </p:spTree>
    <p:extLst>
      <p:ext uri="{BB962C8B-B14F-4D97-AF65-F5344CB8AC3E}">
        <p14:creationId xmlns:p14="http://schemas.microsoft.com/office/powerpoint/2010/main" val="8145490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3.  Which of the following is NOT something that occurred after the Neolithic Revolution?</a:t>
            </a:r>
          </a:p>
          <a:p>
            <a:pPr marL="0" indent="0">
              <a:buNone/>
            </a:pPr>
            <a:r>
              <a:rPr lang="en-US" dirty="0"/>
              <a:t>	</a:t>
            </a:r>
            <a:r>
              <a:rPr lang="en-US" dirty="0" smtClean="0"/>
              <a:t>A.  Were more open to attack</a:t>
            </a:r>
          </a:p>
          <a:p>
            <a:pPr marL="0" indent="0">
              <a:buNone/>
            </a:pPr>
            <a:r>
              <a:rPr lang="en-US" dirty="0"/>
              <a:t>	</a:t>
            </a:r>
            <a:r>
              <a:rPr lang="en-US" dirty="0" smtClean="0"/>
              <a:t>B. New class of indentured servants arose</a:t>
            </a:r>
          </a:p>
          <a:p>
            <a:pPr marL="0" indent="0">
              <a:buNone/>
            </a:pPr>
            <a:r>
              <a:rPr lang="en-US" dirty="0"/>
              <a:t>	</a:t>
            </a:r>
            <a:r>
              <a:rPr lang="en-US" dirty="0" smtClean="0"/>
              <a:t>C.  Permanent homes were built</a:t>
            </a:r>
          </a:p>
          <a:p>
            <a:pPr marL="0" indent="0">
              <a:buNone/>
            </a:pPr>
            <a:r>
              <a:rPr lang="en-US" dirty="0"/>
              <a:t>	</a:t>
            </a:r>
            <a:r>
              <a:rPr lang="en-US" dirty="0" smtClean="0"/>
              <a:t>D.  Specialization occurred</a:t>
            </a:r>
          </a:p>
          <a:p>
            <a:pPr marL="0" indent="0">
              <a:buNone/>
            </a:pPr>
            <a:r>
              <a:rPr lang="en-US" dirty="0"/>
              <a:t>	</a:t>
            </a:r>
            <a:r>
              <a:rPr lang="en-US" dirty="0" smtClean="0"/>
              <a:t>E.  Population grew</a:t>
            </a:r>
            <a:endParaRPr lang="en-US" dirty="0"/>
          </a:p>
        </p:txBody>
      </p:sp>
    </p:spTree>
    <p:extLst>
      <p:ext uri="{BB962C8B-B14F-4D97-AF65-F5344CB8AC3E}">
        <p14:creationId xmlns:p14="http://schemas.microsoft.com/office/powerpoint/2010/main" val="19190786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a:xfrm>
            <a:off x="457200" y="-119436"/>
            <a:ext cx="8229600" cy="1143000"/>
          </a:xfrm>
        </p:spPr>
        <p:txBody>
          <a:bodyPr/>
          <a:lstStyle/>
          <a:p>
            <a:r>
              <a:rPr lang="en-US" dirty="0" smtClean="0">
                <a:solidFill>
                  <a:srgbClr val="FF0000"/>
                </a:solidFill>
              </a:rPr>
              <a:t>Rise of River Valley Civilizations</a:t>
            </a:r>
            <a:endParaRPr lang="en-US" dirty="0">
              <a:solidFill>
                <a:srgbClr val="FF0000"/>
              </a:solidFill>
            </a:endParaRPr>
          </a:p>
        </p:txBody>
      </p:sp>
      <p:sp>
        <p:nvSpPr>
          <p:cNvPr id="3" name="Content Placeholder 2"/>
          <p:cNvSpPr>
            <a:spLocks noGrp="1"/>
          </p:cNvSpPr>
          <p:nvPr>
            <p:ph idx="1"/>
          </p:nvPr>
        </p:nvSpPr>
        <p:spPr>
          <a:xfrm>
            <a:off x="457200" y="921517"/>
            <a:ext cx="8229600" cy="4525963"/>
          </a:xfrm>
        </p:spPr>
        <p:txBody>
          <a:bodyPr/>
          <a:lstStyle/>
          <a:p>
            <a:r>
              <a:rPr lang="en-US" dirty="0" smtClean="0"/>
              <a:t>As agricultural societies developed and grew, their way of life further changed</a:t>
            </a:r>
          </a:p>
          <a:p>
            <a:r>
              <a:rPr lang="en-US" dirty="0" smtClean="0">
                <a:solidFill>
                  <a:srgbClr val="0000FF"/>
                </a:solidFill>
              </a:rPr>
              <a:t>Around 3500 BC, the first civilizations arose</a:t>
            </a:r>
            <a:endParaRPr lang="en-US" dirty="0">
              <a:solidFill>
                <a:srgbClr val="0000FF"/>
              </a:solidFill>
            </a:endParaRPr>
          </a:p>
        </p:txBody>
      </p:sp>
      <p:pic>
        <p:nvPicPr>
          <p:cNvPr id="7" name="Picture 6"/>
          <p:cNvPicPr>
            <a:picLocks noChangeAspect="1"/>
          </p:cNvPicPr>
          <p:nvPr/>
        </p:nvPicPr>
        <p:blipFill rotWithShape="1">
          <a:blip r:embed="rId3"/>
          <a:srcRect l="2451" t="9399" r="5000" b="7621"/>
          <a:stretch/>
        </p:blipFill>
        <p:spPr>
          <a:xfrm>
            <a:off x="457200" y="2649187"/>
            <a:ext cx="8462714" cy="4208813"/>
          </a:xfrm>
          <a:prstGeom prst="rect">
            <a:avLst/>
          </a:prstGeom>
        </p:spPr>
      </p:pic>
      <p:sp>
        <p:nvSpPr>
          <p:cNvPr id="6" name="Rectangle 5"/>
          <p:cNvSpPr/>
          <p:nvPr/>
        </p:nvSpPr>
        <p:spPr>
          <a:xfrm>
            <a:off x="3708020" y="2688097"/>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745433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374192"/>
            <a:ext cx="8229600" cy="4525963"/>
          </a:xfrm>
        </p:spPr>
        <p:txBody>
          <a:bodyPr>
            <a:noAutofit/>
          </a:bodyPr>
          <a:lstStyle/>
          <a:p>
            <a:r>
              <a:rPr lang="en-US" sz="4400" dirty="0" smtClean="0">
                <a:solidFill>
                  <a:srgbClr val="0000FF"/>
                </a:solidFill>
              </a:rPr>
              <a:t>Traits of Civilization</a:t>
            </a:r>
          </a:p>
          <a:p>
            <a:pPr lvl="1"/>
            <a:r>
              <a:rPr lang="en-US" sz="4000" dirty="0" smtClean="0">
                <a:solidFill>
                  <a:srgbClr val="0000FF"/>
                </a:solidFill>
              </a:rPr>
              <a:t>Advanced cities</a:t>
            </a:r>
            <a:endParaRPr lang="en-US" sz="4000" dirty="0">
              <a:solidFill>
                <a:srgbClr val="0000FF"/>
              </a:solidFill>
            </a:endParaRPr>
          </a:p>
        </p:txBody>
      </p:sp>
    </p:spTree>
    <p:extLst>
      <p:ext uri="{BB962C8B-B14F-4D97-AF65-F5344CB8AC3E}">
        <p14:creationId xmlns:p14="http://schemas.microsoft.com/office/powerpoint/2010/main" val="39256327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2"/>
          <a:srcRect l="5000"/>
          <a:stretch/>
        </p:blipFill>
        <p:spPr>
          <a:xfrm>
            <a:off x="0" y="0"/>
            <a:ext cx="9144000" cy="6858000"/>
          </a:xfrm>
          <a:prstGeom prst="rect">
            <a:avLst/>
          </a:prstGeom>
        </p:spPr>
      </p:pic>
    </p:spTree>
    <p:extLst>
      <p:ext uri="{BB962C8B-B14F-4D97-AF65-F5344CB8AC3E}">
        <p14:creationId xmlns:p14="http://schemas.microsoft.com/office/powerpoint/2010/main" val="16464651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374192"/>
            <a:ext cx="8229600" cy="4525963"/>
          </a:xfrm>
        </p:spPr>
        <p:txBody>
          <a:bodyPr>
            <a:noAutofit/>
          </a:bodyPr>
          <a:lstStyle/>
          <a:p>
            <a:r>
              <a:rPr lang="en-US" sz="4400" dirty="0" smtClean="0"/>
              <a:t>Traits of Civilization</a:t>
            </a:r>
          </a:p>
          <a:p>
            <a:pPr lvl="1"/>
            <a:r>
              <a:rPr lang="en-US" sz="4000" dirty="0" smtClean="0">
                <a:solidFill>
                  <a:srgbClr val="0000FF"/>
                </a:solidFill>
              </a:rPr>
              <a:t>Specialized Workers</a:t>
            </a:r>
            <a:endParaRPr lang="en-US" sz="4000" dirty="0">
              <a:solidFill>
                <a:srgbClr val="0000FF"/>
              </a:solidFill>
            </a:endParaRPr>
          </a:p>
        </p:txBody>
      </p:sp>
    </p:spTree>
    <p:extLst>
      <p:ext uri="{BB962C8B-B14F-4D97-AF65-F5344CB8AC3E}">
        <p14:creationId xmlns:p14="http://schemas.microsoft.com/office/powerpoint/2010/main" val="26112905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00"/>
          <a:stretch/>
        </p:blipFill>
        <p:spPr>
          <a:xfrm>
            <a:off x="0" y="0"/>
            <a:ext cx="9144000" cy="6858000"/>
          </a:xfrm>
          <a:prstGeom prst="rect">
            <a:avLst/>
          </a:prstGeom>
        </p:spPr>
      </p:pic>
    </p:spTree>
    <p:extLst>
      <p:ext uri="{BB962C8B-B14F-4D97-AF65-F5344CB8AC3E}">
        <p14:creationId xmlns:p14="http://schemas.microsoft.com/office/powerpoint/2010/main" val="8482757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374192"/>
            <a:ext cx="8229600" cy="4525963"/>
          </a:xfrm>
        </p:spPr>
        <p:txBody>
          <a:bodyPr>
            <a:noAutofit/>
          </a:bodyPr>
          <a:lstStyle/>
          <a:p>
            <a:r>
              <a:rPr lang="en-US" sz="4400" dirty="0" smtClean="0"/>
              <a:t>Traits of Civilization</a:t>
            </a:r>
          </a:p>
          <a:p>
            <a:pPr lvl="1"/>
            <a:r>
              <a:rPr lang="en-US" sz="4000" dirty="0" smtClean="0">
                <a:solidFill>
                  <a:srgbClr val="0000FF"/>
                </a:solidFill>
              </a:rPr>
              <a:t>Complex Institutions</a:t>
            </a:r>
            <a:endParaRPr lang="en-US" sz="4000" dirty="0">
              <a:solidFill>
                <a:srgbClr val="0000FF"/>
              </a:solidFill>
            </a:endParaRPr>
          </a:p>
        </p:txBody>
      </p:sp>
    </p:spTree>
    <p:extLst>
      <p:ext uri="{BB962C8B-B14F-4D97-AF65-F5344CB8AC3E}">
        <p14:creationId xmlns:p14="http://schemas.microsoft.com/office/powerpoint/2010/main" val="41798686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002182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374192"/>
            <a:ext cx="8229600" cy="4525963"/>
          </a:xfrm>
        </p:spPr>
        <p:txBody>
          <a:bodyPr>
            <a:noAutofit/>
          </a:bodyPr>
          <a:lstStyle/>
          <a:p>
            <a:r>
              <a:rPr lang="en-US" sz="4400" dirty="0" smtClean="0"/>
              <a:t>Traits of Civilization</a:t>
            </a:r>
          </a:p>
          <a:p>
            <a:pPr lvl="1"/>
            <a:r>
              <a:rPr lang="en-US" sz="4000" dirty="0" smtClean="0">
                <a:solidFill>
                  <a:srgbClr val="0000FF"/>
                </a:solidFill>
              </a:rPr>
              <a:t>Writing</a:t>
            </a:r>
            <a:endParaRPr lang="en-US" sz="4000" dirty="0">
              <a:solidFill>
                <a:srgbClr val="0000FF"/>
              </a:solidFill>
            </a:endParaRPr>
          </a:p>
        </p:txBody>
      </p:sp>
    </p:spTree>
    <p:extLst>
      <p:ext uri="{BB962C8B-B14F-4D97-AF65-F5344CB8AC3E}">
        <p14:creationId xmlns:p14="http://schemas.microsoft.com/office/powerpoint/2010/main" val="41798686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a:xfrm>
            <a:off x="-699323" y="-64100"/>
            <a:ext cx="8229600" cy="1143000"/>
          </a:xfrm>
        </p:spPr>
        <p:txBody>
          <a:bodyPr/>
          <a:lstStyle/>
          <a:p>
            <a:r>
              <a:rPr lang="en-US" dirty="0" smtClean="0">
                <a:solidFill>
                  <a:srgbClr val="FF0000"/>
                </a:solidFill>
              </a:rPr>
              <a:t>The Importance of Culture</a:t>
            </a:r>
            <a:endParaRPr lang="en-US" dirty="0">
              <a:solidFill>
                <a:srgbClr val="FF0000"/>
              </a:solidFill>
            </a:endParaRPr>
          </a:p>
        </p:txBody>
      </p:sp>
      <p:sp>
        <p:nvSpPr>
          <p:cNvPr id="3" name="Content Placeholder 2"/>
          <p:cNvSpPr>
            <a:spLocks noGrp="1"/>
          </p:cNvSpPr>
          <p:nvPr>
            <p:ph idx="1"/>
          </p:nvPr>
        </p:nvSpPr>
        <p:spPr>
          <a:xfrm>
            <a:off x="382496" y="1357438"/>
            <a:ext cx="8229600" cy="4525963"/>
          </a:xfrm>
        </p:spPr>
        <p:txBody>
          <a:bodyPr/>
          <a:lstStyle/>
          <a:p>
            <a:r>
              <a:rPr lang="en-US" dirty="0" smtClean="0">
                <a:solidFill>
                  <a:srgbClr val="0000FF"/>
                </a:solidFill>
              </a:rPr>
              <a:t>Culture: a people’s way of life</a:t>
            </a:r>
          </a:p>
          <a:p>
            <a:pPr lvl="1"/>
            <a:r>
              <a:rPr lang="en-US" dirty="0" smtClean="0">
                <a:solidFill>
                  <a:srgbClr val="0000FF"/>
                </a:solidFill>
              </a:rPr>
              <a:t>Includes language</a:t>
            </a:r>
            <a:r>
              <a:rPr lang="en-US" dirty="0" smtClean="0"/>
              <a:t>, clothing, homes, family organization, system of government, art, music, </a:t>
            </a:r>
            <a:r>
              <a:rPr lang="en-US" dirty="0" smtClean="0">
                <a:solidFill>
                  <a:srgbClr val="0000FF"/>
                </a:solidFill>
              </a:rPr>
              <a:t>religious beliefs</a:t>
            </a:r>
          </a:p>
          <a:p>
            <a:endParaRPr lang="en-US" dirty="0"/>
          </a:p>
        </p:txBody>
      </p:sp>
      <p:pic>
        <p:nvPicPr>
          <p:cNvPr id="5" name="Picture 4" descr="AA0263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415" y="4020609"/>
            <a:ext cx="1192084" cy="2522095"/>
          </a:xfrm>
          <a:prstGeom prst="rect">
            <a:avLst/>
          </a:prstGeom>
        </p:spPr>
      </p:pic>
      <p:pic>
        <p:nvPicPr>
          <p:cNvPr id="6" name="Picture 5"/>
          <p:cNvPicPr>
            <a:picLocks noChangeAspect="1"/>
          </p:cNvPicPr>
          <p:nvPr/>
        </p:nvPicPr>
        <p:blipFill>
          <a:blip r:embed="rId4"/>
          <a:stretch>
            <a:fillRect/>
          </a:stretch>
        </p:blipFill>
        <p:spPr>
          <a:xfrm>
            <a:off x="158392" y="3395792"/>
            <a:ext cx="3137487" cy="2241063"/>
          </a:xfrm>
          <a:prstGeom prst="rect">
            <a:avLst/>
          </a:prstGeom>
        </p:spPr>
      </p:pic>
      <p:pic>
        <p:nvPicPr>
          <p:cNvPr id="7" name="Picture 6"/>
          <p:cNvPicPr>
            <a:picLocks noChangeAspect="1"/>
          </p:cNvPicPr>
          <p:nvPr/>
        </p:nvPicPr>
        <p:blipFill>
          <a:blip r:embed="rId5"/>
          <a:stretch>
            <a:fillRect/>
          </a:stretch>
        </p:blipFill>
        <p:spPr>
          <a:xfrm>
            <a:off x="5311635" y="3061935"/>
            <a:ext cx="1713492" cy="2574920"/>
          </a:xfrm>
          <a:prstGeom prst="rect">
            <a:avLst/>
          </a:prstGeom>
        </p:spPr>
      </p:pic>
      <p:pic>
        <p:nvPicPr>
          <p:cNvPr id="8" name="Picture 7"/>
          <p:cNvPicPr>
            <a:picLocks noChangeAspect="1"/>
          </p:cNvPicPr>
          <p:nvPr/>
        </p:nvPicPr>
        <p:blipFill>
          <a:blip r:embed="rId6"/>
          <a:stretch>
            <a:fillRect/>
          </a:stretch>
        </p:blipFill>
        <p:spPr>
          <a:xfrm>
            <a:off x="6866359" y="154825"/>
            <a:ext cx="2056392" cy="1848150"/>
          </a:xfrm>
          <a:prstGeom prst="rect">
            <a:avLst/>
          </a:prstGeom>
        </p:spPr>
      </p:pic>
      <p:pic>
        <p:nvPicPr>
          <p:cNvPr id="9" name="Picture 8"/>
          <p:cNvPicPr>
            <a:picLocks noChangeAspect="1"/>
          </p:cNvPicPr>
          <p:nvPr/>
        </p:nvPicPr>
        <p:blipFill>
          <a:blip r:embed="rId7"/>
          <a:stretch>
            <a:fillRect/>
          </a:stretch>
        </p:blipFill>
        <p:spPr>
          <a:xfrm>
            <a:off x="6100252" y="5784809"/>
            <a:ext cx="2708683" cy="816588"/>
          </a:xfrm>
          <a:prstGeom prst="rect">
            <a:avLst/>
          </a:prstGeom>
        </p:spPr>
      </p:pic>
      <p:sp>
        <p:nvSpPr>
          <p:cNvPr id="10" name="TextBox 9"/>
          <p:cNvSpPr txBox="1"/>
          <p:nvPr/>
        </p:nvSpPr>
        <p:spPr>
          <a:xfrm>
            <a:off x="382496" y="5883401"/>
            <a:ext cx="2554698" cy="1200329"/>
          </a:xfrm>
          <a:prstGeom prst="rect">
            <a:avLst/>
          </a:prstGeom>
          <a:noFill/>
        </p:spPr>
        <p:txBody>
          <a:bodyPr wrap="square" rtlCol="0">
            <a:spAutoFit/>
          </a:bodyPr>
          <a:lstStyle/>
          <a:p>
            <a:r>
              <a:rPr lang="en-US" dirty="0">
                <a:hlinkClick r:id="rId8"/>
              </a:rPr>
              <a:t>https://www.youtube.com/watch?v=o32l-</a:t>
            </a:r>
            <a:r>
              <a:rPr lang="en-US" dirty="0" smtClean="0">
                <a:hlinkClick r:id="rId8"/>
              </a:rPr>
              <a:t>_U6nGY</a:t>
            </a:r>
            <a:endParaRPr lang="en-US" dirty="0" smtClean="0"/>
          </a:p>
          <a:p>
            <a:endParaRPr lang="en-US" dirty="0"/>
          </a:p>
        </p:txBody>
      </p:sp>
    </p:spTree>
    <p:extLst>
      <p:ext uri="{BB962C8B-B14F-4D97-AF65-F5344CB8AC3E}">
        <p14:creationId xmlns:p14="http://schemas.microsoft.com/office/powerpoint/2010/main" val="7164283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841363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0" y="374192"/>
            <a:ext cx="8229600" cy="4525963"/>
          </a:xfrm>
        </p:spPr>
        <p:txBody>
          <a:bodyPr>
            <a:noAutofit/>
          </a:bodyPr>
          <a:lstStyle/>
          <a:p>
            <a:r>
              <a:rPr lang="en-US" sz="4400" dirty="0" smtClean="0"/>
              <a:t>Traits of Civilization</a:t>
            </a:r>
          </a:p>
          <a:p>
            <a:pPr lvl="1"/>
            <a:r>
              <a:rPr lang="en-US" sz="4000" dirty="0" smtClean="0">
                <a:solidFill>
                  <a:srgbClr val="0000FF"/>
                </a:solidFill>
              </a:rPr>
              <a:t>Improved technology</a:t>
            </a:r>
            <a:endParaRPr lang="en-US" sz="4000" dirty="0">
              <a:solidFill>
                <a:srgbClr val="0000FF"/>
              </a:solidFill>
            </a:endParaRPr>
          </a:p>
        </p:txBody>
      </p:sp>
    </p:spTree>
    <p:extLst>
      <p:ext uri="{BB962C8B-B14F-4D97-AF65-F5344CB8AC3E}">
        <p14:creationId xmlns:p14="http://schemas.microsoft.com/office/powerpoint/2010/main" val="41798686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78286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1" y="0"/>
            <a:ext cx="4385200" cy="6858000"/>
          </a:xfrm>
        </p:spPr>
        <p:txBody>
          <a:bodyPr>
            <a:normAutofit/>
          </a:bodyPr>
          <a:lstStyle/>
          <a:p>
            <a:r>
              <a:rPr lang="en-US" sz="3600" dirty="0" smtClean="0">
                <a:solidFill>
                  <a:srgbClr val="0000FF"/>
                </a:solidFill>
              </a:rPr>
              <a:t>The first civilizations developed in river valleys</a:t>
            </a:r>
          </a:p>
          <a:p>
            <a:r>
              <a:rPr lang="en-US" sz="3600" dirty="0" smtClean="0">
                <a:solidFill>
                  <a:srgbClr val="0000FF"/>
                </a:solidFill>
              </a:rPr>
              <a:t>Nile, Tigris and Euphrates, Indus, Huang He</a:t>
            </a:r>
          </a:p>
          <a:p>
            <a:r>
              <a:rPr lang="en-US" sz="3600" dirty="0" smtClean="0"/>
              <a:t>Each of these river valleys offered a mild climate and a </a:t>
            </a:r>
            <a:r>
              <a:rPr lang="en-US" sz="3600" dirty="0" smtClean="0">
                <a:solidFill>
                  <a:srgbClr val="0000FF"/>
                </a:solidFill>
              </a:rPr>
              <a:t>water source</a:t>
            </a:r>
          </a:p>
        </p:txBody>
      </p:sp>
      <p:pic>
        <p:nvPicPr>
          <p:cNvPr id="5" name="Picture 4"/>
          <p:cNvPicPr>
            <a:picLocks noChangeAspect="1"/>
          </p:cNvPicPr>
          <p:nvPr/>
        </p:nvPicPr>
        <p:blipFill>
          <a:blip r:embed="rId3"/>
          <a:stretch>
            <a:fillRect/>
          </a:stretch>
        </p:blipFill>
        <p:spPr>
          <a:xfrm>
            <a:off x="5627077" y="379976"/>
            <a:ext cx="3289300" cy="2463800"/>
          </a:xfrm>
          <a:prstGeom prst="rect">
            <a:avLst/>
          </a:prstGeom>
        </p:spPr>
      </p:pic>
      <p:pic>
        <p:nvPicPr>
          <p:cNvPr id="6" name="Picture 5"/>
          <p:cNvPicPr>
            <a:picLocks noChangeAspect="1"/>
          </p:cNvPicPr>
          <p:nvPr/>
        </p:nvPicPr>
        <p:blipFill>
          <a:blip r:embed="rId4"/>
          <a:stretch>
            <a:fillRect/>
          </a:stretch>
        </p:blipFill>
        <p:spPr>
          <a:xfrm>
            <a:off x="5627077" y="4013763"/>
            <a:ext cx="3492500" cy="2324100"/>
          </a:xfrm>
          <a:prstGeom prst="rect">
            <a:avLst/>
          </a:prstGeom>
        </p:spPr>
      </p:pic>
    </p:spTree>
    <p:extLst>
      <p:ext uri="{BB962C8B-B14F-4D97-AF65-F5344CB8AC3E}">
        <p14:creationId xmlns:p14="http://schemas.microsoft.com/office/powerpoint/2010/main" val="8978422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57201" y="0"/>
            <a:ext cx="4385200" cy="6858000"/>
          </a:xfrm>
        </p:spPr>
        <p:txBody>
          <a:bodyPr>
            <a:normAutofit/>
          </a:bodyPr>
          <a:lstStyle/>
          <a:p>
            <a:r>
              <a:rPr lang="en-US" dirty="0" smtClean="0"/>
              <a:t>The water could be used for drinking and for cooking</a:t>
            </a:r>
          </a:p>
          <a:p>
            <a:r>
              <a:rPr lang="en-US" dirty="0" smtClean="0"/>
              <a:t>Each of these valleys was also a flood plain where an overflowing river deposited </a:t>
            </a:r>
            <a:r>
              <a:rPr lang="en-US" dirty="0" smtClean="0">
                <a:solidFill>
                  <a:srgbClr val="0000FF"/>
                </a:solidFill>
              </a:rPr>
              <a:t>fertile soil</a:t>
            </a:r>
          </a:p>
          <a:p>
            <a:r>
              <a:rPr lang="en-US" dirty="0" smtClean="0"/>
              <a:t>This soil led to abundant harvests and food surpluses</a:t>
            </a:r>
            <a:endParaRPr lang="en-US" dirty="0"/>
          </a:p>
        </p:txBody>
      </p:sp>
      <p:pic>
        <p:nvPicPr>
          <p:cNvPr id="5" name="Picture 4"/>
          <p:cNvPicPr>
            <a:picLocks noChangeAspect="1"/>
          </p:cNvPicPr>
          <p:nvPr/>
        </p:nvPicPr>
        <p:blipFill>
          <a:blip r:embed="rId3"/>
          <a:stretch>
            <a:fillRect/>
          </a:stretch>
        </p:blipFill>
        <p:spPr>
          <a:xfrm>
            <a:off x="5627077" y="379976"/>
            <a:ext cx="3289300" cy="2463800"/>
          </a:xfrm>
          <a:prstGeom prst="rect">
            <a:avLst/>
          </a:prstGeom>
        </p:spPr>
      </p:pic>
      <p:pic>
        <p:nvPicPr>
          <p:cNvPr id="6" name="Picture 5"/>
          <p:cNvPicPr>
            <a:picLocks noChangeAspect="1"/>
          </p:cNvPicPr>
          <p:nvPr/>
        </p:nvPicPr>
        <p:blipFill>
          <a:blip r:embed="rId4"/>
          <a:stretch>
            <a:fillRect/>
          </a:stretch>
        </p:blipFill>
        <p:spPr>
          <a:xfrm>
            <a:off x="5627077" y="4013763"/>
            <a:ext cx="3492500" cy="2324100"/>
          </a:xfrm>
          <a:prstGeom prst="rect">
            <a:avLst/>
          </a:prstGeom>
        </p:spPr>
      </p:pic>
    </p:spTree>
    <p:extLst>
      <p:ext uri="{BB962C8B-B14F-4D97-AF65-F5344CB8AC3E}">
        <p14:creationId xmlns:p14="http://schemas.microsoft.com/office/powerpoint/2010/main" val="1753408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PERSIA</a:t>
            </a:r>
            <a:endParaRPr lang="en-US" dirty="0"/>
          </a:p>
        </p:txBody>
      </p:sp>
      <p:sp>
        <p:nvSpPr>
          <p:cNvPr id="3" name="Content Placeholder 2"/>
          <p:cNvSpPr>
            <a:spLocks noGrp="1"/>
          </p:cNvSpPr>
          <p:nvPr>
            <p:ph idx="1"/>
          </p:nvPr>
        </p:nvSpPr>
        <p:spPr/>
        <p:txBody>
          <a:bodyPr/>
          <a:lstStyle/>
          <a:p>
            <a:r>
              <a:rPr lang="en-US" dirty="0" smtClean="0"/>
              <a:t>Introduction</a:t>
            </a:r>
            <a:endParaRPr lang="en-US" dirty="0"/>
          </a:p>
        </p:txBody>
      </p:sp>
    </p:spTree>
    <p:extLst>
      <p:ext uri="{BB962C8B-B14F-4D97-AF65-F5344CB8AC3E}">
        <p14:creationId xmlns:p14="http://schemas.microsoft.com/office/powerpoint/2010/main" val="1753430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514350" indent="-514350">
              <a:buAutoNum type="arabicPeriod" startAt="4"/>
            </a:pPr>
            <a:r>
              <a:rPr lang="en-US" dirty="0" smtClean="0"/>
              <a:t>The first civilizations arose around</a:t>
            </a:r>
          </a:p>
          <a:p>
            <a:pPr marL="914400" lvl="1" indent="-514350">
              <a:buAutoNum type="alphaUcPeriod"/>
            </a:pPr>
            <a:r>
              <a:rPr lang="en-US" dirty="0" smtClean="0"/>
              <a:t>4500 BC</a:t>
            </a:r>
          </a:p>
          <a:p>
            <a:pPr marL="914400" lvl="1" indent="-514350">
              <a:buAutoNum type="alphaUcPeriod"/>
            </a:pPr>
            <a:r>
              <a:rPr lang="en-US" dirty="0" smtClean="0"/>
              <a:t>2500 BC</a:t>
            </a:r>
          </a:p>
          <a:p>
            <a:pPr marL="914400" lvl="1" indent="-514350">
              <a:buAutoNum type="alphaUcPeriod"/>
            </a:pPr>
            <a:r>
              <a:rPr lang="en-US" dirty="0" smtClean="0"/>
              <a:t>3000 BC</a:t>
            </a:r>
          </a:p>
          <a:p>
            <a:pPr marL="914400" lvl="1" indent="-514350">
              <a:buAutoNum type="alphaUcPeriod"/>
            </a:pPr>
            <a:r>
              <a:rPr lang="en-US" dirty="0" smtClean="0"/>
              <a:t>3500 BC</a:t>
            </a:r>
          </a:p>
          <a:p>
            <a:pPr marL="914400" lvl="1" indent="-514350">
              <a:buAutoNum type="alphaUcPeriod"/>
            </a:pPr>
            <a:r>
              <a:rPr lang="en-US" dirty="0" smtClean="0"/>
              <a:t>4000 BC </a:t>
            </a:r>
            <a:endParaRPr lang="en-US" dirty="0"/>
          </a:p>
        </p:txBody>
      </p:sp>
    </p:spTree>
    <p:extLst>
      <p:ext uri="{BB962C8B-B14F-4D97-AF65-F5344CB8AC3E}">
        <p14:creationId xmlns:p14="http://schemas.microsoft.com/office/powerpoint/2010/main" val="23994680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5"/>
            </a:pPr>
            <a:r>
              <a:rPr lang="en-US" dirty="0" smtClean="0"/>
              <a:t>Which of the following is NOT a trait of a civilization?</a:t>
            </a:r>
          </a:p>
          <a:p>
            <a:pPr marL="914400" lvl="1" indent="-514350">
              <a:buAutoNum type="alphaUcPeriod"/>
            </a:pPr>
            <a:r>
              <a:rPr lang="en-US" dirty="0" smtClean="0"/>
              <a:t>Complex institutions</a:t>
            </a:r>
          </a:p>
          <a:p>
            <a:pPr marL="914400" lvl="1" indent="-514350">
              <a:buAutoNum type="alphaUcPeriod"/>
            </a:pPr>
            <a:r>
              <a:rPr lang="en-US" dirty="0" smtClean="0"/>
              <a:t> Code of law</a:t>
            </a:r>
          </a:p>
          <a:p>
            <a:pPr marL="914400" lvl="1" indent="-514350">
              <a:buAutoNum type="alphaUcPeriod"/>
            </a:pPr>
            <a:r>
              <a:rPr lang="en-US" dirty="0" smtClean="0"/>
              <a:t>Advanced cities</a:t>
            </a:r>
          </a:p>
          <a:p>
            <a:pPr marL="914400" lvl="1" indent="-514350">
              <a:buAutoNum type="alphaUcPeriod"/>
            </a:pPr>
            <a:r>
              <a:rPr lang="en-US" dirty="0" smtClean="0"/>
              <a:t>Specialized workers</a:t>
            </a:r>
          </a:p>
          <a:p>
            <a:pPr marL="914400" lvl="1" indent="-514350">
              <a:buAutoNum type="alphaUcPeriod"/>
            </a:pPr>
            <a:r>
              <a:rPr lang="en-US" dirty="0" smtClean="0"/>
              <a:t>Improved technology</a:t>
            </a:r>
          </a:p>
          <a:p>
            <a:pPr marL="914400" lvl="1" indent="-514350">
              <a:buAutoNum type="alphaUcPeriod"/>
            </a:pPr>
            <a:endParaRPr lang="en-US" dirty="0"/>
          </a:p>
        </p:txBody>
      </p:sp>
    </p:spTree>
    <p:extLst>
      <p:ext uri="{BB962C8B-B14F-4D97-AF65-F5344CB8AC3E}">
        <p14:creationId xmlns:p14="http://schemas.microsoft.com/office/powerpoint/2010/main" val="27454327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first civilizations arose next to rivers because</a:t>
            </a:r>
          </a:p>
          <a:p>
            <a:pPr marL="914400" lvl="1" indent="-514350">
              <a:buAutoNum type="alphaUcPeriod"/>
            </a:pPr>
            <a:r>
              <a:rPr lang="en-US" dirty="0" smtClean="0"/>
              <a:t>They were easier to travel</a:t>
            </a:r>
          </a:p>
          <a:p>
            <a:pPr marL="914400" lvl="1" indent="-514350">
              <a:buAutoNum type="alphaUcPeriod"/>
            </a:pPr>
            <a:r>
              <a:rPr lang="en-US" dirty="0" smtClean="0"/>
              <a:t>Enemies could not cross them</a:t>
            </a:r>
          </a:p>
          <a:p>
            <a:pPr marL="914400" lvl="1" indent="-514350">
              <a:buAutoNum type="alphaUcPeriod"/>
            </a:pPr>
            <a:r>
              <a:rPr lang="en-US" dirty="0" smtClean="0"/>
              <a:t>They provided water for irrigation</a:t>
            </a:r>
          </a:p>
          <a:p>
            <a:pPr marL="914400" lvl="1" indent="-514350">
              <a:buAutoNum type="alphaUcPeriod"/>
            </a:pPr>
            <a:r>
              <a:rPr lang="en-US" dirty="0" smtClean="0"/>
              <a:t> they offered a cold climate</a:t>
            </a:r>
          </a:p>
          <a:p>
            <a:pPr marL="914400" lvl="1" indent="-514350">
              <a:buAutoNum type="alphaUcPeriod"/>
            </a:pPr>
            <a:r>
              <a:rPr lang="en-US" dirty="0" smtClean="0"/>
              <a:t>None of the above</a:t>
            </a:r>
            <a:endParaRPr lang="en-US" dirty="0"/>
          </a:p>
        </p:txBody>
      </p:sp>
    </p:spTree>
    <p:extLst>
      <p:ext uri="{BB962C8B-B14F-4D97-AF65-F5344CB8AC3E}">
        <p14:creationId xmlns:p14="http://schemas.microsoft.com/office/powerpoint/2010/main" val="18453447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640"/>
            <a:ext cx="8229600" cy="1143000"/>
          </a:xfrm>
        </p:spPr>
        <p:txBody>
          <a:bodyPr>
            <a:normAutofit fontScale="90000"/>
          </a:bodyPr>
          <a:lstStyle/>
          <a:p>
            <a:r>
              <a:rPr lang="en-US" dirty="0" smtClean="0"/>
              <a:t>You will put dates of important events in order on a timeline</a:t>
            </a:r>
            <a:endParaRPr lang="en-US" dirty="0"/>
          </a:p>
        </p:txBody>
      </p:sp>
      <p:sp>
        <p:nvSpPr>
          <p:cNvPr id="3" name="Content Placeholder 2"/>
          <p:cNvSpPr>
            <a:spLocks noGrp="1"/>
          </p:cNvSpPr>
          <p:nvPr>
            <p:ph idx="1"/>
          </p:nvPr>
        </p:nvSpPr>
        <p:spPr>
          <a:xfrm>
            <a:off x="457200" y="2793235"/>
            <a:ext cx="8229600" cy="4525963"/>
          </a:xfrm>
        </p:spPr>
        <p:txBody>
          <a:bodyPr/>
          <a:lstStyle/>
          <a:p>
            <a:r>
              <a:rPr lang="en-US" dirty="0" smtClean="0"/>
              <a:t>I will give you the dates and what the events are.</a:t>
            </a:r>
          </a:p>
          <a:p>
            <a:r>
              <a:rPr lang="en-US" dirty="0" smtClean="0"/>
              <a:t>Some events stretch across a long period of time.  When this happens your timeline should look like this</a:t>
            </a:r>
            <a:endParaRPr lang="en-US" dirty="0"/>
          </a:p>
        </p:txBody>
      </p:sp>
      <p:cxnSp>
        <p:nvCxnSpPr>
          <p:cNvPr id="9" name="Straight Connector 8"/>
          <p:cNvCxnSpPr/>
          <p:nvPr/>
        </p:nvCxnSpPr>
        <p:spPr>
          <a:xfrm flipV="1">
            <a:off x="1028181" y="4778674"/>
            <a:ext cx="0" cy="302447"/>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695534" y="5571964"/>
            <a:ext cx="6380765" cy="878275"/>
            <a:chOff x="695534" y="4747251"/>
            <a:chExt cx="6380765" cy="878275"/>
          </a:xfrm>
        </p:grpSpPr>
        <p:cxnSp>
          <p:nvCxnSpPr>
            <p:cNvPr id="5" name="Straight Arrow Connector 4"/>
            <p:cNvCxnSpPr/>
            <p:nvPr/>
          </p:nvCxnSpPr>
          <p:spPr>
            <a:xfrm flipV="1">
              <a:off x="937458" y="4929896"/>
              <a:ext cx="6138841" cy="30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28181" y="5171854"/>
              <a:ext cx="4747774" cy="4536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5534" y="5171854"/>
              <a:ext cx="5957397" cy="400110"/>
            </a:xfrm>
            <a:prstGeom prst="rect">
              <a:avLst/>
            </a:prstGeom>
            <a:noFill/>
          </p:spPr>
          <p:txBody>
            <a:bodyPr wrap="square" rtlCol="0">
              <a:spAutoFit/>
            </a:bodyPr>
            <a:lstStyle/>
            <a:p>
              <a:r>
                <a:rPr lang="en-US" dirty="0" smtClean="0"/>
                <a:t>198,000 </a:t>
              </a:r>
              <a:r>
                <a:rPr lang="en-US" sz="2000" dirty="0" smtClean="0"/>
                <a:t>BC           </a:t>
              </a:r>
              <a:r>
                <a:rPr lang="en-US" sz="2000" b="1" dirty="0" smtClean="0"/>
                <a:t>Stone Age </a:t>
              </a:r>
              <a:r>
                <a:rPr lang="en-US" sz="2000" dirty="0" smtClean="0"/>
                <a:t>                           8,000 BC</a:t>
              </a:r>
              <a:endParaRPr lang="en-US" sz="2000" dirty="0"/>
            </a:p>
          </p:txBody>
        </p:sp>
        <p:cxnSp>
          <p:nvCxnSpPr>
            <p:cNvPr id="10" name="Straight Connector 9"/>
            <p:cNvCxnSpPr/>
            <p:nvPr/>
          </p:nvCxnSpPr>
          <p:spPr>
            <a:xfrm flipV="1">
              <a:off x="5778347" y="4747251"/>
              <a:ext cx="0" cy="454848"/>
            </a:xfrm>
            <a:prstGeom prst="line">
              <a:avLst/>
            </a:prstGeom>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1917190" y="74712"/>
            <a:ext cx="5159109" cy="923330"/>
          </a:xfrm>
          <a:prstGeom prst="rect">
            <a:avLst/>
          </a:prstGeom>
          <a:noFill/>
        </p:spPr>
        <p:txBody>
          <a:bodyPr wrap="square" rtlCol="0">
            <a:spAutoFit/>
          </a:bodyPr>
          <a:lstStyle/>
          <a:p>
            <a:r>
              <a:rPr lang="en-US" sz="5400" dirty="0" smtClean="0"/>
              <a:t>Left Side Activity</a:t>
            </a:r>
            <a:endParaRPr lang="en-US" sz="5400" dirty="0"/>
          </a:p>
        </p:txBody>
      </p:sp>
    </p:spTree>
    <p:extLst>
      <p:ext uri="{BB962C8B-B14F-4D97-AF65-F5344CB8AC3E}">
        <p14:creationId xmlns:p14="http://schemas.microsoft.com/office/powerpoint/2010/main" val="12453734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p:txBody>
          <a:bodyPr/>
          <a:lstStyle/>
          <a:p>
            <a:r>
              <a:rPr lang="en-US" dirty="0" smtClean="0"/>
              <a:t>Left Side Activity</a:t>
            </a:r>
            <a:endParaRPr lang="en-US" dirty="0"/>
          </a:p>
        </p:txBody>
      </p:sp>
      <p:sp>
        <p:nvSpPr>
          <p:cNvPr id="3" name="Content Placeholder 2"/>
          <p:cNvSpPr>
            <a:spLocks noGrp="1"/>
          </p:cNvSpPr>
          <p:nvPr>
            <p:ph idx="1"/>
          </p:nvPr>
        </p:nvSpPr>
        <p:spPr/>
        <p:txBody>
          <a:bodyPr/>
          <a:lstStyle/>
          <a:p>
            <a:r>
              <a:rPr lang="en-US" dirty="0" smtClean="0"/>
              <a:t>On the left page in your notebook, draw a picture that represents your personal culture.</a:t>
            </a:r>
          </a:p>
          <a:p>
            <a:r>
              <a:rPr lang="en-US" dirty="0" smtClean="0"/>
              <a:t>Write a sentence that explains why this is important to you.</a:t>
            </a:r>
          </a:p>
        </p:txBody>
      </p:sp>
    </p:spTree>
    <p:extLst>
      <p:ext uri="{BB962C8B-B14F-4D97-AF65-F5344CB8AC3E}">
        <p14:creationId xmlns:p14="http://schemas.microsoft.com/office/powerpoint/2010/main" val="25230136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9920"/>
            <a:ext cx="8229600" cy="4525963"/>
          </a:xfrm>
        </p:spPr>
        <p:txBody>
          <a:bodyPr/>
          <a:lstStyle/>
          <a:p>
            <a:r>
              <a:rPr lang="en-US" dirty="0" smtClean="0"/>
              <a:t>When you have dates that overlap, you will draw them above or below each other.  Do NOT overlap them in a straight line.</a:t>
            </a:r>
            <a:endParaRPr lang="en-US" dirty="0"/>
          </a:p>
        </p:txBody>
      </p:sp>
      <p:grpSp>
        <p:nvGrpSpPr>
          <p:cNvPr id="4" name="Group 3"/>
          <p:cNvGrpSpPr/>
          <p:nvPr/>
        </p:nvGrpSpPr>
        <p:grpSpPr>
          <a:xfrm>
            <a:off x="937458" y="2448645"/>
            <a:ext cx="6380765" cy="878275"/>
            <a:chOff x="695534" y="4747251"/>
            <a:chExt cx="6380765" cy="878275"/>
          </a:xfrm>
        </p:grpSpPr>
        <p:cxnSp>
          <p:nvCxnSpPr>
            <p:cNvPr id="5" name="Straight Arrow Connector 4"/>
            <p:cNvCxnSpPr/>
            <p:nvPr/>
          </p:nvCxnSpPr>
          <p:spPr>
            <a:xfrm flipV="1">
              <a:off x="937458" y="4929896"/>
              <a:ext cx="6138841" cy="30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028181" y="5171854"/>
              <a:ext cx="4747774" cy="4536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5534" y="5171854"/>
              <a:ext cx="5957397" cy="400110"/>
            </a:xfrm>
            <a:prstGeom prst="rect">
              <a:avLst/>
            </a:prstGeom>
            <a:noFill/>
          </p:spPr>
          <p:txBody>
            <a:bodyPr wrap="square" rtlCol="0">
              <a:spAutoFit/>
            </a:bodyPr>
            <a:lstStyle/>
            <a:p>
              <a:r>
                <a:rPr lang="en-US" dirty="0" smtClean="0"/>
                <a:t>198,000 </a:t>
              </a:r>
              <a:r>
                <a:rPr lang="en-US" sz="2000" dirty="0" smtClean="0"/>
                <a:t>BC           </a:t>
              </a:r>
              <a:r>
                <a:rPr lang="en-US" sz="2000" b="1" dirty="0" smtClean="0"/>
                <a:t>Stone Age </a:t>
              </a:r>
              <a:r>
                <a:rPr lang="en-US" sz="2000" dirty="0" smtClean="0"/>
                <a:t>                           8,000 BC</a:t>
              </a:r>
              <a:endParaRPr lang="en-US" sz="2000" dirty="0"/>
            </a:p>
          </p:txBody>
        </p:sp>
        <p:cxnSp>
          <p:nvCxnSpPr>
            <p:cNvPr id="8" name="Straight Connector 7"/>
            <p:cNvCxnSpPr/>
            <p:nvPr/>
          </p:nvCxnSpPr>
          <p:spPr>
            <a:xfrm flipV="1">
              <a:off x="5778347" y="4747251"/>
              <a:ext cx="0" cy="45484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0" name="Straight Connector 9"/>
          <p:cNvCxnSpPr/>
          <p:nvPr/>
        </p:nvCxnSpPr>
        <p:spPr>
          <a:xfrm>
            <a:off x="1270105" y="2903499"/>
            <a:ext cx="0" cy="453671"/>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961519" y="1905418"/>
            <a:ext cx="4112720" cy="574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771136" y="4902849"/>
            <a:ext cx="6380765" cy="878275"/>
            <a:chOff x="695534" y="4747251"/>
            <a:chExt cx="6380765" cy="878275"/>
          </a:xfrm>
        </p:grpSpPr>
        <p:cxnSp>
          <p:nvCxnSpPr>
            <p:cNvPr id="22" name="Straight Arrow Connector 21"/>
            <p:cNvCxnSpPr/>
            <p:nvPr/>
          </p:nvCxnSpPr>
          <p:spPr>
            <a:xfrm flipV="1">
              <a:off x="937458" y="4929896"/>
              <a:ext cx="6138841" cy="30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028181" y="5171854"/>
              <a:ext cx="4747774" cy="4536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95534" y="5171854"/>
              <a:ext cx="5957397" cy="400110"/>
            </a:xfrm>
            <a:prstGeom prst="rect">
              <a:avLst/>
            </a:prstGeom>
            <a:noFill/>
          </p:spPr>
          <p:txBody>
            <a:bodyPr wrap="square" rtlCol="0">
              <a:spAutoFit/>
            </a:bodyPr>
            <a:lstStyle/>
            <a:p>
              <a:r>
                <a:rPr lang="en-US" dirty="0" smtClean="0"/>
                <a:t>198,000 </a:t>
              </a:r>
              <a:r>
                <a:rPr lang="en-US" sz="2000" dirty="0" smtClean="0"/>
                <a:t>BC           </a:t>
              </a:r>
              <a:r>
                <a:rPr lang="en-US" sz="2000" b="1" dirty="0" smtClean="0"/>
                <a:t>Stone Age </a:t>
              </a:r>
              <a:r>
                <a:rPr lang="en-US" sz="2000" dirty="0" smtClean="0"/>
                <a:t>                           8,000 BC</a:t>
              </a:r>
              <a:endParaRPr lang="en-US" sz="2000" dirty="0"/>
            </a:p>
          </p:txBody>
        </p:sp>
        <p:cxnSp>
          <p:nvCxnSpPr>
            <p:cNvPr id="25" name="Straight Connector 24"/>
            <p:cNvCxnSpPr/>
            <p:nvPr/>
          </p:nvCxnSpPr>
          <p:spPr>
            <a:xfrm flipV="1">
              <a:off x="5778347" y="4747251"/>
              <a:ext cx="0" cy="454848"/>
            </a:xfrm>
            <a:prstGeom prst="line">
              <a:avLst/>
            </a:prstGeom>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3205503" y="3600301"/>
            <a:ext cx="4112720" cy="574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963911" y="5301581"/>
            <a:ext cx="4112720" cy="57465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quot;No&quot; Symbol 27"/>
          <p:cNvSpPr/>
          <p:nvPr/>
        </p:nvSpPr>
        <p:spPr>
          <a:xfrm>
            <a:off x="4856009" y="4674415"/>
            <a:ext cx="1995879" cy="1965909"/>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69777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923"/>
            <a:ext cx="9144000" cy="1143000"/>
          </a:xfrm>
        </p:spPr>
        <p:txBody>
          <a:bodyPr>
            <a:noAutofit/>
          </a:bodyPr>
          <a:lstStyle/>
          <a:p>
            <a:r>
              <a:rPr lang="en-US" sz="3600" dirty="0" smtClean="0"/>
              <a:t>Put these dates in order on your timeline.  You must draw the picture that goes with them</a:t>
            </a:r>
            <a:endParaRPr lang="en-US" sz="3600" dirty="0"/>
          </a:p>
        </p:txBody>
      </p:sp>
      <p:sp>
        <p:nvSpPr>
          <p:cNvPr id="3" name="Content Placeholder 2"/>
          <p:cNvSpPr>
            <a:spLocks noGrp="1"/>
          </p:cNvSpPr>
          <p:nvPr>
            <p:ph idx="1"/>
          </p:nvPr>
        </p:nvSpPr>
        <p:spPr>
          <a:xfrm>
            <a:off x="172907" y="1519006"/>
            <a:ext cx="2748713" cy="1963639"/>
          </a:xfrm>
        </p:spPr>
        <p:txBody>
          <a:bodyPr>
            <a:normAutofit lnSpcReduction="10000"/>
          </a:bodyPr>
          <a:lstStyle/>
          <a:p>
            <a:r>
              <a:rPr lang="en-US" dirty="0" smtClean="0"/>
              <a:t>Hebrews return to Israel (1000 BC)</a:t>
            </a:r>
            <a:endParaRPr lang="en-US" dirty="0"/>
          </a:p>
        </p:txBody>
      </p:sp>
      <p:sp>
        <p:nvSpPr>
          <p:cNvPr id="5" name="Content Placeholder 2"/>
          <p:cNvSpPr txBox="1">
            <a:spLocks/>
          </p:cNvSpPr>
          <p:nvPr/>
        </p:nvSpPr>
        <p:spPr>
          <a:xfrm>
            <a:off x="6032810" y="1544206"/>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Neolithic Revolution (8,000 BC)</a:t>
            </a:r>
            <a:endParaRPr lang="en-US" dirty="0"/>
          </a:p>
        </p:txBody>
      </p:sp>
      <p:sp>
        <p:nvSpPr>
          <p:cNvPr id="6" name="Content Placeholder 2"/>
          <p:cNvSpPr txBox="1">
            <a:spLocks/>
          </p:cNvSpPr>
          <p:nvPr/>
        </p:nvSpPr>
        <p:spPr>
          <a:xfrm>
            <a:off x="2921620" y="2830455"/>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Shang Dynasty Starts (1700 BC)</a:t>
            </a:r>
            <a:endParaRPr lang="en-US" dirty="0"/>
          </a:p>
        </p:txBody>
      </p:sp>
      <p:sp>
        <p:nvSpPr>
          <p:cNvPr id="7" name="Content Placeholder 2"/>
          <p:cNvSpPr txBox="1">
            <a:spLocks/>
          </p:cNvSpPr>
          <p:nvPr/>
        </p:nvSpPr>
        <p:spPr>
          <a:xfrm>
            <a:off x="6032810" y="4903727"/>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China (2500 BC- 1027 BC)</a:t>
            </a:r>
            <a:endParaRPr lang="en-US" dirty="0"/>
          </a:p>
        </p:txBody>
      </p:sp>
      <p:sp>
        <p:nvSpPr>
          <p:cNvPr id="8" name="Content Placeholder 2"/>
          <p:cNvSpPr txBox="1">
            <a:spLocks/>
          </p:cNvSpPr>
          <p:nvPr/>
        </p:nvSpPr>
        <p:spPr>
          <a:xfrm>
            <a:off x="172907" y="3370158"/>
            <a:ext cx="2748713"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India (3000 BC- 1500 BC)</a:t>
            </a:r>
            <a:endParaRPr lang="en-US" dirty="0"/>
          </a:p>
        </p:txBody>
      </p:sp>
      <p:sp>
        <p:nvSpPr>
          <p:cNvPr id="9" name="Content Placeholder 2"/>
          <p:cNvSpPr txBox="1">
            <a:spLocks/>
          </p:cNvSpPr>
          <p:nvPr/>
        </p:nvSpPr>
        <p:spPr>
          <a:xfrm>
            <a:off x="2921620" y="4678075"/>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Egypt (3200 BC-500 BC)</a:t>
            </a:r>
            <a:endParaRPr lang="en-US" dirty="0"/>
          </a:p>
        </p:txBody>
      </p:sp>
      <p:sp>
        <p:nvSpPr>
          <p:cNvPr id="10" name="Content Placeholder 2"/>
          <p:cNvSpPr txBox="1">
            <a:spLocks/>
          </p:cNvSpPr>
          <p:nvPr/>
        </p:nvSpPr>
        <p:spPr>
          <a:xfrm>
            <a:off x="6032810" y="3180196"/>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Code of Hammurabi (1772 BC)</a:t>
            </a:r>
            <a:endParaRPr lang="en-US" dirty="0"/>
          </a:p>
        </p:txBody>
      </p:sp>
      <p:sp>
        <p:nvSpPr>
          <p:cNvPr id="11" name="Content Placeholder 2"/>
          <p:cNvSpPr txBox="1">
            <a:spLocks/>
          </p:cNvSpPr>
          <p:nvPr/>
        </p:nvSpPr>
        <p:spPr>
          <a:xfrm>
            <a:off x="2864323" y="1395887"/>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Mesopotamia (3500 BC-1700 BC)</a:t>
            </a:r>
            <a:endParaRPr lang="en-US" dirty="0"/>
          </a:p>
        </p:txBody>
      </p:sp>
      <p:sp>
        <p:nvSpPr>
          <p:cNvPr id="12" name="Content Placeholder 2"/>
          <p:cNvSpPr txBox="1">
            <a:spLocks/>
          </p:cNvSpPr>
          <p:nvPr/>
        </p:nvSpPr>
        <p:spPr>
          <a:xfrm>
            <a:off x="172907" y="4393644"/>
            <a:ext cx="3111190" cy="16359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Stone Age (198,000 BC-8000 BC)</a:t>
            </a:r>
            <a:endParaRPr lang="en-US" dirty="0"/>
          </a:p>
        </p:txBody>
      </p:sp>
    </p:spTree>
    <p:extLst>
      <p:ext uri="{BB962C8B-B14F-4D97-AF65-F5344CB8AC3E}">
        <p14:creationId xmlns:p14="http://schemas.microsoft.com/office/powerpoint/2010/main" val="13941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348664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9000"/>
          </a:blip>
          <a:stretch>
            <a:fillRect/>
          </a:stretch>
        </p:blipFill>
        <p:spPr>
          <a:xfrm>
            <a:off x="0" y="0"/>
            <a:ext cx="9144000" cy="6858000"/>
          </a:xfrm>
          <a:prstGeom prst="rect">
            <a:avLst/>
          </a:prstGeom>
        </p:spPr>
      </p:pic>
      <p:sp>
        <p:nvSpPr>
          <p:cNvPr id="2" name="Title 1"/>
          <p:cNvSpPr>
            <a:spLocks noGrp="1"/>
          </p:cNvSpPr>
          <p:nvPr>
            <p:ph type="title"/>
          </p:nvPr>
        </p:nvSpPr>
        <p:spPr>
          <a:xfrm>
            <a:off x="457200" y="-119436"/>
            <a:ext cx="8229600" cy="1143000"/>
          </a:xfrm>
        </p:spPr>
        <p:txBody>
          <a:bodyPr/>
          <a:lstStyle/>
          <a:p>
            <a:r>
              <a:rPr lang="en-US" dirty="0" smtClean="0">
                <a:solidFill>
                  <a:srgbClr val="FF0000"/>
                </a:solidFill>
              </a:rPr>
              <a:t>Mesopotamia (3500 BC-1700 BC)</a:t>
            </a:r>
            <a:endParaRPr lang="en-US" dirty="0">
              <a:solidFill>
                <a:srgbClr val="FF0000"/>
              </a:solidFill>
            </a:endParaRPr>
          </a:p>
        </p:txBody>
      </p:sp>
      <p:sp>
        <p:nvSpPr>
          <p:cNvPr id="3" name="Content Placeholder 2"/>
          <p:cNvSpPr>
            <a:spLocks noGrp="1"/>
          </p:cNvSpPr>
          <p:nvPr>
            <p:ph idx="1"/>
          </p:nvPr>
        </p:nvSpPr>
        <p:spPr>
          <a:xfrm>
            <a:off x="457200" y="1069357"/>
            <a:ext cx="8229600" cy="4525963"/>
          </a:xfrm>
        </p:spPr>
        <p:txBody>
          <a:bodyPr/>
          <a:lstStyle/>
          <a:p>
            <a:r>
              <a:rPr lang="en-US" dirty="0" smtClean="0"/>
              <a:t>The first river valley civilization</a:t>
            </a:r>
          </a:p>
          <a:p>
            <a:r>
              <a:rPr lang="en-US" dirty="0" smtClean="0">
                <a:solidFill>
                  <a:srgbClr val="0000FF"/>
                </a:solidFill>
              </a:rPr>
              <a:t>Located between the Tigris and Euphrates River</a:t>
            </a:r>
          </a:p>
          <a:p>
            <a:r>
              <a:rPr lang="en-US" dirty="0" smtClean="0">
                <a:solidFill>
                  <a:srgbClr val="0000FF"/>
                </a:solidFill>
              </a:rPr>
              <a:t>Means “land between two rivers”</a:t>
            </a:r>
            <a:endParaRPr lang="en-US" dirty="0">
              <a:solidFill>
                <a:srgbClr val="0000FF"/>
              </a:solidFill>
            </a:endParaRPr>
          </a:p>
        </p:txBody>
      </p:sp>
      <p:pic>
        <p:nvPicPr>
          <p:cNvPr id="4" name="Picture 3"/>
          <p:cNvPicPr>
            <a:picLocks noChangeAspect="1"/>
          </p:cNvPicPr>
          <p:nvPr/>
        </p:nvPicPr>
        <p:blipFill>
          <a:blip r:embed="rId3"/>
          <a:stretch>
            <a:fillRect/>
          </a:stretch>
        </p:blipFill>
        <p:spPr>
          <a:xfrm>
            <a:off x="4439822" y="3368693"/>
            <a:ext cx="4466630" cy="3332793"/>
          </a:xfrm>
          <a:prstGeom prst="rect">
            <a:avLst/>
          </a:prstGeom>
        </p:spPr>
      </p:pic>
      <p:pic>
        <p:nvPicPr>
          <p:cNvPr id="6" name="Picture 5"/>
          <p:cNvPicPr>
            <a:picLocks noChangeAspect="1"/>
          </p:cNvPicPr>
          <p:nvPr/>
        </p:nvPicPr>
        <p:blipFill>
          <a:blip r:embed="rId4"/>
          <a:stretch>
            <a:fillRect/>
          </a:stretch>
        </p:blipFill>
        <p:spPr>
          <a:xfrm>
            <a:off x="261780" y="3596613"/>
            <a:ext cx="4066132" cy="3045674"/>
          </a:xfrm>
          <a:prstGeom prst="rect">
            <a:avLst/>
          </a:prstGeom>
        </p:spPr>
      </p:pic>
      <p:sp>
        <p:nvSpPr>
          <p:cNvPr id="7" name="TextBox 6"/>
          <p:cNvSpPr txBox="1"/>
          <p:nvPr/>
        </p:nvSpPr>
        <p:spPr>
          <a:xfrm>
            <a:off x="8166731" y="1023564"/>
            <a:ext cx="977269" cy="2585323"/>
          </a:xfrm>
          <a:prstGeom prst="rect">
            <a:avLst/>
          </a:prstGeom>
          <a:noFill/>
        </p:spPr>
        <p:txBody>
          <a:bodyPr wrap="square" rtlCol="0">
            <a:spAutoFit/>
          </a:bodyPr>
          <a:lstStyle/>
          <a:p>
            <a:r>
              <a:rPr lang="en-US" dirty="0">
                <a:hlinkClick r:id="rId5"/>
              </a:rPr>
              <a:t>https://www.youtube.com/watch?v=</a:t>
            </a:r>
            <a:r>
              <a:rPr lang="en-US" dirty="0" smtClean="0">
                <a:hlinkClick r:id="rId5"/>
              </a:rPr>
              <a:t>84y2q4giihY</a:t>
            </a:r>
            <a:endParaRPr lang="en-US" dirty="0" smtClean="0"/>
          </a:p>
          <a:p>
            <a:endParaRPr lang="en-US" dirty="0"/>
          </a:p>
        </p:txBody>
      </p:sp>
    </p:spTree>
    <p:extLst>
      <p:ext uri="{BB962C8B-B14F-4D97-AF65-F5344CB8AC3E}">
        <p14:creationId xmlns:p14="http://schemas.microsoft.com/office/powerpoint/2010/main" val="10968046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197057" y="363385"/>
            <a:ext cx="8946943" cy="4525963"/>
          </a:xfrm>
        </p:spPr>
        <p:txBody>
          <a:bodyPr>
            <a:normAutofit/>
          </a:bodyPr>
          <a:lstStyle/>
          <a:p>
            <a:r>
              <a:rPr lang="en-US" sz="3600" dirty="0" smtClean="0">
                <a:solidFill>
                  <a:srgbClr val="0000FF"/>
                </a:solidFill>
              </a:rPr>
              <a:t>Agriculture (Fertile Crescent)</a:t>
            </a:r>
          </a:p>
          <a:p>
            <a:pPr lvl="1"/>
            <a:r>
              <a:rPr lang="en-US" sz="3200" dirty="0" smtClean="0">
                <a:solidFill>
                  <a:srgbClr val="0000FF"/>
                </a:solidFill>
              </a:rPr>
              <a:t>People irrigated the land by diverting water </a:t>
            </a:r>
            <a:r>
              <a:rPr lang="en-US" sz="3200" dirty="0" smtClean="0">
                <a:solidFill>
                  <a:srgbClr val="000000"/>
                </a:solidFill>
              </a:rPr>
              <a:t>from the Tigris and Euphrates Rivers</a:t>
            </a:r>
          </a:p>
          <a:p>
            <a:pPr lvl="1"/>
            <a:r>
              <a:rPr lang="en-US" sz="3200" dirty="0" smtClean="0"/>
              <a:t>Irrigation allowed farming settlements to flourish and food supplies to increase</a:t>
            </a:r>
          </a:p>
        </p:txBody>
      </p:sp>
      <p:pic>
        <p:nvPicPr>
          <p:cNvPr id="6" name="Picture 5"/>
          <p:cNvPicPr>
            <a:picLocks noChangeAspect="1"/>
          </p:cNvPicPr>
          <p:nvPr/>
        </p:nvPicPr>
        <p:blipFill>
          <a:blip r:embed="rId3"/>
          <a:stretch>
            <a:fillRect/>
          </a:stretch>
        </p:blipFill>
        <p:spPr>
          <a:xfrm>
            <a:off x="359257" y="4042004"/>
            <a:ext cx="3774014" cy="2815995"/>
          </a:xfrm>
          <a:prstGeom prst="rect">
            <a:avLst/>
          </a:prstGeom>
        </p:spPr>
      </p:pic>
      <p:pic>
        <p:nvPicPr>
          <p:cNvPr id="7" name="Picture 6"/>
          <p:cNvPicPr>
            <a:picLocks noChangeAspect="1"/>
          </p:cNvPicPr>
          <p:nvPr/>
        </p:nvPicPr>
        <p:blipFill>
          <a:blip r:embed="rId4"/>
          <a:stretch>
            <a:fillRect/>
          </a:stretch>
        </p:blipFill>
        <p:spPr>
          <a:xfrm>
            <a:off x="5074610" y="4042005"/>
            <a:ext cx="3492500" cy="2336800"/>
          </a:xfrm>
          <a:prstGeom prst="rect">
            <a:avLst/>
          </a:prstGeom>
        </p:spPr>
      </p:pic>
    </p:spTree>
    <p:extLst>
      <p:ext uri="{BB962C8B-B14F-4D97-AF65-F5344CB8AC3E}">
        <p14:creationId xmlns:p14="http://schemas.microsoft.com/office/powerpoint/2010/main" val="26402452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197057" y="482482"/>
            <a:ext cx="8946943" cy="4525963"/>
          </a:xfrm>
        </p:spPr>
        <p:txBody>
          <a:bodyPr>
            <a:normAutofit/>
          </a:bodyPr>
          <a:lstStyle/>
          <a:p>
            <a:pPr lvl="1"/>
            <a:r>
              <a:rPr lang="en-US" sz="3600" dirty="0" smtClean="0"/>
              <a:t>Fewer people could produce more food, leading to a surplus</a:t>
            </a:r>
          </a:p>
          <a:p>
            <a:pPr lvl="1"/>
            <a:r>
              <a:rPr lang="en-US" sz="3600" dirty="0" smtClean="0"/>
              <a:t>This leads to specialization</a:t>
            </a:r>
            <a:endParaRPr lang="en-US" sz="3600" dirty="0"/>
          </a:p>
        </p:txBody>
      </p:sp>
      <p:pic>
        <p:nvPicPr>
          <p:cNvPr id="6" name="Picture 5"/>
          <p:cNvPicPr>
            <a:picLocks noChangeAspect="1"/>
          </p:cNvPicPr>
          <p:nvPr/>
        </p:nvPicPr>
        <p:blipFill>
          <a:blip r:embed="rId3"/>
          <a:stretch>
            <a:fillRect/>
          </a:stretch>
        </p:blipFill>
        <p:spPr>
          <a:xfrm>
            <a:off x="359257" y="4042004"/>
            <a:ext cx="3774014" cy="2815995"/>
          </a:xfrm>
          <a:prstGeom prst="rect">
            <a:avLst/>
          </a:prstGeom>
        </p:spPr>
      </p:pic>
      <p:pic>
        <p:nvPicPr>
          <p:cNvPr id="7" name="Picture 6"/>
          <p:cNvPicPr>
            <a:picLocks noChangeAspect="1"/>
          </p:cNvPicPr>
          <p:nvPr/>
        </p:nvPicPr>
        <p:blipFill>
          <a:blip r:embed="rId4"/>
          <a:stretch>
            <a:fillRect/>
          </a:stretch>
        </p:blipFill>
        <p:spPr>
          <a:xfrm>
            <a:off x="5074610" y="4042005"/>
            <a:ext cx="3492500" cy="2336800"/>
          </a:xfrm>
          <a:prstGeom prst="rect">
            <a:avLst/>
          </a:prstGeom>
        </p:spPr>
      </p:pic>
    </p:spTree>
    <p:extLst>
      <p:ext uri="{BB962C8B-B14F-4D97-AF65-F5344CB8AC3E}">
        <p14:creationId xmlns:p14="http://schemas.microsoft.com/office/powerpoint/2010/main" val="26363778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457200" y="372182"/>
            <a:ext cx="8686800" cy="5753981"/>
          </a:xfrm>
        </p:spPr>
        <p:txBody>
          <a:bodyPr>
            <a:normAutofit/>
          </a:bodyPr>
          <a:lstStyle/>
          <a:p>
            <a:r>
              <a:rPr lang="en-US" sz="4000" dirty="0" smtClean="0">
                <a:solidFill>
                  <a:srgbClr val="0000FF"/>
                </a:solidFill>
              </a:rPr>
              <a:t>Government</a:t>
            </a:r>
          </a:p>
          <a:p>
            <a:pPr lvl="1"/>
            <a:r>
              <a:rPr lang="en-US" sz="3600" dirty="0" smtClean="0"/>
              <a:t>They built several cities</a:t>
            </a:r>
          </a:p>
          <a:p>
            <a:pPr lvl="1"/>
            <a:r>
              <a:rPr lang="en-US" sz="3600" dirty="0" err="1" smtClean="0">
                <a:solidFill>
                  <a:srgbClr val="0000FF"/>
                </a:solidFill>
              </a:rPr>
              <a:t>Uruk</a:t>
            </a:r>
            <a:r>
              <a:rPr lang="en-US" sz="3600" dirty="0" smtClean="0">
                <a:solidFill>
                  <a:srgbClr val="0000FF"/>
                </a:solidFill>
              </a:rPr>
              <a:t>, Ur, and Babylon</a:t>
            </a:r>
          </a:p>
          <a:p>
            <a:pPr lvl="1"/>
            <a:r>
              <a:rPr lang="en-US" sz="3600" dirty="0" smtClean="0">
                <a:solidFill>
                  <a:srgbClr val="0000FF"/>
                </a:solidFill>
              </a:rPr>
              <a:t>Each city had its own ruler and god</a:t>
            </a:r>
          </a:p>
          <a:p>
            <a:pPr lvl="1"/>
            <a:r>
              <a:rPr lang="en-US" sz="3600" dirty="0" smtClean="0"/>
              <a:t>Eventually multiple cities united</a:t>
            </a:r>
            <a:endParaRPr lang="en-US" sz="3600" dirty="0"/>
          </a:p>
        </p:txBody>
      </p:sp>
      <p:pic>
        <p:nvPicPr>
          <p:cNvPr id="5" name="Picture 4"/>
          <p:cNvPicPr>
            <a:picLocks noChangeAspect="1"/>
          </p:cNvPicPr>
          <p:nvPr/>
        </p:nvPicPr>
        <p:blipFill>
          <a:blip r:embed="rId3"/>
          <a:stretch>
            <a:fillRect/>
          </a:stretch>
        </p:blipFill>
        <p:spPr>
          <a:xfrm>
            <a:off x="457200" y="3852862"/>
            <a:ext cx="4162696" cy="2642279"/>
          </a:xfrm>
          <a:prstGeom prst="rect">
            <a:avLst/>
          </a:prstGeom>
        </p:spPr>
      </p:pic>
      <p:pic>
        <p:nvPicPr>
          <p:cNvPr id="6" name="Picture 5"/>
          <p:cNvPicPr>
            <a:picLocks noChangeAspect="1"/>
          </p:cNvPicPr>
          <p:nvPr/>
        </p:nvPicPr>
        <p:blipFill>
          <a:blip r:embed="rId4"/>
          <a:stretch>
            <a:fillRect/>
          </a:stretch>
        </p:blipFill>
        <p:spPr>
          <a:xfrm>
            <a:off x="5110524" y="3852861"/>
            <a:ext cx="3775560" cy="2802627"/>
          </a:xfrm>
          <a:prstGeom prst="rect">
            <a:avLst/>
          </a:prstGeom>
        </p:spPr>
      </p:pic>
    </p:spTree>
    <p:extLst>
      <p:ext uri="{BB962C8B-B14F-4D97-AF65-F5344CB8AC3E}">
        <p14:creationId xmlns:p14="http://schemas.microsoft.com/office/powerpoint/2010/main" val="9527045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0" y="264724"/>
            <a:ext cx="4740457" cy="6593275"/>
          </a:xfrm>
        </p:spPr>
        <p:txBody>
          <a:bodyPr>
            <a:normAutofit/>
          </a:bodyPr>
          <a:lstStyle/>
          <a:p>
            <a:r>
              <a:rPr lang="en-US" dirty="0" smtClean="0">
                <a:solidFill>
                  <a:srgbClr val="0000FF"/>
                </a:solidFill>
              </a:rPr>
              <a:t>Religion</a:t>
            </a:r>
          </a:p>
          <a:p>
            <a:pPr lvl="1"/>
            <a:r>
              <a:rPr lang="en-US" sz="3200" dirty="0" smtClean="0">
                <a:solidFill>
                  <a:srgbClr val="0000FF"/>
                </a:solidFill>
              </a:rPr>
              <a:t>Polytheism: belief in multiple gods</a:t>
            </a:r>
          </a:p>
          <a:p>
            <a:pPr lvl="1"/>
            <a:r>
              <a:rPr lang="en-US" sz="3200" dirty="0" smtClean="0"/>
              <a:t>Believed in over 2,000 different gods</a:t>
            </a:r>
          </a:p>
          <a:p>
            <a:pPr lvl="1"/>
            <a:r>
              <a:rPr lang="en-US" sz="3200" dirty="0" smtClean="0">
                <a:solidFill>
                  <a:srgbClr val="0000FF"/>
                </a:solidFill>
              </a:rPr>
              <a:t>Rulers were often priests</a:t>
            </a:r>
          </a:p>
          <a:p>
            <a:pPr lvl="1"/>
            <a:r>
              <a:rPr lang="en-US" sz="3200" dirty="0" smtClean="0">
                <a:solidFill>
                  <a:srgbClr val="0000FF"/>
                </a:solidFill>
              </a:rPr>
              <a:t>Theocracy: society governed by a religious leader</a:t>
            </a:r>
            <a:endParaRPr lang="en-US" sz="3200" dirty="0">
              <a:solidFill>
                <a:srgbClr val="0000FF"/>
              </a:solidFill>
            </a:endParaRPr>
          </a:p>
        </p:txBody>
      </p:sp>
      <p:pic>
        <p:nvPicPr>
          <p:cNvPr id="5" name="Picture 4"/>
          <p:cNvPicPr>
            <a:picLocks noChangeAspect="1"/>
          </p:cNvPicPr>
          <p:nvPr/>
        </p:nvPicPr>
        <p:blipFill>
          <a:blip r:embed="rId3"/>
          <a:stretch>
            <a:fillRect/>
          </a:stretch>
        </p:blipFill>
        <p:spPr>
          <a:xfrm>
            <a:off x="4740457" y="264725"/>
            <a:ext cx="4403543" cy="3328259"/>
          </a:xfrm>
          <a:prstGeom prst="rect">
            <a:avLst/>
          </a:prstGeom>
        </p:spPr>
      </p:pic>
      <p:pic>
        <p:nvPicPr>
          <p:cNvPr id="2" name="Picture 1"/>
          <p:cNvPicPr>
            <a:picLocks noChangeAspect="1"/>
          </p:cNvPicPr>
          <p:nvPr/>
        </p:nvPicPr>
        <p:blipFill>
          <a:blip r:embed="rId4"/>
          <a:stretch>
            <a:fillRect/>
          </a:stretch>
        </p:blipFill>
        <p:spPr>
          <a:xfrm>
            <a:off x="4740456" y="3592983"/>
            <a:ext cx="4403543" cy="3494875"/>
          </a:xfrm>
          <a:prstGeom prst="rect">
            <a:avLst/>
          </a:prstGeom>
        </p:spPr>
      </p:pic>
    </p:spTree>
    <p:extLst>
      <p:ext uri="{BB962C8B-B14F-4D97-AF65-F5344CB8AC3E}">
        <p14:creationId xmlns:p14="http://schemas.microsoft.com/office/powerpoint/2010/main" val="31918214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0" y="-66587"/>
            <a:ext cx="9144000" cy="4525963"/>
          </a:xfrm>
        </p:spPr>
        <p:txBody>
          <a:bodyPr/>
          <a:lstStyle/>
          <a:p>
            <a:r>
              <a:rPr lang="en-US" dirty="0" smtClean="0">
                <a:solidFill>
                  <a:srgbClr val="0000FF"/>
                </a:solidFill>
              </a:rPr>
              <a:t>Building</a:t>
            </a:r>
          </a:p>
          <a:p>
            <a:pPr lvl="1"/>
            <a:r>
              <a:rPr lang="en-US" sz="3200" dirty="0" smtClean="0"/>
              <a:t>World’s first city-builders</a:t>
            </a:r>
          </a:p>
          <a:p>
            <a:pPr lvl="1"/>
            <a:r>
              <a:rPr lang="en-US" sz="3200" dirty="0" smtClean="0">
                <a:solidFill>
                  <a:srgbClr val="000000"/>
                </a:solidFill>
              </a:rPr>
              <a:t>Walled cities, temples, </a:t>
            </a:r>
            <a:r>
              <a:rPr lang="en-US" sz="3200" dirty="0" smtClean="0">
                <a:solidFill>
                  <a:srgbClr val="0000FF"/>
                </a:solidFill>
              </a:rPr>
              <a:t>stepped-pyramids known as ziggurats</a:t>
            </a:r>
          </a:p>
          <a:p>
            <a:pPr lvl="1"/>
            <a:r>
              <a:rPr lang="en-US" sz="3200" dirty="0" smtClean="0">
                <a:solidFill>
                  <a:srgbClr val="0000FF"/>
                </a:solidFill>
              </a:rPr>
              <a:t>Hanging gardens of Babylon</a:t>
            </a:r>
          </a:p>
          <a:p>
            <a:pPr lvl="1"/>
            <a:endParaRPr lang="en-US" dirty="0"/>
          </a:p>
        </p:txBody>
      </p:sp>
      <p:pic>
        <p:nvPicPr>
          <p:cNvPr id="5" name="Picture 4"/>
          <p:cNvPicPr>
            <a:picLocks noChangeAspect="1"/>
          </p:cNvPicPr>
          <p:nvPr/>
        </p:nvPicPr>
        <p:blipFill>
          <a:blip r:embed="rId3"/>
          <a:stretch>
            <a:fillRect/>
          </a:stretch>
        </p:blipFill>
        <p:spPr>
          <a:xfrm>
            <a:off x="0" y="2927298"/>
            <a:ext cx="4622496" cy="3064155"/>
          </a:xfrm>
          <a:prstGeom prst="rect">
            <a:avLst/>
          </a:prstGeom>
        </p:spPr>
      </p:pic>
      <p:pic>
        <p:nvPicPr>
          <p:cNvPr id="6" name="Picture 5"/>
          <p:cNvPicPr>
            <a:picLocks noChangeAspect="1"/>
          </p:cNvPicPr>
          <p:nvPr/>
        </p:nvPicPr>
        <p:blipFill>
          <a:blip r:embed="rId4"/>
          <a:stretch>
            <a:fillRect/>
          </a:stretch>
        </p:blipFill>
        <p:spPr>
          <a:xfrm>
            <a:off x="4543112" y="4426461"/>
            <a:ext cx="3289300" cy="2463800"/>
          </a:xfrm>
          <a:prstGeom prst="rect">
            <a:avLst/>
          </a:prstGeom>
        </p:spPr>
      </p:pic>
      <p:pic>
        <p:nvPicPr>
          <p:cNvPr id="2" name="Picture 1"/>
          <p:cNvPicPr>
            <a:picLocks noChangeAspect="1"/>
          </p:cNvPicPr>
          <p:nvPr/>
        </p:nvPicPr>
        <p:blipFill>
          <a:blip r:embed="rId5"/>
          <a:stretch>
            <a:fillRect/>
          </a:stretch>
        </p:blipFill>
        <p:spPr>
          <a:xfrm>
            <a:off x="6238920" y="1783262"/>
            <a:ext cx="2844800" cy="2603500"/>
          </a:xfrm>
          <a:prstGeom prst="rect">
            <a:avLst/>
          </a:prstGeom>
        </p:spPr>
      </p:pic>
      <p:sp>
        <p:nvSpPr>
          <p:cNvPr id="8" name="Rectangle 7"/>
          <p:cNvSpPr/>
          <p:nvPr/>
        </p:nvSpPr>
        <p:spPr>
          <a:xfrm>
            <a:off x="526169" y="5727634"/>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945829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33827" y="584520"/>
            <a:ext cx="4887957" cy="6549490"/>
          </a:xfrm>
        </p:spPr>
        <p:txBody>
          <a:bodyPr>
            <a:normAutofit/>
          </a:bodyPr>
          <a:lstStyle/>
          <a:p>
            <a:r>
              <a:rPr lang="en-US" sz="3600" dirty="0" smtClean="0">
                <a:solidFill>
                  <a:srgbClr val="0000FF"/>
                </a:solidFill>
              </a:rPr>
              <a:t>Culture and Science</a:t>
            </a:r>
          </a:p>
          <a:p>
            <a:pPr lvl="1"/>
            <a:r>
              <a:rPr lang="en-US" sz="3600" dirty="0" smtClean="0">
                <a:solidFill>
                  <a:srgbClr val="0000FF"/>
                </a:solidFill>
              </a:rPr>
              <a:t>Sumerians invented the wheel </a:t>
            </a:r>
            <a:r>
              <a:rPr lang="en-US" sz="3600" dirty="0" smtClean="0"/>
              <a:t>and the sailboat, Irrigation techniques, Tools and </a:t>
            </a:r>
            <a:r>
              <a:rPr lang="en-US" sz="3600" dirty="0" smtClean="0">
                <a:solidFill>
                  <a:srgbClr val="000000"/>
                </a:solidFill>
              </a:rPr>
              <a:t>weapons out of copper and bronze</a:t>
            </a:r>
            <a:r>
              <a:rPr lang="en-US" sz="3600" dirty="0" smtClean="0">
                <a:solidFill>
                  <a:srgbClr val="31859C"/>
                </a:solidFill>
              </a:rPr>
              <a:t>,</a:t>
            </a:r>
            <a:r>
              <a:rPr lang="en-US" sz="3600" dirty="0" smtClean="0">
                <a:solidFill>
                  <a:srgbClr val="0000FF"/>
                </a:solidFill>
              </a:rPr>
              <a:t> calendar</a:t>
            </a:r>
          </a:p>
        </p:txBody>
      </p:sp>
      <p:pic>
        <p:nvPicPr>
          <p:cNvPr id="6" name="Picture 5"/>
          <p:cNvPicPr>
            <a:picLocks noChangeAspect="1"/>
          </p:cNvPicPr>
          <p:nvPr/>
        </p:nvPicPr>
        <p:blipFill>
          <a:blip r:embed="rId3"/>
          <a:stretch>
            <a:fillRect/>
          </a:stretch>
        </p:blipFill>
        <p:spPr>
          <a:xfrm>
            <a:off x="6286500" y="0"/>
            <a:ext cx="2857500" cy="2857500"/>
          </a:xfrm>
          <a:prstGeom prst="rect">
            <a:avLst/>
          </a:prstGeom>
        </p:spPr>
      </p:pic>
      <p:pic>
        <p:nvPicPr>
          <p:cNvPr id="7" name="Picture 6"/>
          <p:cNvPicPr>
            <a:picLocks noChangeAspect="1"/>
          </p:cNvPicPr>
          <p:nvPr/>
        </p:nvPicPr>
        <p:blipFill>
          <a:blip r:embed="rId4"/>
          <a:stretch>
            <a:fillRect/>
          </a:stretch>
        </p:blipFill>
        <p:spPr>
          <a:xfrm>
            <a:off x="5161682" y="4017303"/>
            <a:ext cx="2933700" cy="2781300"/>
          </a:xfrm>
          <a:prstGeom prst="rect">
            <a:avLst/>
          </a:prstGeom>
        </p:spPr>
      </p:pic>
      <p:sp>
        <p:nvSpPr>
          <p:cNvPr id="8" name="Rectangle 7"/>
          <p:cNvSpPr/>
          <p:nvPr/>
        </p:nvSpPr>
        <p:spPr>
          <a:xfrm rot="19612929">
            <a:off x="4605099" y="608947"/>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594014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a:xfrm>
            <a:off x="457200" y="-154864"/>
            <a:ext cx="8229600" cy="1143000"/>
          </a:xfrm>
        </p:spPr>
        <p:txBody>
          <a:bodyPr/>
          <a:lstStyle/>
          <a:p>
            <a:r>
              <a:rPr lang="en-US" dirty="0" smtClean="0">
                <a:solidFill>
                  <a:srgbClr val="FF0000"/>
                </a:solidFill>
              </a:rPr>
              <a:t>Hunter-Gatherers</a:t>
            </a:r>
            <a:endParaRPr lang="en-US" dirty="0">
              <a:solidFill>
                <a:srgbClr val="FF0000"/>
              </a:solidFill>
            </a:endParaRPr>
          </a:p>
        </p:txBody>
      </p:sp>
      <p:sp>
        <p:nvSpPr>
          <p:cNvPr id="3" name="Content Placeholder 2"/>
          <p:cNvSpPr>
            <a:spLocks noGrp="1"/>
          </p:cNvSpPr>
          <p:nvPr>
            <p:ph idx="1"/>
          </p:nvPr>
        </p:nvSpPr>
        <p:spPr>
          <a:xfrm>
            <a:off x="382496" y="759870"/>
            <a:ext cx="8229600" cy="4525963"/>
          </a:xfrm>
        </p:spPr>
        <p:txBody>
          <a:bodyPr/>
          <a:lstStyle/>
          <a:p>
            <a:r>
              <a:rPr lang="en-US" dirty="0" smtClean="0"/>
              <a:t>In the earliest human societies people were hunter-gatherers.</a:t>
            </a:r>
          </a:p>
          <a:p>
            <a:r>
              <a:rPr lang="en-US" dirty="0" smtClean="0">
                <a:solidFill>
                  <a:srgbClr val="0000FF"/>
                </a:solidFill>
              </a:rPr>
              <a:t>They relied on hunting, fishing, and gathering wild plants for food</a:t>
            </a:r>
          </a:p>
          <a:p>
            <a:r>
              <a:rPr lang="en-US" dirty="0" smtClean="0"/>
              <a:t>They made tools of stone, so historians</a:t>
            </a:r>
            <a:r>
              <a:rPr lang="en-US" dirty="0" smtClean="0">
                <a:solidFill>
                  <a:srgbClr val="0000FF"/>
                </a:solidFill>
              </a:rPr>
              <a:t> called these societies Stone Age cultures</a:t>
            </a:r>
          </a:p>
          <a:p>
            <a:endParaRPr lang="en-US" dirty="0"/>
          </a:p>
        </p:txBody>
      </p:sp>
      <p:pic>
        <p:nvPicPr>
          <p:cNvPr id="5" name="Picture 4"/>
          <p:cNvPicPr>
            <a:picLocks noChangeAspect="1"/>
          </p:cNvPicPr>
          <p:nvPr/>
        </p:nvPicPr>
        <p:blipFill>
          <a:blip r:embed="rId3"/>
          <a:stretch>
            <a:fillRect/>
          </a:stretch>
        </p:blipFill>
        <p:spPr>
          <a:xfrm>
            <a:off x="5157696" y="4292553"/>
            <a:ext cx="3454400" cy="2349500"/>
          </a:xfrm>
          <a:prstGeom prst="rect">
            <a:avLst/>
          </a:prstGeom>
        </p:spPr>
      </p:pic>
      <p:sp>
        <p:nvSpPr>
          <p:cNvPr id="6" name="TextBox 5"/>
          <p:cNvSpPr txBox="1"/>
          <p:nvPr/>
        </p:nvSpPr>
        <p:spPr>
          <a:xfrm>
            <a:off x="457200" y="4597205"/>
            <a:ext cx="3931277" cy="1569660"/>
          </a:xfrm>
          <a:prstGeom prst="rect">
            <a:avLst/>
          </a:prstGeom>
          <a:noFill/>
        </p:spPr>
        <p:txBody>
          <a:bodyPr wrap="square" rtlCol="0">
            <a:spAutoFit/>
          </a:bodyPr>
          <a:lstStyle/>
          <a:p>
            <a:r>
              <a:rPr lang="en-US" sz="3200" dirty="0" smtClean="0"/>
              <a:t>What cultures do you think are/were Hunter-Gatherers?</a:t>
            </a:r>
            <a:endParaRPr lang="en-US" sz="3200" dirty="0"/>
          </a:p>
        </p:txBody>
      </p:sp>
    </p:spTree>
    <p:extLst>
      <p:ext uri="{BB962C8B-B14F-4D97-AF65-F5344CB8AC3E}">
        <p14:creationId xmlns:p14="http://schemas.microsoft.com/office/powerpoint/2010/main" val="12510775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33827" y="187530"/>
            <a:ext cx="5208399" cy="6549490"/>
          </a:xfrm>
        </p:spPr>
        <p:txBody>
          <a:bodyPr>
            <a:normAutofit/>
          </a:bodyPr>
          <a:lstStyle/>
          <a:p>
            <a:pPr lvl="1"/>
            <a:r>
              <a:rPr lang="en-US" sz="3600" dirty="0" smtClean="0">
                <a:solidFill>
                  <a:srgbClr val="0000FF"/>
                </a:solidFill>
              </a:rPr>
              <a:t>Babylonians </a:t>
            </a:r>
            <a:r>
              <a:rPr lang="en-US" sz="3600" dirty="0" smtClean="0"/>
              <a:t>developed a number system, </a:t>
            </a:r>
            <a:r>
              <a:rPr lang="en-US" sz="3600" dirty="0" smtClean="0">
                <a:solidFill>
                  <a:srgbClr val="0000FF"/>
                </a:solidFill>
              </a:rPr>
              <a:t>earliest known writing system (CUNEIFORM)- stylus makes mark on clay</a:t>
            </a:r>
            <a:endParaRPr lang="en-US" sz="3600" dirty="0">
              <a:solidFill>
                <a:srgbClr val="0000FF"/>
              </a:solidFill>
            </a:endParaRPr>
          </a:p>
        </p:txBody>
      </p:sp>
      <p:pic>
        <p:nvPicPr>
          <p:cNvPr id="5" name="Picture 4"/>
          <p:cNvPicPr>
            <a:picLocks noChangeAspect="1"/>
          </p:cNvPicPr>
          <p:nvPr/>
        </p:nvPicPr>
        <p:blipFill>
          <a:blip r:embed="rId3"/>
          <a:stretch>
            <a:fillRect/>
          </a:stretch>
        </p:blipFill>
        <p:spPr>
          <a:xfrm>
            <a:off x="1245641" y="3892220"/>
            <a:ext cx="2857500" cy="2844800"/>
          </a:xfrm>
          <a:prstGeom prst="rect">
            <a:avLst/>
          </a:prstGeom>
        </p:spPr>
      </p:pic>
      <p:pic>
        <p:nvPicPr>
          <p:cNvPr id="7" name="Picture 6"/>
          <p:cNvPicPr>
            <a:picLocks noChangeAspect="1"/>
          </p:cNvPicPr>
          <p:nvPr/>
        </p:nvPicPr>
        <p:blipFill>
          <a:blip r:embed="rId4"/>
          <a:stretch>
            <a:fillRect/>
          </a:stretch>
        </p:blipFill>
        <p:spPr>
          <a:xfrm>
            <a:off x="5242226" y="-13005"/>
            <a:ext cx="4205542" cy="6858000"/>
          </a:xfrm>
          <a:prstGeom prst="rect">
            <a:avLst/>
          </a:prstGeom>
        </p:spPr>
      </p:pic>
      <p:sp>
        <p:nvSpPr>
          <p:cNvPr id="6" name="Rectangle 5"/>
          <p:cNvSpPr/>
          <p:nvPr/>
        </p:nvSpPr>
        <p:spPr>
          <a:xfrm rot="16454786" flipV="1">
            <a:off x="-1130892" y="4885183"/>
            <a:ext cx="3753622"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74826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21893"/>
            <a:ext cx="9144000" cy="6858000"/>
          </a:xfrm>
          <a:prstGeom prst="rect">
            <a:avLst/>
          </a:prstGeom>
        </p:spPr>
      </p:pic>
      <p:sp>
        <p:nvSpPr>
          <p:cNvPr id="3" name="Content Placeholder 2"/>
          <p:cNvSpPr>
            <a:spLocks noGrp="1"/>
          </p:cNvSpPr>
          <p:nvPr>
            <p:ph idx="1"/>
          </p:nvPr>
        </p:nvSpPr>
        <p:spPr>
          <a:xfrm>
            <a:off x="457200" y="2637138"/>
            <a:ext cx="8229600" cy="2985969"/>
          </a:xfrm>
        </p:spPr>
        <p:txBody>
          <a:bodyPr>
            <a:noAutofit/>
          </a:bodyPr>
          <a:lstStyle/>
          <a:p>
            <a:r>
              <a:rPr lang="en-US" sz="3600" dirty="0" smtClean="0">
                <a:solidFill>
                  <a:srgbClr val="0000FF"/>
                </a:solidFill>
              </a:rPr>
              <a:t>Legal System</a:t>
            </a:r>
          </a:p>
          <a:p>
            <a:pPr lvl="1"/>
            <a:r>
              <a:rPr lang="en-US" sz="3200" dirty="0" smtClean="0">
                <a:solidFill>
                  <a:srgbClr val="0000FF"/>
                </a:solidFill>
              </a:rPr>
              <a:t>Code of Hammurabi: earliest written law code</a:t>
            </a:r>
          </a:p>
          <a:p>
            <a:pPr lvl="1"/>
            <a:r>
              <a:rPr lang="en-US" sz="3200" dirty="0" smtClean="0"/>
              <a:t>Ensure justice and protect the weak</a:t>
            </a:r>
          </a:p>
          <a:p>
            <a:pPr lvl="1"/>
            <a:r>
              <a:rPr lang="en-US" sz="3200" dirty="0" smtClean="0">
                <a:solidFill>
                  <a:srgbClr val="0000FF"/>
                </a:solidFill>
              </a:rPr>
              <a:t>Treated nobles and commoners differently</a:t>
            </a:r>
            <a:endParaRPr lang="en-US" sz="3200" dirty="0">
              <a:solidFill>
                <a:srgbClr val="0000FF"/>
              </a:solidFill>
            </a:endParaRPr>
          </a:p>
          <a:p>
            <a:pPr lvl="1"/>
            <a:r>
              <a:rPr lang="en-US" sz="3200" dirty="0" smtClean="0">
                <a:solidFill>
                  <a:schemeClr val="tx1">
                    <a:lumMod val="95000"/>
                    <a:lumOff val="5000"/>
                  </a:schemeClr>
                </a:solidFill>
              </a:rPr>
              <a:t>Punished criminals harshly</a:t>
            </a:r>
          </a:p>
          <a:p>
            <a:pPr lvl="1"/>
            <a:r>
              <a:rPr lang="en-US" sz="3200" dirty="0" smtClean="0">
                <a:solidFill>
                  <a:schemeClr val="tx1">
                    <a:lumMod val="95000"/>
                    <a:lumOff val="5000"/>
                  </a:schemeClr>
                </a:solidFill>
              </a:rPr>
              <a:t>Known for its</a:t>
            </a:r>
            <a:r>
              <a:rPr lang="en-US" sz="3200" dirty="0" smtClean="0">
                <a:solidFill>
                  <a:srgbClr val="0000FF"/>
                </a:solidFill>
              </a:rPr>
              <a:t> “eye for an eye” </a:t>
            </a:r>
            <a:r>
              <a:rPr lang="en-US" sz="3200" dirty="0" smtClean="0">
                <a:solidFill>
                  <a:schemeClr val="tx1">
                    <a:lumMod val="95000"/>
                    <a:lumOff val="5000"/>
                  </a:schemeClr>
                </a:solidFill>
              </a:rPr>
              <a:t>punishments</a:t>
            </a:r>
            <a:endParaRPr lang="en-US" sz="3200" dirty="0" smtClean="0">
              <a:solidFill>
                <a:srgbClr val="31859C"/>
              </a:solidFill>
            </a:endParaRPr>
          </a:p>
        </p:txBody>
      </p:sp>
      <p:sp>
        <p:nvSpPr>
          <p:cNvPr id="5" name="TextBox 4"/>
          <p:cNvSpPr txBox="1"/>
          <p:nvPr/>
        </p:nvSpPr>
        <p:spPr>
          <a:xfrm>
            <a:off x="457200" y="678685"/>
            <a:ext cx="4184591" cy="1569660"/>
          </a:xfrm>
          <a:prstGeom prst="rect">
            <a:avLst/>
          </a:prstGeom>
          <a:noFill/>
        </p:spPr>
        <p:txBody>
          <a:bodyPr wrap="square" rtlCol="0">
            <a:spAutoFit/>
          </a:bodyPr>
          <a:lstStyle/>
          <a:p>
            <a:r>
              <a:rPr lang="en-US" sz="3200" dirty="0" smtClean="0"/>
              <a:t>“If a son strike his father, his hands shall be cut off”</a:t>
            </a:r>
            <a:endParaRPr lang="en-US" sz="3200" dirty="0"/>
          </a:p>
        </p:txBody>
      </p:sp>
      <p:pic>
        <p:nvPicPr>
          <p:cNvPr id="6" name="Picture 5"/>
          <p:cNvPicPr>
            <a:picLocks noChangeAspect="1"/>
          </p:cNvPicPr>
          <p:nvPr/>
        </p:nvPicPr>
        <p:blipFill>
          <a:blip r:embed="rId3"/>
          <a:stretch>
            <a:fillRect/>
          </a:stretch>
        </p:blipFill>
        <p:spPr>
          <a:xfrm>
            <a:off x="6248400" y="101600"/>
            <a:ext cx="2438400" cy="3327400"/>
          </a:xfrm>
          <a:prstGeom prst="rect">
            <a:avLst/>
          </a:prstGeom>
        </p:spPr>
      </p:pic>
    </p:spTree>
    <p:extLst>
      <p:ext uri="{BB962C8B-B14F-4D97-AF65-F5344CB8AC3E}">
        <p14:creationId xmlns:p14="http://schemas.microsoft.com/office/powerpoint/2010/main" val="391699736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459799" y="194021"/>
            <a:ext cx="8451563" cy="6663979"/>
          </a:xfrm>
        </p:spPr>
        <p:txBody>
          <a:bodyPr>
            <a:normAutofit/>
          </a:bodyPr>
          <a:lstStyle/>
          <a:p>
            <a:r>
              <a:rPr lang="en-US" dirty="0" smtClean="0">
                <a:solidFill>
                  <a:srgbClr val="0000FF"/>
                </a:solidFill>
              </a:rPr>
              <a:t>Women</a:t>
            </a:r>
          </a:p>
          <a:p>
            <a:pPr lvl="1"/>
            <a:r>
              <a:rPr lang="en-US" sz="3200" dirty="0" smtClean="0"/>
              <a:t>Stayed at home and learned cooking and housekeeping</a:t>
            </a:r>
          </a:p>
          <a:p>
            <a:pPr lvl="1"/>
            <a:r>
              <a:rPr lang="en-US" sz="3200" dirty="0" smtClean="0"/>
              <a:t>Poor women received very few rights</a:t>
            </a:r>
          </a:p>
          <a:p>
            <a:pPr lvl="1"/>
            <a:r>
              <a:rPr lang="en-US" sz="3200" dirty="0" smtClean="0"/>
              <a:t>Wealthy women could do their own business and obtain divorces</a:t>
            </a:r>
          </a:p>
          <a:p>
            <a:pPr lvl="1"/>
            <a:r>
              <a:rPr lang="en-US" sz="3200" dirty="0" smtClean="0">
                <a:solidFill>
                  <a:srgbClr val="0000FF"/>
                </a:solidFill>
              </a:rPr>
              <a:t>Men were mainly in charge: Patriarchy</a:t>
            </a:r>
            <a:endParaRPr lang="en-US" sz="3200" dirty="0">
              <a:solidFill>
                <a:srgbClr val="0000FF"/>
              </a:solidFill>
            </a:endParaRPr>
          </a:p>
        </p:txBody>
      </p:sp>
      <p:pic>
        <p:nvPicPr>
          <p:cNvPr id="6" name="Picture 5"/>
          <p:cNvPicPr>
            <a:picLocks noChangeAspect="1"/>
          </p:cNvPicPr>
          <p:nvPr/>
        </p:nvPicPr>
        <p:blipFill>
          <a:blip r:embed="rId3"/>
          <a:stretch>
            <a:fillRect/>
          </a:stretch>
        </p:blipFill>
        <p:spPr>
          <a:xfrm>
            <a:off x="1160447" y="4224513"/>
            <a:ext cx="5977401" cy="2354228"/>
          </a:xfrm>
          <a:prstGeom prst="rect">
            <a:avLst/>
          </a:prstGeom>
        </p:spPr>
      </p:pic>
    </p:spTree>
    <p:extLst>
      <p:ext uri="{BB962C8B-B14F-4D97-AF65-F5344CB8AC3E}">
        <p14:creationId xmlns:p14="http://schemas.microsoft.com/office/powerpoint/2010/main" val="19557755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2" name="Title 1"/>
          <p:cNvSpPr>
            <a:spLocks noGrp="1"/>
          </p:cNvSpPr>
          <p:nvPr>
            <p:ph type="title"/>
          </p:nvPr>
        </p:nvSpPr>
        <p:spPr>
          <a:xfrm>
            <a:off x="457200" y="-18402"/>
            <a:ext cx="8229600" cy="1143000"/>
          </a:xfrm>
        </p:spPr>
        <p:txBody>
          <a:bodyPr/>
          <a:lstStyle/>
          <a:p>
            <a:r>
              <a:rPr lang="en-US" dirty="0" smtClean="0"/>
              <a:t>Excerpts from Hammurabi’s Code</a:t>
            </a:r>
            <a:endParaRPr lang="en-US" dirty="0"/>
          </a:p>
        </p:txBody>
      </p:sp>
      <p:sp>
        <p:nvSpPr>
          <p:cNvPr id="3" name="Content Placeholder 2"/>
          <p:cNvSpPr>
            <a:spLocks noGrp="1"/>
          </p:cNvSpPr>
          <p:nvPr>
            <p:ph idx="1"/>
          </p:nvPr>
        </p:nvSpPr>
        <p:spPr>
          <a:xfrm>
            <a:off x="0" y="1124598"/>
            <a:ext cx="9144000" cy="5733402"/>
          </a:xfrm>
        </p:spPr>
        <p:txBody>
          <a:bodyPr>
            <a:normAutofit/>
          </a:bodyPr>
          <a:lstStyle/>
          <a:p>
            <a:r>
              <a:rPr lang="en-US" dirty="0"/>
              <a:t>If a person accused another person and brought a charge of murder against him, but has not proved it, the accuser shall be put to death</a:t>
            </a:r>
            <a:r>
              <a:rPr lang="en-US" dirty="0" smtClean="0"/>
              <a:t>.</a:t>
            </a:r>
          </a:p>
          <a:p>
            <a:pPr marL="0" indent="0">
              <a:buNone/>
            </a:pPr>
            <a:endParaRPr lang="en-US" dirty="0"/>
          </a:p>
          <a:p>
            <a:r>
              <a:rPr lang="en-US" dirty="0"/>
              <a:t>If a person is charged with sorcery and he shall throw himself into the </a:t>
            </a:r>
            <a:r>
              <a:rPr lang="en-US" dirty="0" smtClean="0"/>
              <a:t>river. </a:t>
            </a:r>
            <a:r>
              <a:rPr lang="en-US" dirty="0"/>
              <a:t>If the river has shown the person to be innocent by coming forth safe, the one who brought the charge of sorcery against him shall be put to death, while the one who threw himself into the river shall take over the estate of his accuser.</a:t>
            </a:r>
          </a:p>
          <a:p>
            <a:endParaRPr lang="en-US" dirty="0"/>
          </a:p>
          <a:p>
            <a:endParaRPr lang="en-US" dirty="0"/>
          </a:p>
        </p:txBody>
      </p:sp>
    </p:spTree>
    <p:extLst>
      <p:ext uri="{BB962C8B-B14F-4D97-AF65-F5344CB8AC3E}">
        <p14:creationId xmlns:p14="http://schemas.microsoft.com/office/powerpoint/2010/main" val="27063989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9144000" cy="6858000"/>
          </a:xfrm>
        </p:spPr>
        <p:txBody>
          <a:bodyPr>
            <a:normAutofit/>
          </a:bodyPr>
          <a:lstStyle/>
          <a:p>
            <a:r>
              <a:rPr lang="en-US" dirty="0"/>
              <a:t>If a person committed robbery and has been caught, that person shall be put to death. </a:t>
            </a:r>
            <a:endParaRPr lang="en-US" dirty="0" smtClean="0"/>
          </a:p>
          <a:p>
            <a:endParaRPr lang="en-US" dirty="0" smtClean="0"/>
          </a:p>
          <a:p>
            <a:r>
              <a:rPr lang="en-US" dirty="0" smtClean="0"/>
              <a:t>If </a:t>
            </a:r>
            <a:r>
              <a:rPr lang="en-US" dirty="0"/>
              <a:t>a son has struck his father, they shall cut off his hand</a:t>
            </a:r>
            <a:r>
              <a:rPr lang="en-US" dirty="0" smtClean="0"/>
              <a:t>.</a:t>
            </a:r>
          </a:p>
          <a:p>
            <a:endParaRPr lang="en-US" dirty="0" smtClean="0"/>
          </a:p>
          <a:p>
            <a:r>
              <a:rPr lang="en-US" dirty="0"/>
              <a:t>If a builder has built a house for a man, and has not made his work sound, and the house he built has fallen, and caused the death of its owner, that builder shall be put to death. </a:t>
            </a:r>
          </a:p>
          <a:p>
            <a:r>
              <a:rPr lang="en-US" dirty="0" smtClean="0"/>
              <a:t>If </a:t>
            </a:r>
            <a:r>
              <a:rPr lang="en-US" dirty="0"/>
              <a:t>it is the owner's son that is killed, the builder's son shall be put to death.</a:t>
            </a:r>
          </a:p>
          <a:p>
            <a:endParaRPr lang="en-US" dirty="0"/>
          </a:p>
        </p:txBody>
      </p:sp>
    </p:spTree>
    <p:extLst>
      <p:ext uri="{BB962C8B-B14F-4D97-AF65-F5344CB8AC3E}">
        <p14:creationId xmlns:p14="http://schemas.microsoft.com/office/powerpoint/2010/main" val="19017774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9000"/>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9144000" cy="7098132"/>
          </a:xfrm>
        </p:spPr>
        <p:txBody>
          <a:bodyPr>
            <a:normAutofit/>
          </a:bodyPr>
          <a:lstStyle/>
          <a:p>
            <a:r>
              <a:rPr lang="en-US" dirty="0" smtClean="0"/>
              <a:t>If </a:t>
            </a:r>
            <a:r>
              <a:rPr lang="en-US" dirty="0"/>
              <a:t>a woman was not careful, but was a gadabout, thus neglecting her house and humiliating her husband, they shall throw that woman into the water</a:t>
            </a:r>
            <a:r>
              <a:rPr lang="en-US" dirty="0" smtClean="0"/>
              <a:t>.</a:t>
            </a:r>
          </a:p>
          <a:p>
            <a:endParaRPr lang="en-US" dirty="0"/>
          </a:p>
          <a:p>
            <a:r>
              <a:rPr lang="en-US" dirty="0" smtClean="0"/>
              <a:t>If </a:t>
            </a:r>
            <a:r>
              <a:rPr lang="en-US" dirty="0"/>
              <a:t>a man has destroyed the eye of a member of the aristocracy, they shall destroy his eye. If he has broken another man’s bone, they shall break his bone. If he has destroyed the eye of a commoner or broken the bone of a commoner, he shall pay one mina of silver. If he has destroyed the eye of another man’s slave or broken the bone of a man’s slave, he shall pay one-half of the slave’s value.</a:t>
            </a:r>
          </a:p>
          <a:p>
            <a:endParaRPr lang="en-US" dirty="0"/>
          </a:p>
        </p:txBody>
      </p:sp>
    </p:spTree>
    <p:extLst>
      <p:ext uri="{BB962C8B-B14F-4D97-AF65-F5344CB8AC3E}">
        <p14:creationId xmlns:p14="http://schemas.microsoft.com/office/powerpoint/2010/main" val="42576134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2" name="Title 1"/>
          <p:cNvSpPr>
            <a:spLocks noGrp="1"/>
          </p:cNvSpPr>
          <p:nvPr>
            <p:ph type="title"/>
          </p:nvPr>
        </p:nvSpPr>
        <p:spPr>
          <a:xfrm>
            <a:off x="457200" y="313093"/>
            <a:ext cx="8229600" cy="3469789"/>
          </a:xfrm>
        </p:spPr>
        <p:txBody>
          <a:bodyPr>
            <a:normAutofit/>
          </a:bodyPr>
          <a:lstStyle/>
          <a:p>
            <a:r>
              <a:rPr lang="en-US" sz="3600" dirty="0" smtClean="0"/>
              <a:t>Think about some crimes today.</a:t>
            </a:r>
            <a:br>
              <a:rPr lang="en-US" sz="3600" dirty="0" smtClean="0"/>
            </a:br>
            <a:r>
              <a:rPr lang="en-US" sz="3600" dirty="0" smtClean="0"/>
              <a:t>What would Hammurabi’s punishment be for them and what is the actual punishment? </a:t>
            </a:r>
            <a:endParaRPr lang="en-US" sz="3600" dirty="0"/>
          </a:p>
        </p:txBody>
      </p:sp>
      <p:sp>
        <p:nvSpPr>
          <p:cNvPr id="3" name="Content Placeholder 2"/>
          <p:cNvSpPr>
            <a:spLocks noGrp="1"/>
          </p:cNvSpPr>
          <p:nvPr>
            <p:ph idx="1"/>
          </p:nvPr>
        </p:nvSpPr>
        <p:spPr>
          <a:xfrm>
            <a:off x="231762" y="3216769"/>
            <a:ext cx="9111430" cy="4525963"/>
          </a:xfrm>
        </p:spPr>
        <p:txBody>
          <a:bodyPr/>
          <a:lstStyle/>
          <a:p>
            <a:r>
              <a:rPr lang="en-US" dirty="0" smtClean="0"/>
              <a:t>Discuss with a partner and write down the consequences of</a:t>
            </a:r>
          </a:p>
          <a:p>
            <a:pPr lvl="1"/>
            <a:r>
              <a:rPr lang="en-US" dirty="0" smtClean="0"/>
              <a:t>Adultery</a:t>
            </a:r>
          </a:p>
          <a:p>
            <a:pPr lvl="1"/>
            <a:r>
              <a:rPr lang="en-US" dirty="0" smtClean="0"/>
              <a:t>Falsely accuse someone</a:t>
            </a:r>
          </a:p>
          <a:p>
            <a:pPr lvl="1"/>
            <a:r>
              <a:rPr lang="en-US" dirty="0" smtClean="0"/>
              <a:t>Theft</a:t>
            </a:r>
          </a:p>
          <a:p>
            <a:pPr lvl="1"/>
            <a:r>
              <a:rPr lang="en-US" dirty="0" smtClean="0"/>
              <a:t>Faulty construction</a:t>
            </a:r>
          </a:p>
          <a:p>
            <a:pPr lvl="1"/>
            <a:r>
              <a:rPr lang="en-US" dirty="0" smtClean="0"/>
              <a:t>Witch craft</a:t>
            </a:r>
          </a:p>
          <a:p>
            <a:pPr lvl="1"/>
            <a:endParaRPr lang="en-US" dirty="0"/>
          </a:p>
        </p:txBody>
      </p:sp>
      <p:sp>
        <p:nvSpPr>
          <p:cNvPr id="5" name="TextBox 4"/>
          <p:cNvSpPr txBox="1"/>
          <p:nvPr/>
        </p:nvSpPr>
        <p:spPr>
          <a:xfrm>
            <a:off x="1817600" y="0"/>
            <a:ext cx="5378091" cy="830997"/>
          </a:xfrm>
          <a:prstGeom prst="rect">
            <a:avLst/>
          </a:prstGeom>
          <a:noFill/>
        </p:spPr>
        <p:txBody>
          <a:bodyPr wrap="square" rtlCol="0">
            <a:spAutoFit/>
          </a:bodyPr>
          <a:lstStyle/>
          <a:p>
            <a:r>
              <a:rPr lang="en-US" sz="4800" dirty="0" smtClean="0"/>
              <a:t>LEFT SIDE ACTIVITY</a:t>
            </a:r>
            <a:endParaRPr lang="en-US" sz="4800" dirty="0"/>
          </a:p>
        </p:txBody>
      </p:sp>
    </p:spTree>
    <p:extLst>
      <p:ext uri="{BB962C8B-B14F-4D97-AF65-F5344CB8AC3E}">
        <p14:creationId xmlns:p14="http://schemas.microsoft.com/office/powerpoint/2010/main" val="20422981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0" y="0"/>
            <a:ext cx="9144000" cy="6858000"/>
          </a:xfrm>
          <a:prstGeom prst="rect">
            <a:avLst/>
          </a:prstGeom>
        </p:spPr>
      </p:pic>
      <p:sp>
        <p:nvSpPr>
          <p:cNvPr id="2" name="Title 1"/>
          <p:cNvSpPr>
            <a:spLocks noGrp="1"/>
          </p:cNvSpPr>
          <p:nvPr>
            <p:ph type="title"/>
          </p:nvPr>
        </p:nvSpPr>
        <p:spPr>
          <a:xfrm>
            <a:off x="457200" y="225521"/>
            <a:ext cx="8229600" cy="1143000"/>
          </a:xfrm>
        </p:spPr>
        <p:txBody>
          <a:bodyPr>
            <a:noAutofit/>
          </a:bodyPr>
          <a:lstStyle/>
          <a:p>
            <a:r>
              <a:rPr lang="en-US" sz="3600" dirty="0" smtClean="0"/>
              <a:t>Think about some poor behavior that could happen in the classroom.  What would Hammurabi do if……?</a:t>
            </a:r>
            <a:endParaRPr lang="en-US" sz="3600" dirty="0"/>
          </a:p>
        </p:txBody>
      </p:sp>
      <p:sp>
        <p:nvSpPr>
          <p:cNvPr id="3" name="Content Placeholder 2"/>
          <p:cNvSpPr>
            <a:spLocks noGrp="1"/>
          </p:cNvSpPr>
          <p:nvPr>
            <p:ph idx="1"/>
          </p:nvPr>
        </p:nvSpPr>
        <p:spPr>
          <a:xfrm>
            <a:off x="0" y="1628888"/>
            <a:ext cx="9144000" cy="5029880"/>
          </a:xfrm>
        </p:spPr>
        <p:txBody>
          <a:bodyPr>
            <a:normAutofit fontScale="92500" lnSpcReduction="10000"/>
          </a:bodyPr>
          <a:lstStyle/>
          <a:p>
            <a:r>
              <a:rPr lang="en-US" dirty="0" smtClean="0"/>
              <a:t>You forgot your pen/pencil</a:t>
            </a:r>
          </a:p>
          <a:p>
            <a:r>
              <a:rPr lang="en-US" dirty="0" smtClean="0"/>
              <a:t>You talked while the teacher was talking</a:t>
            </a:r>
          </a:p>
          <a:p>
            <a:r>
              <a:rPr lang="en-US" dirty="0" smtClean="0"/>
              <a:t>You cheated on a test</a:t>
            </a:r>
          </a:p>
          <a:p>
            <a:r>
              <a:rPr lang="en-US" dirty="0" smtClean="0"/>
              <a:t>You stole Ms. Davis’ pencil</a:t>
            </a:r>
          </a:p>
          <a:p>
            <a:r>
              <a:rPr lang="en-US" dirty="0" smtClean="0"/>
              <a:t>You had your phone out</a:t>
            </a:r>
          </a:p>
          <a:p>
            <a:r>
              <a:rPr lang="en-US" dirty="0" smtClean="0"/>
              <a:t>You went to the bathroom for a very long time</a:t>
            </a:r>
          </a:p>
          <a:p>
            <a:endParaRPr lang="en-US" dirty="0"/>
          </a:p>
          <a:p>
            <a:r>
              <a:rPr lang="en-US" dirty="0" smtClean="0"/>
              <a:t>Write down your answers on the left side.</a:t>
            </a:r>
          </a:p>
          <a:p>
            <a:r>
              <a:rPr lang="en-US" dirty="0" smtClean="0"/>
              <a:t>The best answers will be put on a sticky note and stuck on the board</a:t>
            </a:r>
            <a:endParaRPr lang="en-US" dirty="0"/>
          </a:p>
        </p:txBody>
      </p:sp>
    </p:spTree>
    <p:extLst>
      <p:ext uri="{BB962C8B-B14F-4D97-AF65-F5344CB8AC3E}">
        <p14:creationId xmlns:p14="http://schemas.microsoft.com/office/powerpoint/2010/main" val="42593452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Course Mesopotamia</a:t>
            </a:r>
            <a:endParaRPr lang="en-US" dirty="0"/>
          </a:p>
        </p:txBody>
      </p:sp>
      <p:sp>
        <p:nvSpPr>
          <p:cNvPr id="3" name="Content Placeholder 2"/>
          <p:cNvSpPr>
            <a:spLocks noGrp="1"/>
          </p:cNvSpPr>
          <p:nvPr>
            <p:ph idx="1"/>
          </p:nvPr>
        </p:nvSpPr>
        <p:spPr/>
        <p:txBody>
          <a:bodyPr/>
          <a:lstStyle/>
          <a:p>
            <a:r>
              <a:rPr lang="en-US" dirty="0">
                <a:hlinkClick r:id="rId2"/>
              </a:rPr>
              <a:t>http://www.youtube.com/watch?v=</a:t>
            </a:r>
            <a:r>
              <a:rPr lang="en-US" dirty="0" smtClean="0">
                <a:hlinkClick r:id="rId2"/>
              </a:rPr>
              <a:t>sohXPx_XZ6Y</a:t>
            </a:r>
            <a:endParaRPr lang="en-US" dirty="0" smtClean="0"/>
          </a:p>
          <a:p>
            <a:endParaRPr lang="en-US" dirty="0"/>
          </a:p>
        </p:txBody>
      </p:sp>
    </p:spTree>
    <p:extLst>
      <p:ext uri="{BB962C8B-B14F-4D97-AF65-F5344CB8AC3E}">
        <p14:creationId xmlns:p14="http://schemas.microsoft.com/office/powerpoint/2010/main" val="25887248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514350" indent="-514350">
              <a:buAutoNum type="arabicPeriod" startAt="7"/>
            </a:pPr>
            <a:r>
              <a:rPr lang="en-US" dirty="0" smtClean="0"/>
              <a:t>Mesopotamia lies between the </a:t>
            </a:r>
          </a:p>
          <a:p>
            <a:pPr marL="914400" lvl="1" indent="-514350">
              <a:buAutoNum type="alphaUcPeriod"/>
            </a:pPr>
            <a:r>
              <a:rPr lang="en-US" dirty="0" smtClean="0"/>
              <a:t>Nile and Indus river</a:t>
            </a:r>
          </a:p>
          <a:p>
            <a:pPr marL="914400" lvl="1" indent="-514350">
              <a:buAutoNum type="alphaUcPeriod"/>
            </a:pPr>
            <a:r>
              <a:rPr lang="en-US" dirty="0" smtClean="0"/>
              <a:t>Tigris and Nile River</a:t>
            </a:r>
          </a:p>
          <a:p>
            <a:pPr marL="914400" lvl="1" indent="-514350">
              <a:buAutoNum type="alphaUcPeriod"/>
            </a:pPr>
            <a:r>
              <a:rPr lang="en-US" dirty="0" smtClean="0"/>
              <a:t>Tigris and Euphrates River</a:t>
            </a:r>
          </a:p>
          <a:p>
            <a:pPr marL="914400" lvl="1" indent="-514350">
              <a:buAutoNum type="alphaUcPeriod"/>
            </a:pPr>
            <a:r>
              <a:rPr lang="en-US" dirty="0" smtClean="0"/>
              <a:t>Nile and Euphrates River</a:t>
            </a:r>
          </a:p>
          <a:p>
            <a:pPr marL="914400" lvl="1" indent="-514350">
              <a:buAutoNum type="alphaUcPeriod"/>
            </a:pPr>
            <a:r>
              <a:rPr lang="en-US" dirty="0" smtClean="0"/>
              <a:t>Euphrates and Indus River</a:t>
            </a:r>
          </a:p>
        </p:txBody>
      </p:sp>
    </p:spTree>
    <p:extLst>
      <p:ext uri="{BB962C8B-B14F-4D97-AF65-F5344CB8AC3E}">
        <p14:creationId xmlns:p14="http://schemas.microsoft.com/office/powerpoint/2010/main" val="16185902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0099" cy="6858000"/>
          </a:xfrm>
          <a:prstGeom prst="rect">
            <a:avLst/>
          </a:prstGeom>
        </p:spPr>
      </p:pic>
    </p:spTree>
    <p:extLst>
      <p:ext uri="{BB962C8B-B14F-4D97-AF65-F5344CB8AC3E}">
        <p14:creationId xmlns:p14="http://schemas.microsoft.com/office/powerpoint/2010/main" val="382489252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8"/>
            </a:pPr>
            <a:r>
              <a:rPr lang="en-US" dirty="0" smtClean="0"/>
              <a:t>Polytheism is the belief in</a:t>
            </a:r>
          </a:p>
          <a:p>
            <a:pPr marL="914400" lvl="1" indent="-514350">
              <a:buAutoNum type="alphaUcPeriod"/>
            </a:pPr>
            <a:r>
              <a:rPr lang="en-US" dirty="0" smtClean="0"/>
              <a:t>One god</a:t>
            </a:r>
          </a:p>
          <a:p>
            <a:pPr marL="914400" lvl="1" indent="-514350">
              <a:buAutoNum type="alphaUcPeriod"/>
            </a:pPr>
            <a:r>
              <a:rPr lang="en-US" dirty="0" smtClean="0"/>
              <a:t>No god</a:t>
            </a:r>
          </a:p>
          <a:p>
            <a:pPr marL="914400" lvl="1" indent="-514350">
              <a:buAutoNum type="alphaUcPeriod"/>
            </a:pPr>
            <a:r>
              <a:rPr lang="en-US" dirty="0" smtClean="0"/>
              <a:t>Multiple gods</a:t>
            </a:r>
          </a:p>
          <a:p>
            <a:pPr marL="914400" lvl="1" indent="-514350">
              <a:buAutoNum type="alphaUcPeriod"/>
            </a:pPr>
            <a:r>
              <a:rPr lang="en-US" dirty="0" smtClean="0"/>
              <a:t>Jesus</a:t>
            </a:r>
          </a:p>
          <a:p>
            <a:pPr marL="914400" lvl="1" indent="-514350">
              <a:buAutoNum type="alphaUcPeriod"/>
            </a:pPr>
            <a:r>
              <a:rPr lang="en-US" dirty="0" smtClean="0"/>
              <a:t>Animal gods</a:t>
            </a:r>
            <a:endParaRPr lang="en-US" dirty="0"/>
          </a:p>
        </p:txBody>
      </p:sp>
    </p:spTree>
    <p:extLst>
      <p:ext uri="{BB962C8B-B14F-4D97-AF65-F5344CB8AC3E}">
        <p14:creationId xmlns:p14="http://schemas.microsoft.com/office/powerpoint/2010/main" val="172739295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9"/>
            </a:pPr>
            <a:r>
              <a:rPr lang="en-US" dirty="0" smtClean="0"/>
              <a:t>The Babylonians came up with the first writing system called</a:t>
            </a:r>
          </a:p>
          <a:p>
            <a:pPr marL="914400" lvl="1" indent="-514350">
              <a:buAutoNum type="alphaUcPeriod"/>
            </a:pPr>
            <a:r>
              <a:rPr lang="en-US" dirty="0" smtClean="0"/>
              <a:t>Hieroglyphics</a:t>
            </a:r>
          </a:p>
          <a:p>
            <a:pPr marL="914400" lvl="1" indent="-514350">
              <a:buAutoNum type="alphaUcPeriod"/>
            </a:pPr>
            <a:r>
              <a:rPr lang="en-US" dirty="0" smtClean="0"/>
              <a:t>Cursive</a:t>
            </a:r>
          </a:p>
          <a:p>
            <a:pPr marL="914400" lvl="1" indent="-514350">
              <a:buAutoNum type="alphaUcPeriod"/>
            </a:pPr>
            <a:r>
              <a:rPr lang="en-US" dirty="0" smtClean="0"/>
              <a:t>Arabic</a:t>
            </a:r>
          </a:p>
          <a:p>
            <a:pPr marL="914400" lvl="1" indent="-514350">
              <a:buAutoNum type="alphaUcPeriod"/>
            </a:pPr>
            <a:r>
              <a:rPr lang="en-US" dirty="0" smtClean="0"/>
              <a:t>Cuneiform</a:t>
            </a:r>
          </a:p>
          <a:p>
            <a:pPr marL="914400" lvl="1" indent="-514350">
              <a:buAutoNum type="alphaUcPeriod"/>
            </a:pPr>
            <a:r>
              <a:rPr lang="en-US" dirty="0" smtClean="0"/>
              <a:t>Demotic</a:t>
            </a:r>
          </a:p>
          <a:p>
            <a:pPr marL="400050" lvl="1" indent="0">
              <a:buNone/>
            </a:pPr>
            <a:endParaRPr lang="en-US" dirty="0"/>
          </a:p>
        </p:txBody>
      </p:sp>
    </p:spTree>
    <p:extLst>
      <p:ext uri="{BB962C8B-B14F-4D97-AF65-F5344CB8AC3E}">
        <p14:creationId xmlns:p14="http://schemas.microsoft.com/office/powerpoint/2010/main" val="24416740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9000"/>
          </a:blip>
          <a:stretch>
            <a:fillRect/>
          </a:stretch>
        </p:blipFill>
        <p:spPr>
          <a:xfrm>
            <a:off x="32570" y="-116082"/>
            <a:ext cx="9144000" cy="7006985"/>
          </a:xfrm>
          <a:prstGeom prst="rect">
            <a:avLst/>
          </a:prstGeom>
        </p:spPr>
      </p:pic>
      <p:sp>
        <p:nvSpPr>
          <p:cNvPr id="2" name="Title 1"/>
          <p:cNvSpPr>
            <a:spLocks noGrp="1"/>
          </p:cNvSpPr>
          <p:nvPr>
            <p:ph type="title"/>
          </p:nvPr>
        </p:nvSpPr>
        <p:spPr>
          <a:xfrm>
            <a:off x="457200" y="-116082"/>
            <a:ext cx="8229600" cy="1143000"/>
          </a:xfrm>
        </p:spPr>
        <p:txBody>
          <a:bodyPr/>
          <a:lstStyle/>
          <a:p>
            <a:r>
              <a:rPr lang="en-US" dirty="0" smtClean="0">
                <a:solidFill>
                  <a:srgbClr val="FF0000"/>
                </a:solidFill>
              </a:rPr>
              <a:t>Egypt (3200 BC- 500 BC)</a:t>
            </a:r>
            <a:endParaRPr lang="en-US" dirty="0">
              <a:solidFill>
                <a:srgbClr val="FF0000"/>
              </a:solidFill>
            </a:endParaRPr>
          </a:p>
        </p:txBody>
      </p:sp>
      <p:sp>
        <p:nvSpPr>
          <p:cNvPr id="3" name="Content Placeholder 2"/>
          <p:cNvSpPr>
            <a:spLocks noGrp="1"/>
          </p:cNvSpPr>
          <p:nvPr>
            <p:ph idx="1"/>
          </p:nvPr>
        </p:nvSpPr>
        <p:spPr>
          <a:xfrm>
            <a:off x="326920" y="981560"/>
            <a:ext cx="8229600" cy="4525963"/>
          </a:xfrm>
        </p:spPr>
        <p:txBody>
          <a:bodyPr/>
          <a:lstStyle/>
          <a:p>
            <a:r>
              <a:rPr lang="en-US" dirty="0" smtClean="0"/>
              <a:t>Located in Northeast Africa</a:t>
            </a:r>
          </a:p>
          <a:p>
            <a:r>
              <a:rPr lang="en-US" dirty="0" smtClean="0">
                <a:solidFill>
                  <a:srgbClr val="0000FF"/>
                </a:solidFill>
              </a:rPr>
              <a:t>Gift of the Nile.</a:t>
            </a:r>
          </a:p>
          <a:p>
            <a:pPr lvl="1"/>
            <a:r>
              <a:rPr lang="en-US" dirty="0" smtClean="0">
                <a:solidFill>
                  <a:srgbClr val="0000FF"/>
                </a:solidFill>
              </a:rPr>
              <a:t>Predictable flood</a:t>
            </a:r>
          </a:p>
          <a:p>
            <a:pPr lvl="1"/>
            <a:r>
              <a:rPr lang="en-US" dirty="0" smtClean="0">
                <a:solidFill>
                  <a:srgbClr val="0000FF"/>
                </a:solidFill>
              </a:rPr>
              <a:t>Deposits fertile soil</a:t>
            </a:r>
          </a:p>
          <a:p>
            <a:pPr lvl="1"/>
            <a:r>
              <a:rPr lang="en-US" dirty="0" smtClean="0"/>
              <a:t>Grow large amounts of food</a:t>
            </a:r>
          </a:p>
          <a:p>
            <a:pPr lvl="1"/>
            <a:r>
              <a:rPr lang="en-US" dirty="0" smtClean="0"/>
              <a:t>Use the river for transportation</a:t>
            </a:r>
          </a:p>
        </p:txBody>
      </p:sp>
      <p:pic>
        <p:nvPicPr>
          <p:cNvPr id="4" name="Picture 3"/>
          <p:cNvPicPr>
            <a:picLocks noChangeAspect="1"/>
          </p:cNvPicPr>
          <p:nvPr/>
        </p:nvPicPr>
        <p:blipFill>
          <a:blip r:embed="rId3"/>
          <a:stretch>
            <a:fillRect/>
          </a:stretch>
        </p:blipFill>
        <p:spPr>
          <a:xfrm>
            <a:off x="5956300" y="1417638"/>
            <a:ext cx="2730500" cy="2984500"/>
          </a:xfrm>
          <a:prstGeom prst="rect">
            <a:avLst/>
          </a:prstGeom>
        </p:spPr>
      </p:pic>
      <p:pic>
        <p:nvPicPr>
          <p:cNvPr id="5" name="Picture 4"/>
          <p:cNvPicPr>
            <a:picLocks noChangeAspect="1"/>
          </p:cNvPicPr>
          <p:nvPr/>
        </p:nvPicPr>
        <p:blipFill>
          <a:blip r:embed="rId4"/>
          <a:stretch>
            <a:fillRect/>
          </a:stretch>
        </p:blipFill>
        <p:spPr>
          <a:xfrm>
            <a:off x="1986764" y="4202020"/>
            <a:ext cx="3969536" cy="2655980"/>
          </a:xfrm>
          <a:prstGeom prst="rect">
            <a:avLst/>
          </a:prstGeom>
        </p:spPr>
      </p:pic>
      <p:sp>
        <p:nvSpPr>
          <p:cNvPr id="7" name="TextBox 6"/>
          <p:cNvSpPr txBox="1"/>
          <p:nvPr/>
        </p:nvSpPr>
        <p:spPr>
          <a:xfrm>
            <a:off x="6921803" y="4831419"/>
            <a:ext cx="1764997" cy="1477328"/>
          </a:xfrm>
          <a:prstGeom prst="rect">
            <a:avLst/>
          </a:prstGeom>
          <a:noFill/>
        </p:spPr>
        <p:txBody>
          <a:bodyPr wrap="square" rtlCol="0">
            <a:spAutoFit/>
          </a:bodyPr>
          <a:lstStyle/>
          <a:p>
            <a:r>
              <a:rPr lang="en-US" dirty="0">
                <a:hlinkClick r:id="rId5"/>
              </a:rPr>
              <a:t>https://www.youtube.com/watch?v=wgTPH5y1-</a:t>
            </a:r>
            <a:r>
              <a:rPr lang="en-US" dirty="0" smtClean="0">
                <a:hlinkClick r:id="rId5"/>
              </a:rPr>
              <a:t>ZI</a:t>
            </a:r>
            <a:endParaRPr lang="en-US" dirty="0" smtClean="0"/>
          </a:p>
          <a:p>
            <a:endParaRPr lang="en-US" dirty="0"/>
          </a:p>
        </p:txBody>
      </p:sp>
    </p:spTree>
    <p:extLst>
      <p:ext uri="{BB962C8B-B14F-4D97-AF65-F5344CB8AC3E}">
        <p14:creationId xmlns:p14="http://schemas.microsoft.com/office/powerpoint/2010/main" val="111713620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32570" y="-116082"/>
            <a:ext cx="9144000" cy="7006985"/>
          </a:xfrm>
          <a:prstGeom prst="rect">
            <a:avLst/>
          </a:prstGeom>
        </p:spPr>
      </p:pic>
      <p:sp>
        <p:nvSpPr>
          <p:cNvPr id="3" name="Content Placeholder 2"/>
          <p:cNvSpPr>
            <a:spLocks noGrp="1"/>
          </p:cNvSpPr>
          <p:nvPr>
            <p:ph idx="1"/>
          </p:nvPr>
        </p:nvSpPr>
        <p:spPr>
          <a:xfrm>
            <a:off x="19546" y="-53229"/>
            <a:ext cx="8974050" cy="4525963"/>
          </a:xfrm>
        </p:spPr>
        <p:txBody>
          <a:bodyPr>
            <a:normAutofit/>
          </a:bodyPr>
          <a:lstStyle/>
          <a:p>
            <a:r>
              <a:rPr lang="en-US" sz="3600" dirty="0" smtClean="0">
                <a:solidFill>
                  <a:srgbClr val="0000FF"/>
                </a:solidFill>
              </a:rPr>
              <a:t>Government and Society</a:t>
            </a:r>
          </a:p>
          <a:p>
            <a:pPr lvl="1"/>
            <a:r>
              <a:rPr lang="en-US" sz="3200" dirty="0" smtClean="0">
                <a:solidFill>
                  <a:srgbClr val="0000FF"/>
                </a:solidFill>
              </a:rPr>
              <a:t>Most powerful person was the Pharaoh (King)</a:t>
            </a:r>
          </a:p>
          <a:p>
            <a:pPr lvl="1"/>
            <a:r>
              <a:rPr lang="en-US" sz="3200" dirty="0" smtClean="0"/>
              <a:t>They were an absolute ruler</a:t>
            </a:r>
          </a:p>
          <a:p>
            <a:pPr lvl="2"/>
            <a:r>
              <a:rPr lang="en-US" sz="2800" dirty="0"/>
              <a:t>Owned all the land, commanded the army, made laws, controlled irrigation, and defended </a:t>
            </a:r>
            <a:r>
              <a:rPr lang="en-US" sz="2800" dirty="0" smtClean="0"/>
              <a:t>Egypt</a:t>
            </a:r>
          </a:p>
        </p:txBody>
      </p:sp>
      <p:pic>
        <p:nvPicPr>
          <p:cNvPr id="5" name="Picture 4"/>
          <p:cNvPicPr>
            <a:picLocks noChangeAspect="1"/>
          </p:cNvPicPr>
          <p:nvPr/>
        </p:nvPicPr>
        <p:blipFill>
          <a:blip r:embed="rId3"/>
          <a:stretch>
            <a:fillRect/>
          </a:stretch>
        </p:blipFill>
        <p:spPr>
          <a:xfrm>
            <a:off x="79384" y="3125930"/>
            <a:ext cx="2701152" cy="3606177"/>
          </a:xfrm>
          <a:prstGeom prst="rect">
            <a:avLst/>
          </a:prstGeom>
        </p:spPr>
      </p:pic>
      <p:pic>
        <p:nvPicPr>
          <p:cNvPr id="6" name="Picture 5"/>
          <p:cNvPicPr>
            <a:picLocks noChangeAspect="1"/>
          </p:cNvPicPr>
          <p:nvPr/>
        </p:nvPicPr>
        <p:blipFill>
          <a:blip r:embed="rId4"/>
          <a:stretch>
            <a:fillRect/>
          </a:stretch>
        </p:blipFill>
        <p:spPr>
          <a:xfrm>
            <a:off x="6977097" y="2898026"/>
            <a:ext cx="2016499" cy="3920274"/>
          </a:xfrm>
          <a:prstGeom prst="rect">
            <a:avLst/>
          </a:prstGeom>
        </p:spPr>
      </p:pic>
      <p:pic>
        <p:nvPicPr>
          <p:cNvPr id="7" name="Picture 6"/>
          <p:cNvPicPr>
            <a:picLocks noChangeAspect="1"/>
          </p:cNvPicPr>
          <p:nvPr/>
        </p:nvPicPr>
        <p:blipFill>
          <a:blip r:embed="rId5"/>
          <a:stretch>
            <a:fillRect/>
          </a:stretch>
        </p:blipFill>
        <p:spPr>
          <a:xfrm>
            <a:off x="3043244" y="3734253"/>
            <a:ext cx="3671419" cy="2750020"/>
          </a:xfrm>
          <a:prstGeom prst="rect">
            <a:avLst/>
          </a:prstGeom>
        </p:spPr>
      </p:pic>
      <p:sp>
        <p:nvSpPr>
          <p:cNvPr id="8" name="Rectangle 7"/>
          <p:cNvSpPr/>
          <p:nvPr/>
        </p:nvSpPr>
        <p:spPr>
          <a:xfrm>
            <a:off x="6265975" y="5820393"/>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439985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32570" y="-116082"/>
            <a:ext cx="9144000" cy="7006985"/>
          </a:xfrm>
          <a:prstGeom prst="rect">
            <a:avLst/>
          </a:prstGeom>
        </p:spPr>
      </p:pic>
      <p:sp>
        <p:nvSpPr>
          <p:cNvPr id="3" name="Content Placeholder 2"/>
          <p:cNvSpPr>
            <a:spLocks noGrp="1"/>
          </p:cNvSpPr>
          <p:nvPr>
            <p:ph idx="1"/>
          </p:nvPr>
        </p:nvSpPr>
        <p:spPr>
          <a:xfrm>
            <a:off x="98930" y="65868"/>
            <a:ext cx="3870251" cy="4525963"/>
          </a:xfrm>
        </p:spPr>
        <p:txBody>
          <a:bodyPr>
            <a:normAutofit/>
          </a:bodyPr>
          <a:lstStyle/>
          <a:p>
            <a:pPr lvl="1"/>
            <a:r>
              <a:rPr lang="en-US" sz="3600" dirty="0" smtClean="0">
                <a:solidFill>
                  <a:srgbClr val="0000FF"/>
                </a:solidFill>
              </a:rPr>
              <a:t>Considered to be a God (Theocracy)</a:t>
            </a:r>
            <a:endParaRPr lang="en-US" sz="3600" dirty="0">
              <a:solidFill>
                <a:srgbClr val="0000FF"/>
              </a:solidFill>
            </a:endParaRPr>
          </a:p>
          <a:p>
            <a:pPr lvl="1"/>
            <a:r>
              <a:rPr lang="en-US" sz="3600" dirty="0" smtClean="0"/>
              <a:t>Pharaoh ruled upper and lower Egypt</a:t>
            </a:r>
          </a:p>
        </p:txBody>
      </p:sp>
      <p:pic>
        <p:nvPicPr>
          <p:cNvPr id="2" name="Picture 1"/>
          <p:cNvPicPr>
            <a:picLocks noChangeAspect="1"/>
          </p:cNvPicPr>
          <p:nvPr/>
        </p:nvPicPr>
        <p:blipFill>
          <a:blip r:embed="rId3"/>
          <a:stretch>
            <a:fillRect/>
          </a:stretch>
        </p:blipFill>
        <p:spPr>
          <a:xfrm>
            <a:off x="4405791" y="-75544"/>
            <a:ext cx="4738209" cy="6966448"/>
          </a:xfrm>
          <a:prstGeom prst="rect">
            <a:avLst/>
          </a:prstGeom>
        </p:spPr>
      </p:pic>
      <p:pic>
        <p:nvPicPr>
          <p:cNvPr id="8" name="Picture 7"/>
          <p:cNvPicPr>
            <a:picLocks noChangeAspect="1"/>
          </p:cNvPicPr>
          <p:nvPr/>
        </p:nvPicPr>
        <p:blipFill>
          <a:blip r:embed="rId4"/>
          <a:stretch>
            <a:fillRect/>
          </a:stretch>
        </p:blipFill>
        <p:spPr>
          <a:xfrm>
            <a:off x="98929" y="3758059"/>
            <a:ext cx="4306862" cy="3144173"/>
          </a:xfrm>
          <a:prstGeom prst="rect">
            <a:avLst/>
          </a:prstGeom>
        </p:spPr>
      </p:pic>
    </p:spTree>
    <p:extLst>
      <p:ext uri="{BB962C8B-B14F-4D97-AF65-F5344CB8AC3E}">
        <p14:creationId xmlns:p14="http://schemas.microsoft.com/office/powerpoint/2010/main" val="267604624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32570" y="-116082"/>
            <a:ext cx="9144000" cy="7006985"/>
          </a:xfrm>
          <a:prstGeom prst="rect">
            <a:avLst/>
          </a:prstGeom>
        </p:spPr>
      </p:pic>
      <p:sp>
        <p:nvSpPr>
          <p:cNvPr id="3" name="Content Placeholder 2"/>
          <p:cNvSpPr>
            <a:spLocks noGrp="1"/>
          </p:cNvSpPr>
          <p:nvPr>
            <p:ph idx="1"/>
          </p:nvPr>
        </p:nvSpPr>
        <p:spPr>
          <a:xfrm>
            <a:off x="-323972" y="0"/>
            <a:ext cx="3023013" cy="6858000"/>
          </a:xfrm>
        </p:spPr>
        <p:txBody>
          <a:bodyPr>
            <a:normAutofit/>
          </a:bodyPr>
          <a:lstStyle/>
          <a:p>
            <a:pPr marL="457200" lvl="1" indent="0">
              <a:buNone/>
            </a:pPr>
            <a:r>
              <a:rPr lang="en-US" sz="3600" dirty="0" smtClean="0">
                <a:solidFill>
                  <a:srgbClr val="0000FF"/>
                </a:solidFill>
              </a:rPr>
              <a:t>Social Order</a:t>
            </a:r>
          </a:p>
          <a:p>
            <a:pPr lvl="1"/>
            <a:r>
              <a:rPr lang="en-US" sz="3600" dirty="0" smtClean="0">
                <a:solidFill>
                  <a:srgbClr val="0000FF"/>
                </a:solidFill>
              </a:rPr>
              <a:t>Pharaoh </a:t>
            </a:r>
          </a:p>
          <a:p>
            <a:pPr lvl="1"/>
            <a:r>
              <a:rPr lang="en-US" sz="3600" dirty="0" smtClean="0">
                <a:solidFill>
                  <a:srgbClr val="0000FF"/>
                </a:solidFill>
              </a:rPr>
              <a:t>priests and nobles</a:t>
            </a:r>
          </a:p>
          <a:p>
            <a:pPr lvl="1"/>
            <a:r>
              <a:rPr lang="en-US" sz="3600" dirty="0" smtClean="0"/>
              <a:t>Then </a:t>
            </a:r>
            <a:r>
              <a:rPr lang="en-US" sz="3600" dirty="0" smtClean="0">
                <a:solidFill>
                  <a:srgbClr val="0000FF"/>
                </a:solidFill>
              </a:rPr>
              <a:t>warriors, scribes, merchants, and craftsmen</a:t>
            </a:r>
          </a:p>
        </p:txBody>
      </p:sp>
      <p:pic>
        <p:nvPicPr>
          <p:cNvPr id="5" name="Picture 4"/>
          <p:cNvPicPr>
            <a:picLocks noChangeAspect="1"/>
          </p:cNvPicPr>
          <p:nvPr/>
        </p:nvPicPr>
        <p:blipFill rotWithShape="1">
          <a:blip r:embed="rId3"/>
          <a:srcRect l="6888" r="5173" b="4467"/>
          <a:stretch/>
        </p:blipFill>
        <p:spPr>
          <a:xfrm>
            <a:off x="2699041" y="711531"/>
            <a:ext cx="6444959" cy="4762055"/>
          </a:xfrm>
          <a:prstGeom prst="rect">
            <a:avLst/>
          </a:prstGeom>
        </p:spPr>
      </p:pic>
      <p:sp>
        <p:nvSpPr>
          <p:cNvPr id="2" name="TextBox 1"/>
          <p:cNvSpPr txBox="1"/>
          <p:nvPr/>
        </p:nvSpPr>
        <p:spPr>
          <a:xfrm>
            <a:off x="5029511" y="5473586"/>
            <a:ext cx="3759684" cy="923330"/>
          </a:xfrm>
          <a:prstGeom prst="rect">
            <a:avLst/>
          </a:prstGeom>
          <a:noFill/>
        </p:spPr>
        <p:txBody>
          <a:bodyPr wrap="square" rtlCol="0">
            <a:spAutoFit/>
          </a:bodyPr>
          <a:lstStyle/>
          <a:p>
            <a:r>
              <a:rPr lang="en-US" dirty="0">
                <a:hlinkClick r:id="rId4"/>
              </a:rPr>
              <a:t>https://www.youtube.com/watch?v=</a:t>
            </a:r>
            <a:r>
              <a:rPr lang="en-US" dirty="0" smtClean="0">
                <a:hlinkClick r:id="rId4"/>
              </a:rPr>
              <a:t>_JSMkwVU_Xw</a:t>
            </a:r>
            <a:endParaRPr lang="en-US" dirty="0" smtClean="0"/>
          </a:p>
          <a:p>
            <a:endParaRPr lang="en-US" dirty="0"/>
          </a:p>
        </p:txBody>
      </p:sp>
    </p:spTree>
    <p:extLst>
      <p:ext uri="{BB962C8B-B14F-4D97-AF65-F5344CB8AC3E}">
        <p14:creationId xmlns:p14="http://schemas.microsoft.com/office/powerpoint/2010/main" val="343727030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32570" y="-116082"/>
            <a:ext cx="9144000" cy="7006985"/>
          </a:xfrm>
          <a:prstGeom prst="rect">
            <a:avLst/>
          </a:prstGeom>
        </p:spPr>
      </p:pic>
      <p:sp>
        <p:nvSpPr>
          <p:cNvPr id="3" name="Content Placeholder 2"/>
          <p:cNvSpPr>
            <a:spLocks noGrp="1"/>
          </p:cNvSpPr>
          <p:nvPr>
            <p:ph idx="1"/>
          </p:nvPr>
        </p:nvSpPr>
        <p:spPr>
          <a:xfrm>
            <a:off x="-443047" y="198495"/>
            <a:ext cx="3514236" cy="6858000"/>
          </a:xfrm>
        </p:spPr>
        <p:txBody>
          <a:bodyPr>
            <a:normAutofit/>
          </a:bodyPr>
          <a:lstStyle/>
          <a:p>
            <a:pPr lvl="1"/>
            <a:r>
              <a:rPr lang="en-US" sz="3600" dirty="0" smtClean="0">
                <a:solidFill>
                  <a:srgbClr val="0000FF"/>
                </a:solidFill>
              </a:rPr>
              <a:t>Peasants and slaves </a:t>
            </a:r>
            <a:r>
              <a:rPr lang="en-US" sz="3600" dirty="0" smtClean="0"/>
              <a:t>were at the bottom</a:t>
            </a:r>
          </a:p>
          <a:p>
            <a:pPr lvl="2"/>
            <a:r>
              <a:rPr lang="en-US" sz="3200" dirty="0" smtClean="0"/>
              <a:t>Spent time farming, herding cattle, and working on building projects</a:t>
            </a:r>
            <a:endParaRPr lang="en-US" sz="3200" dirty="0"/>
          </a:p>
        </p:txBody>
      </p:sp>
      <p:pic>
        <p:nvPicPr>
          <p:cNvPr id="5" name="Picture 4"/>
          <p:cNvPicPr>
            <a:picLocks noChangeAspect="1"/>
          </p:cNvPicPr>
          <p:nvPr/>
        </p:nvPicPr>
        <p:blipFill rotWithShape="1">
          <a:blip r:embed="rId3"/>
          <a:srcRect l="6888" r="5173" b="4467"/>
          <a:stretch/>
        </p:blipFill>
        <p:spPr>
          <a:xfrm>
            <a:off x="3071189" y="1074488"/>
            <a:ext cx="6072811" cy="4487082"/>
          </a:xfrm>
          <a:prstGeom prst="rect">
            <a:avLst/>
          </a:prstGeom>
        </p:spPr>
      </p:pic>
    </p:spTree>
    <p:extLst>
      <p:ext uri="{BB962C8B-B14F-4D97-AF65-F5344CB8AC3E}">
        <p14:creationId xmlns:p14="http://schemas.microsoft.com/office/powerpoint/2010/main" val="276106274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32570" y="-46213"/>
            <a:ext cx="9144000" cy="7006985"/>
          </a:xfrm>
          <a:prstGeom prst="rect">
            <a:avLst/>
          </a:prstGeom>
        </p:spPr>
      </p:pic>
      <p:sp>
        <p:nvSpPr>
          <p:cNvPr id="3" name="Content Placeholder 2"/>
          <p:cNvSpPr>
            <a:spLocks noGrp="1"/>
          </p:cNvSpPr>
          <p:nvPr>
            <p:ph idx="1"/>
          </p:nvPr>
        </p:nvSpPr>
        <p:spPr>
          <a:xfrm>
            <a:off x="457200" y="2902610"/>
            <a:ext cx="8229600" cy="4525963"/>
          </a:xfrm>
        </p:spPr>
        <p:txBody>
          <a:bodyPr/>
          <a:lstStyle/>
          <a:p>
            <a:r>
              <a:rPr lang="en-US" dirty="0" smtClean="0">
                <a:solidFill>
                  <a:srgbClr val="0000FF"/>
                </a:solidFill>
              </a:rPr>
              <a:t>Religion</a:t>
            </a:r>
          </a:p>
          <a:p>
            <a:pPr lvl="1"/>
            <a:r>
              <a:rPr lang="en-US" dirty="0" smtClean="0">
                <a:solidFill>
                  <a:srgbClr val="0000FF"/>
                </a:solidFill>
              </a:rPr>
              <a:t>Believed the body should be preserved (mummification)</a:t>
            </a:r>
          </a:p>
          <a:p>
            <a:pPr lvl="1"/>
            <a:r>
              <a:rPr lang="en-US" dirty="0" smtClean="0"/>
              <a:t>Pharaohs were buried under pyramids and in the Valley of the Kings</a:t>
            </a:r>
          </a:p>
          <a:p>
            <a:pPr lvl="1"/>
            <a:r>
              <a:rPr lang="en-US" dirty="0" smtClean="0"/>
              <a:t>They were surrounded with gold, jewels, and other precious objects for use in the afterlife</a:t>
            </a:r>
          </a:p>
          <a:p>
            <a:pPr lvl="1"/>
            <a:r>
              <a:rPr lang="en-US" dirty="0" smtClean="0">
                <a:solidFill>
                  <a:srgbClr val="0000FF"/>
                </a:solidFill>
              </a:rPr>
              <a:t>Polytheistic</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57200" y="203200"/>
            <a:ext cx="3797300" cy="2146300"/>
          </a:xfrm>
          <a:prstGeom prst="rect">
            <a:avLst/>
          </a:prstGeom>
        </p:spPr>
      </p:pic>
      <p:pic>
        <p:nvPicPr>
          <p:cNvPr id="6" name="Picture 5"/>
          <p:cNvPicPr>
            <a:picLocks noChangeAspect="1"/>
          </p:cNvPicPr>
          <p:nvPr/>
        </p:nvPicPr>
        <p:blipFill>
          <a:blip r:embed="rId4"/>
          <a:stretch>
            <a:fillRect/>
          </a:stretch>
        </p:blipFill>
        <p:spPr>
          <a:xfrm>
            <a:off x="4571999" y="375196"/>
            <a:ext cx="4241441" cy="2848267"/>
          </a:xfrm>
          <a:prstGeom prst="rect">
            <a:avLst/>
          </a:prstGeom>
        </p:spPr>
      </p:pic>
    </p:spTree>
    <p:extLst>
      <p:ext uri="{BB962C8B-B14F-4D97-AF65-F5344CB8AC3E}">
        <p14:creationId xmlns:p14="http://schemas.microsoft.com/office/powerpoint/2010/main" val="223311604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26572" y="3939789"/>
            <a:ext cx="4541228" cy="2892811"/>
          </a:xfrm>
          <a:prstGeom prst="rect">
            <a:avLst/>
          </a:prstGeom>
        </p:spPr>
      </p:pic>
      <p:pic>
        <p:nvPicPr>
          <p:cNvPr id="5" name="Picture 4"/>
          <p:cNvPicPr>
            <a:picLocks noChangeAspect="1"/>
          </p:cNvPicPr>
          <p:nvPr/>
        </p:nvPicPr>
        <p:blipFill>
          <a:blip r:embed="rId3"/>
          <a:stretch>
            <a:fillRect/>
          </a:stretch>
        </p:blipFill>
        <p:spPr>
          <a:xfrm>
            <a:off x="6056254" y="0"/>
            <a:ext cx="3011546" cy="3321144"/>
          </a:xfrm>
          <a:prstGeom prst="rect">
            <a:avLst/>
          </a:prstGeom>
        </p:spPr>
      </p:pic>
      <p:pic>
        <p:nvPicPr>
          <p:cNvPr id="6" name="Picture 5"/>
          <p:cNvPicPr>
            <a:picLocks noChangeAspect="1"/>
          </p:cNvPicPr>
          <p:nvPr/>
        </p:nvPicPr>
        <p:blipFill>
          <a:blip r:embed="rId4"/>
          <a:stretch>
            <a:fillRect/>
          </a:stretch>
        </p:blipFill>
        <p:spPr>
          <a:xfrm>
            <a:off x="0" y="0"/>
            <a:ext cx="2832100" cy="2870200"/>
          </a:xfrm>
          <a:prstGeom prst="rect">
            <a:avLst/>
          </a:prstGeom>
        </p:spPr>
      </p:pic>
      <p:pic>
        <p:nvPicPr>
          <p:cNvPr id="7" name="Picture 6"/>
          <p:cNvPicPr>
            <a:picLocks noChangeAspect="1"/>
          </p:cNvPicPr>
          <p:nvPr/>
        </p:nvPicPr>
        <p:blipFill>
          <a:blip r:embed="rId5"/>
          <a:stretch>
            <a:fillRect/>
          </a:stretch>
        </p:blipFill>
        <p:spPr>
          <a:xfrm>
            <a:off x="0" y="4004909"/>
            <a:ext cx="4019307" cy="2708984"/>
          </a:xfrm>
          <a:prstGeom prst="rect">
            <a:avLst/>
          </a:prstGeom>
        </p:spPr>
      </p:pic>
      <p:pic>
        <p:nvPicPr>
          <p:cNvPr id="8" name="Picture 7"/>
          <p:cNvPicPr>
            <a:picLocks noChangeAspect="1"/>
          </p:cNvPicPr>
          <p:nvPr/>
        </p:nvPicPr>
        <p:blipFill>
          <a:blip r:embed="rId6"/>
          <a:stretch>
            <a:fillRect/>
          </a:stretch>
        </p:blipFill>
        <p:spPr>
          <a:xfrm>
            <a:off x="2442743" y="1035143"/>
            <a:ext cx="3782892" cy="2837169"/>
          </a:xfrm>
          <a:prstGeom prst="rect">
            <a:avLst/>
          </a:prstGeom>
        </p:spPr>
      </p:pic>
    </p:spTree>
    <p:extLst>
      <p:ext uri="{BB962C8B-B14F-4D97-AF65-F5344CB8AC3E}">
        <p14:creationId xmlns:p14="http://schemas.microsoft.com/office/powerpoint/2010/main" val="137975338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35403" y="189446"/>
            <a:ext cx="3467100" cy="2336800"/>
          </a:xfrm>
          <a:prstGeom prst="rect">
            <a:avLst/>
          </a:prstGeom>
        </p:spPr>
      </p:pic>
      <p:pic>
        <p:nvPicPr>
          <p:cNvPr id="5" name="Picture 4"/>
          <p:cNvPicPr>
            <a:picLocks noChangeAspect="1"/>
          </p:cNvPicPr>
          <p:nvPr/>
        </p:nvPicPr>
        <p:blipFill>
          <a:blip r:embed="rId4"/>
          <a:stretch>
            <a:fillRect/>
          </a:stretch>
        </p:blipFill>
        <p:spPr>
          <a:xfrm>
            <a:off x="1868698" y="98926"/>
            <a:ext cx="3429000" cy="2362200"/>
          </a:xfrm>
          <a:prstGeom prst="rect">
            <a:avLst/>
          </a:prstGeom>
        </p:spPr>
      </p:pic>
      <p:pic>
        <p:nvPicPr>
          <p:cNvPr id="6" name="Picture 5"/>
          <p:cNvPicPr>
            <a:picLocks noChangeAspect="1"/>
          </p:cNvPicPr>
          <p:nvPr/>
        </p:nvPicPr>
        <p:blipFill>
          <a:blip r:embed="rId5"/>
          <a:stretch>
            <a:fillRect/>
          </a:stretch>
        </p:blipFill>
        <p:spPr>
          <a:xfrm>
            <a:off x="2886216" y="4699130"/>
            <a:ext cx="3835400" cy="2120900"/>
          </a:xfrm>
          <a:prstGeom prst="rect">
            <a:avLst/>
          </a:prstGeom>
        </p:spPr>
      </p:pic>
      <p:pic>
        <p:nvPicPr>
          <p:cNvPr id="7" name="Picture 6"/>
          <p:cNvPicPr>
            <a:picLocks noChangeAspect="1"/>
          </p:cNvPicPr>
          <p:nvPr/>
        </p:nvPicPr>
        <p:blipFill>
          <a:blip r:embed="rId6"/>
          <a:stretch>
            <a:fillRect/>
          </a:stretch>
        </p:blipFill>
        <p:spPr>
          <a:xfrm>
            <a:off x="6867263" y="2798050"/>
            <a:ext cx="2070100" cy="3924300"/>
          </a:xfrm>
          <a:prstGeom prst="rect">
            <a:avLst/>
          </a:prstGeom>
        </p:spPr>
      </p:pic>
      <p:pic>
        <p:nvPicPr>
          <p:cNvPr id="8" name="Picture 7"/>
          <p:cNvPicPr>
            <a:picLocks noChangeAspect="1"/>
          </p:cNvPicPr>
          <p:nvPr/>
        </p:nvPicPr>
        <p:blipFill>
          <a:blip r:embed="rId7"/>
          <a:stretch>
            <a:fillRect/>
          </a:stretch>
        </p:blipFill>
        <p:spPr>
          <a:xfrm>
            <a:off x="3734602" y="2551080"/>
            <a:ext cx="2103382" cy="2103382"/>
          </a:xfrm>
          <a:prstGeom prst="rect">
            <a:avLst/>
          </a:prstGeom>
        </p:spPr>
      </p:pic>
      <p:pic>
        <p:nvPicPr>
          <p:cNvPr id="9" name="Picture 8"/>
          <p:cNvPicPr>
            <a:picLocks noChangeAspect="1"/>
          </p:cNvPicPr>
          <p:nvPr/>
        </p:nvPicPr>
        <p:blipFill rotWithShape="1">
          <a:blip r:embed="rId8"/>
          <a:srcRect t="30779"/>
          <a:stretch/>
        </p:blipFill>
        <p:spPr>
          <a:xfrm>
            <a:off x="234478" y="4762842"/>
            <a:ext cx="2501900" cy="2241720"/>
          </a:xfrm>
          <a:prstGeom prst="rect">
            <a:avLst/>
          </a:prstGeom>
        </p:spPr>
      </p:pic>
      <p:pic>
        <p:nvPicPr>
          <p:cNvPr id="3" name="Picture 2"/>
          <p:cNvPicPr>
            <a:picLocks noChangeAspect="1"/>
          </p:cNvPicPr>
          <p:nvPr/>
        </p:nvPicPr>
        <p:blipFill>
          <a:blip r:embed="rId9"/>
          <a:stretch>
            <a:fillRect/>
          </a:stretch>
        </p:blipFill>
        <p:spPr>
          <a:xfrm>
            <a:off x="-24425" y="1046130"/>
            <a:ext cx="2692400" cy="3009900"/>
          </a:xfrm>
          <a:prstGeom prst="rect">
            <a:avLst/>
          </a:prstGeom>
        </p:spPr>
      </p:pic>
      <p:sp>
        <p:nvSpPr>
          <p:cNvPr id="10" name="Rectangle 9"/>
          <p:cNvSpPr/>
          <p:nvPr/>
        </p:nvSpPr>
        <p:spPr>
          <a:xfrm>
            <a:off x="-218887" y="147257"/>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538840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3" name="Content Placeholder 2"/>
          <p:cNvSpPr>
            <a:spLocks noGrp="1"/>
          </p:cNvSpPr>
          <p:nvPr>
            <p:ph idx="1"/>
          </p:nvPr>
        </p:nvSpPr>
        <p:spPr>
          <a:xfrm>
            <a:off x="401172" y="162307"/>
            <a:ext cx="8229600" cy="4525963"/>
          </a:xfrm>
        </p:spPr>
        <p:txBody>
          <a:bodyPr/>
          <a:lstStyle/>
          <a:p>
            <a:r>
              <a:rPr lang="en-US" dirty="0" smtClean="0"/>
              <a:t>Hunter Gatherers</a:t>
            </a:r>
            <a:r>
              <a:rPr lang="en-US" dirty="0" smtClean="0">
                <a:solidFill>
                  <a:srgbClr val="0000FF"/>
                </a:solidFill>
              </a:rPr>
              <a:t> spent most of their time hunting for food</a:t>
            </a:r>
          </a:p>
          <a:p>
            <a:r>
              <a:rPr lang="en-US" dirty="0" smtClean="0">
                <a:solidFill>
                  <a:srgbClr val="0000FF"/>
                </a:solidFill>
              </a:rPr>
              <a:t>They migrated </a:t>
            </a:r>
            <a:r>
              <a:rPr lang="en-US" dirty="0" smtClean="0"/>
              <a:t>to areas where food –nuts, berries, fruits, grains, and wild animals- could be found</a:t>
            </a:r>
          </a:p>
          <a:p>
            <a:r>
              <a:rPr lang="en-US" dirty="0" smtClean="0"/>
              <a:t>During the Ice Age, people migrated out of Africa to other parts of the world</a:t>
            </a:r>
            <a:endParaRPr lang="en-US" dirty="0"/>
          </a:p>
        </p:txBody>
      </p:sp>
      <p:pic>
        <p:nvPicPr>
          <p:cNvPr id="6" name="Picture 5"/>
          <p:cNvPicPr>
            <a:picLocks noChangeAspect="1"/>
          </p:cNvPicPr>
          <p:nvPr/>
        </p:nvPicPr>
        <p:blipFill>
          <a:blip r:embed="rId3"/>
          <a:stretch>
            <a:fillRect/>
          </a:stretch>
        </p:blipFill>
        <p:spPr>
          <a:xfrm>
            <a:off x="457200" y="4146667"/>
            <a:ext cx="3492500" cy="2324100"/>
          </a:xfrm>
          <a:prstGeom prst="rect">
            <a:avLst/>
          </a:prstGeom>
        </p:spPr>
      </p:pic>
      <p:pic>
        <p:nvPicPr>
          <p:cNvPr id="7" name="Picture 6"/>
          <p:cNvPicPr>
            <a:picLocks noChangeAspect="1"/>
          </p:cNvPicPr>
          <p:nvPr/>
        </p:nvPicPr>
        <p:blipFill>
          <a:blip r:embed="rId4"/>
          <a:stretch>
            <a:fillRect/>
          </a:stretch>
        </p:blipFill>
        <p:spPr>
          <a:xfrm>
            <a:off x="6362255" y="3435018"/>
            <a:ext cx="2893801" cy="3441656"/>
          </a:xfrm>
          <a:prstGeom prst="rect">
            <a:avLst/>
          </a:prstGeom>
        </p:spPr>
      </p:pic>
      <p:sp>
        <p:nvSpPr>
          <p:cNvPr id="2" name="TextBox 1"/>
          <p:cNvSpPr txBox="1"/>
          <p:nvPr/>
        </p:nvSpPr>
        <p:spPr>
          <a:xfrm>
            <a:off x="4405791" y="4688270"/>
            <a:ext cx="1627364" cy="1754327"/>
          </a:xfrm>
          <a:prstGeom prst="rect">
            <a:avLst/>
          </a:prstGeom>
          <a:noFill/>
        </p:spPr>
        <p:txBody>
          <a:bodyPr wrap="square" rtlCol="0">
            <a:spAutoFit/>
          </a:bodyPr>
          <a:lstStyle/>
          <a:p>
            <a:r>
              <a:rPr lang="en-US" dirty="0">
                <a:hlinkClick r:id="rId5"/>
              </a:rPr>
              <a:t>http://www.youtube.com/watch?v=hUB4-</a:t>
            </a:r>
            <a:r>
              <a:rPr lang="en-US" dirty="0" smtClean="0">
                <a:hlinkClick r:id="rId5"/>
              </a:rPr>
              <a:t>k7kVBc</a:t>
            </a:r>
            <a:endParaRPr lang="en-US" dirty="0" smtClean="0"/>
          </a:p>
          <a:p>
            <a:endParaRPr lang="en-US" dirty="0"/>
          </a:p>
        </p:txBody>
      </p:sp>
    </p:spTree>
    <p:extLst>
      <p:ext uri="{BB962C8B-B14F-4D97-AF65-F5344CB8AC3E}">
        <p14:creationId xmlns:p14="http://schemas.microsoft.com/office/powerpoint/2010/main" val="204784496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9764" y="-116082"/>
            <a:ext cx="9144000" cy="7006985"/>
          </a:xfrm>
          <a:prstGeom prst="rect">
            <a:avLst/>
          </a:prstGeom>
        </p:spPr>
      </p:pic>
      <p:sp>
        <p:nvSpPr>
          <p:cNvPr id="3" name="Content Placeholder 2"/>
          <p:cNvSpPr>
            <a:spLocks noGrp="1"/>
          </p:cNvSpPr>
          <p:nvPr>
            <p:ph idx="1"/>
          </p:nvPr>
        </p:nvSpPr>
        <p:spPr>
          <a:xfrm>
            <a:off x="74904" y="63501"/>
            <a:ext cx="4497087" cy="6857999"/>
          </a:xfrm>
        </p:spPr>
        <p:txBody>
          <a:bodyPr>
            <a:normAutofit/>
          </a:bodyPr>
          <a:lstStyle/>
          <a:p>
            <a:r>
              <a:rPr lang="en-US" sz="3600" dirty="0" smtClean="0">
                <a:solidFill>
                  <a:srgbClr val="0000FF"/>
                </a:solidFill>
              </a:rPr>
              <a:t>Accomplishments</a:t>
            </a:r>
          </a:p>
          <a:p>
            <a:pPr lvl="1"/>
            <a:r>
              <a:rPr lang="en-US" sz="3200" dirty="0" smtClean="0">
                <a:solidFill>
                  <a:srgbClr val="0000FF"/>
                </a:solidFill>
              </a:rPr>
              <a:t>Medicine: Developed knowledge of the human body </a:t>
            </a:r>
            <a:r>
              <a:rPr lang="en-US" sz="3200" dirty="0" smtClean="0"/>
              <a:t>through embalming (preserving).  Performed surgical operations</a:t>
            </a:r>
          </a:p>
          <a:p>
            <a:pPr lvl="1"/>
            <a:r>
              <a:rPr lang="en-US" sz="3200" dirty="0" smtClean="0">
                <a:solidFill>
                  <a:srgbClr val="0000FF"/>
                </a:solidFill>
              </a:rPr>
              <a:t>Hieroglyphics: </a:t>
            </a:r>
            <a:r>
              <a:rPr lang="en-US" sz="3200" dirty="0" smtClean="0"/>
              <a:t>one of the earliest forms of writing, based on picture symbols</a:t>
            </a:r>
          </a:p>
        </p:txBody>
      </p:sp>
      <p:pic>
        <p:nvPicPr>
          <p:cNvPr id="5" name="Picture 4"/>
          <p:cNvPicPr>
            <a:picLocks noChangeAspect="1"/>
          </p:cNvPicPr>
          <p:nvPr/>
        </p:nvPicPr>
        <p:blipFill>
          <a:blip r:embed="rId3"/>
          <a:stretch>
            <a:fillRect/>
          </a:stretch>
        </p:blipFill>
        <p:spPr>
          <a:xfrm>
            <a:off x="4783667" y="95587"/>
            <a:ext cx="4360333" cy="6004019"/>
          </a:xfrm>
          <a:prstGeom prst="rect">
            <a:avLst/>
          </a:prstGeom>
        </p:spPr>
      </p:pic>
      <p:sp>
        <p:nvSpPr>
          <p:cNvPr id="2" name="TextBox 1"/>
          <p:cNvSpPr txBox="1"/>
          <p:nvPr/>
        </p:nvSpPr>
        <p:spPr>
          <a:xfrm>
            <a:off x="4033568" y="6099606"/>
            <a:ext cx="4282555" cy="923330"/>
          </a:xfrm>
          <a:prstGeom prst="rect">
            <a:avLst/>
          </a:prstGeom>
          <a:noFill/>
        </p:spPr>
        <p:txBody>
          <a:bodyPr wrap="square" rtlCol="0">
            <a:spAutoFit/>
          </a:bodyPr>
          <a:lstStyle/>
          <a:p>
            <a:r>
              <a:rPr lang="en-US" dirty="0">
                <a:hlinkClick r:id="rId4"/>
              </a:rPr>
              <a:t>https://www.youtube.com/watch?v=</a:t>
            </a:r>
            <a:r>
              <a:rPr lang="en-US" dirty="0" smtClean="0">
                <a:hlinkClick r:id="rId4"/>
              </a:rPr>
              <a:t>EqGLLOqOhLQ</a:t>
            </a:r>
            <a:endParaRPr lang="en-US" dirty="0" smtClean="0"/>
          </a:p>
          <a:p>
            <a:endParaRPr lang="en-US" dirty="0"/>
          </a:p>
        </p:txBody>
      </p:sp>
    </p:spTree>
    <p:extLst>
      <p:ext uri="{BB962C8B-B14F-4D97-AF65-F5344CB8AC3E}">
        <p14:creationId xmlns:p14="http://schemas.microsoft.com/office/powerpoint/2010/main" val="8498107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9000"/>
          </a:blip>
          <a:stretch>
            <a:fillRect/>
          </a:stretch>
        </p:blipFill>
        <p:spPr>
          <a:xfrm>
            <a:off x="32570" y="-116082"/>
            <a:ext cx="9144000" cy="7006985"/>
          </a:xfrm>
          <a:prstGeom prst="rect">
            <a:avLst/>
          </a:prstGeom>
        </p:spPr>
      </p:pic>
      <p:sp>
        <p:nvSpPr>
          <p:cNvPr id="3" name="Content Placeholder 2"/>
          <p:cNvSpPr>
            <a:spLocks noGrp="1"/>
          </p:cNvSpPr>
          <p:nvPr>
            <p:ph idx="1"/>
          </p:nvPr>
        </p:nvSpPr>
        <p:spPr>
          <a:xfrm>
            <a:off x="434743" y="105835"/>
            <a:ext cx="7883763" cy="6857999"/>
          </a:xfrm>
        </p:spPr>
        <p:txBody>
          <a:bodyPr>
            <a:normAutofit/>
          </a:bodyPr>
          <a:lstStyle/>
          <a:p>
            <a:pPr lvl="1"/>
            <a:r>
              <a:rPr lang="en-US" sz="3200" dirty="0" smtClean="0"/>
              <a:t>Building and Art: pyramids, temples of stone, palaces</a:t>
            </a:r>
          </a:p>
          <a:p>
            <a:pPr lvl="1"/>
            <a:r>
              <a:rPr lang="en-US" sz="3200" dirty="0" smtClean="0">
                <a:solidFill>
                  <a:srgbClr val="0000FF"/>
                </a:solidFill>
              </a:rPr>
              <a:t>Geometry and Astronomy: used geometry to build pyramids.  Developed calendar based on 365 days</a:t>
            </a:r>
            <a:endParaRPr lang="en-US" sz="3200" dirty="0">
              <a:solidFill>
                <a:srgbClr val="0000FF"/>
              </a:solidFill>
            </a:endParaRPr>
          </a:p>
        </p:txBody>
      </p:sp>
      <p:pic>
        <p:nvPicPr>
          <p:cNvPr id="7" name="Picture 6"/>
          <p:cNvPicPr>
            <a:picLocks noChangeAspect="1"/>
          </p:cNvPicPr>
          <p:nvPr/>
        </p:nvPicPr>
        <p:blipFill>
          <a:blip r:embed="rId3"/>
          <a:stretch>
            <a:fillRect/>
          </a:stretch>
        </p:blipFill>
        <p:spPr>
          <a:xfrm>
            <a:off x="2053167" y="3752373"/>
            <a:ext cx="4529667" cy="3023553"/>
          </a:xfrm>
          <a:prstGeom prst="rect">
            <a:avLst/>
          </a:prstGeom>
        </p:spPr>
      </p:pic>
      <p:pic>
        <p:nvPicPr>
          <p:cNvPr id="2" name="Picture 1"/>
          <p:cNvPicPr>
            <a:picLocks noChangeAspect="1"/>
          </p:cNvPicPr>
          <p:nvPr/>
        </p:nvPicPr>
        <p:blipFill>
          <a:blip r:embed="rId4"/>
          <a:stretch>
            <a:fillRect/>
          </a:stretch>
        </p:blipFill>
        <p:spPr>
          <a:xfrm>
            <a:off x="5854700" y="2940050"/>
            <a:ext cx="3289300" cy="2463800"/>
          </a:xfrm>
          <a:prstGeom prst="rect">
            <a:avLst/>
          </a:prstGeom>
        </p:spPr>
      </p:pic>
      <p:pic>
        <p:nvPicPr>
          <p:cNvPr id="6" name="Picture 5"/>
          <p:cNvPicPr>
            <a:picLocks noChangeAspect="1"/>
          </p:cNvPicPr>
          <p:nvPr/>
        </p:nvPicPr>
        <p:blipFill>
          <a:blip r:embed="rId5"/>
          <a:stretch>
            <a:fillRect/>
          </a:stretch>
        </p:blipFill>
        <p:spPr>
          <a:xfrm>
            <a:off x="434743" y="2940050"/>
            <a:ext cx="3492500" cy="2324100"/>
          </a:xfrm>
          <a:prstGeom prst="rect">
            <a:avLst/>
          </a:prstGeom>
        </p:spPr>
      </p:pic>
    </p:spTree>
    <p:extLst>
      <p:ext uri="{BB962C8B-B14F-4D97-AF65-F5344CB8AC3E}">
        <p14:creationId xmlns:p14="http://schemas.microsoft.com/office/powerpoint/2010/main" val="363455957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Side Activity</a:t>
            </a:r>
            <a:endParaRPr lang="en-US" dirty="0"/>
          </a:p>
        </p:txBody>
      </p:sp>
      <p:sp>
        <p:nvSpPr>
          <p:cNvPr id="3" name="Content Placeholder 2"/>
          <p:cNvSpPr>
            <a:spLocks noGrp="1"/>
          </p:cNvSpPr>
          <p:nvPr>
            <p:ph idx="1"/>
          </p:nvPr>
        </p:nvSpPr>
        <p:spPr/>
        <p:txBody>
          <a:bodyPr/>
          <a:lstStyle/>
          <a:p>
            <a:r>
              <a:rPr lang="en-US" dirty="0" smtClean="0"/>
              <a:t>Create a PERSIA chart on the left side of your notebook for Egypt.</a:t>
            </a:r>
          </a:p>
          <a:p>
            <a:endParaRPr lang="en-US" dirty="0"/>
          </a:p>
          <a:p>
            <a:r>
              <a:rPr lang="en-US" dirty="0" smtClean="0"/>
              <a:t>You must have three facts for each category</a:t>
            </a:r>
          </a:p>
          <a:p>
            <a:endParaRPr lang="en-US" dirty="0"/>
          </a:p>
          <a:p>
            <a:r>
              <a:rPr lang="en-US" dirty="0" smtClean="0"/>
              <a:t>When done, turn and share with your neighbors. </a:t>
            </a:r>
            <a:endParaRPr lang="en-US" dirty="0"/>
          </a:p>
        </p:txBody>
      </p:sp>
    </p:spTree>
    <p:extLst>
      <p:ext uri="{BB962C8B-B14F-4D97-AF65-F5344CB8AC3E}">
        <p14:creationId xmlns:p14="http://schemas.microsoft.com/office/powerpoint/2010/main" val="4012914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0"/>
            </a:pPr>
            <a:r>
              <a:rPr lang="en-US" dirty="0" smtClean="0"/>
              <a:t>Which of the following are in the correct order?</a:t>
            </a:r>
          </a:p>
          <a:p>
            <a:pPr marL="914400" lvl="1" indent="-514350">
              <a:buAutoNum type="alphaUcPeriod"/>
            </a:pPr>
            <a:r>
              <a:rPr lang="en-US" dirty="0" smtClean="0"/>
              <a:t>Pharaoh, Priest, Warrior, Slave</a:t>
            </a:r>
          </a:p>
          <a:p>
            <a:pPr marL="914400" lvl="1" indent="-514350">
              <a:buAutoNum type="alphaUcPeriod"/>
            </a:pPr>
            <a:r>
              <a:rPr lang="en-US" dirty="0" smtClean="0"/>
              <a:t>Priest, Warrior, Pharaoh, Slave</a:t>
            </a:r>
          </a:p>
          <a:p>
            <a:pPr marL="914400" lvl="1" indent="-514350">
              <a:buAutoNum type="alphaUcPeriod"/>
            </a:pPr>
            <a:r>
              <a:rPr lang="en-US" dirty="0" smtClean="0"/>
              <a:t>Pharaoh, Warrior, Priest, Merchant</a:t>
            </a:r>
          </a:p>
          <a:p>
            <a:pPr marL="914400" lvl="1" indent="-514350">
              <a:buAutoNum type="alphaUcPeriod"/>
            </a:pPr>
            <a:r>
              <a:rPr lang="en-US" dirty="0" smtClean="0"/>
              <a:t>Warrior, Pharaoh, Merchant, Slave</a:t>
            </a:r>
          </a:p>
          <a:p>
            <a:pPr marL="914400" lvl="1" indent="-514350">
              <a:buAutoNum type="alphaUcPeriod"/>
            </a:pPr>
            <a:r>
              <a:rPr lang="en-US" dirty="0" smtClean="0"/>
              <a:t>Pharaoh, Merchant, Priest, Warrior</a:t>
            </a:r>
            <a:endParaRPr lang="en-US" dirty="0"/>
          </a:p>
        </p:txBody>
      </p:sp>
    </p:spTree>
    <p:extLst>
      <p:ext uri="{BB962C8B-B14F-4D97-AF65-F5344CB8AC3E}">
        <p14:creationId xmlns:p14="http://schemas.microsoft.com/office/powerpoint/2010/main" val="86144197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1"/>
            </a:pPr>
            <a:r>
              <a:rPr lang="en-US" dirty="0" smtClean="0"/>
              <a:t>The people of Egypt were</a:t>
            </a:r>
          </a:p>
          <a:p>
            <a:pPr marL="914400" lvl="1" indent="-514350">
              <a:buAutoNum type="alphaUcPeriod"/>
            </a:pPr>
            <a:r>
              <a:rPr lang="en-US" dirty="0" smtClean="0"/>
              <a:t>Monotheistic</a:t>
            </a:r>
          </a:p>
          <a:p>
            <a:pPr marL="914400" lvl="1" indent="-514350">
              <a:buAutoNum type="alphaUcPeriod"/>
            </a:pPr>
            <a:r>
              <a:rPr lang="en-US" dirty="0" smtClean="0"/>
              <a:t>Christian</a:t>
            </a:r>
          </a:p>
          <a:p>
            <a:pPr marL="914400" lvl="1" indent="-514350">
              <a:buAutoNum type="alphaUcPeriod"/>
            </a:pPr>
            <a:r>
              <a:rPr lang="en-US" dirty="0" smtClean="0"/>
              <a:t>Atheist</a:t>
            </a:r>
          </a:p>
          <a:p>
            <a:pPr marL="914400" lvl="1" indent="-514350">
              <a:buAutoNum type="alphaUcPeriod"/>
            </a:pPr>
            <a:r>
              <a:rPr lang="en-US" dirty="0" smtClean="0"/>
              <a:t>Polytheistic</a:t>
            </a:r>
          </a:p>
          <a:p>
            <a:pPr marL="914400" lvl="1" indent="-514350">
              <a:buAutoNum type="alphaUcPeriod"/>
            </a:pPr>
            <a:r>
              <a:rPr lang="en-US" dirty="0" smtClean="0"/>
              <a:t>Agnostic</a:t>
            </a:r>
          </a:p>
          <a:p>
            <a:pPr marL="914400" lvl="1" indent="-514350">
              <a:buAutoNum type="alphaUcPeriod"/>
            </a:pPr>
            <a:endParaRPr lang="en-US" dirty="0" smtClean="0"/>
          </a:p>
          <a:p>
            <a:pPr marL="914400" lvl="1" indent="-514350">
              <a:buAutoNum type="alphaUcPeriod"/>
            </a:pPr>
            <a:endParaRPr lang="en-US" dirty="0" smtClean="0"/>
          </a:p>
          <a:p>
            <a:pPr marL="914400" lvl="1" indent="-514350">
              <a:buAutoNum type="alphaUcPeriod"/>
            </a:pPr>
            <a:endParaRPr lang="en-US" dirty="0"/>
          </a:p>
        </p:txBody>
      </p:sp>
    </p:spTree>
    <p:extLst>
      <p:ext uri="{BB962C8B-B14F-4D97-AF65-F5344CB8AC3E}">
        <p14:creationId xmlns:p14="http://schemas.microsoft.com/office/powerpoint/2010/main" val="167083807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2"/>
            </a:pPr>
            <a:r>
              <a:rPr lang="en-US" dirty="0" smtClean="0"/>
              <a:t>The Egyptian form of writing is known as</a:t>
            </a:r>
          </a:p>
          <a:p>
            <a:pPr marL="914400" lvl="1" indent="-514350">
              <a:buAutoNum type="alphaUcPeriod"/>
            </a:pPr>
            <a:r>
              <a:rPr lang="en-US" dirty="0" smtClean="0"/>
              <a:t>Cuneiform</a:t>
            </a:r>
          </a:p>
          <a:p>
            <a:pPr marL="914400" lvl="1" indent="-514350">
              <a:buAutoNum type="alphaUcPeriod"/>
            </a:pPr>
            <a:r>
              <a:rPr lang="en-US" dirty="0" smtClean="0"/>
              <a:t>Demotic</a:t>
            </a:r>
          </a:p>
          <a:p>
            <a:pPr marL="914400" lvl="1" indent="-514350">
              <a:buAutoNum type="alphaUcPeriod"/>
            </a:pPr>
            <a:r>
              <a:rPr lang="en-US" dirty="0" smtClean="0"/>
              <a:t>Latin</a:t>
            </a:r>
          </a:p>
          <a:p>
            <a:pPr marL="914400" lvl="1" indent="-514350">
              <a:buAutoNum type="alphaUcPeriod"/>
            </a:pPr>
            <a:r>
              <a:rPr lang="en-US" dirty="0" smtClean="0"/>
              <a:t>Hieroglyphics</a:t>
            </a:r>
          </a:p>
          <a:p>
            <a:pPr marL="914400" lvl="1" indent="-514350">
              <a:buAutoNum type="alphaUcPeriod"/>
            </a:pPr>
            <a:r>
              <a:rPr lang="en-US" dirty="0" smtClean="0"/>
              <a:t>Arabic</a:t>
            </a:r>
            <a:endParaRPr lang="en-US" dirty="0"/>
          </a:p>
        </p:txBody>
      </p:sp>
    </p:spTree>
    <p:extLst>
      <p:ext uri="{BB962C8B-B14F-4D97-AF65-F5344CB8AC3E}">
        <p14:creationId xmlns:p14="http://schemas.microsoft.com/office/powerpoint/2010/main" val="146761133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 Crash Course</a:t>
            </a:r>
            <a:endParaRPr lang="en-US" dirty="0"/>
          </a:p>
        </p:txBody>
      </p:sp>
      <p:sp>
        <p:nvSpPr>
          <p:cNvPr id="3" name="Content Placeholder 2"/>
          <p:cNvSpPr>
            <a:spLocks noGrp="1"/>
          </p:cNvSpPr>
          <p:nvPr>
            <p:ph idx="1"/>
          </p:nvPr>
        </p:nvSpPr>
        <p:spPr/>
        <p:txBody>
          <a:bodyPr/>
          <a:lstStyle/>
          <a:p>
            <a:r>
              <a:rPr lang="en-US" dirty="0">
                <a:hlinkClick r:id="rId2"/>
              </a:rPr>
              <a:t>http://www.youtube.com/watch?v=</a:t>
            </a:r>
            <a:r>
              <a:rPr lang="en-US" dirty="0" smtClean="0">
                <a:hlinkClick r:id="rId2"/>
              </a:rPr>
              <a:t>Z3Wvw6BivVI</a:t>
            </a:r>
            <a:endParaRPr lang="en-US" dirty="0" smtClean="0"/>
          </a:p>
          <a:p>
            <a:endParaRPr lang="en-US" dirty="0"/>
          </a:p>
        </p:txBody>
      </p:sp>
    </p:spTree>
    <p:extLst>
      <p:ext uri="{BB962C8B-B14F-4D97-AF65-F5344CB8AC3E}">
        <p14:creationId xmlns:p14="http://schemas.microsoft.com/office/powerpoint/2010/main" val="96263412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2" name="Title 1"/>
          <p:cNvSpPr>
            <a:spLocks noGrp="1"/>
          </p:cNvSpPr>
          <p:nvPr>
            <p:ph type="title"/>
          </p:nvPr>
        </p:nvSpPr>
        <p:spPr>
          <a:xfrm>
            <a:off x="-1113446" y="14288"/>
            <a:ext cx="8229600" cy="1143000"/>
          </a:xfrm>
        </p:spPr>
        <p:txBody>
          <a:bodyPr/>
          <a:lstStyle/>
          <a:p>
            <a:r>
              <a:rPr lang="en-US" dirty="0" smtClean="0">
                <a:solidFill>
                  <a:srgbClr val="FF0000"/>
                </a:solidFill>
              </a:rPr>
              <a:t>India (</a:t>
            </a:r>
            <a:r>
              <a:rPr lang="en-US" dirty="0" err="1" smtClean="0">
                <a:solidFill>
                  <a:srgbClr val="FF0000"/>
                </a:solidFill>
              </a:rPr>
              <a:t>Harappan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323528" y="1600200"/>
            <a:ext cx="4722590" cy="4525963"/>
          </a:xfrm>
        </p:spPr>
        <p:txBody>
          <a:bodyPr/>
          <a:lstStyle/>
          <a:p>
            <a:r>
              <a:rPr lang="en-US" dirty="0" smtClean="0"/>
              <a:t>More than 5000 years ago, the </a:t>
            </a:r>
            <a:r>
              <a:rPr lang="en-US" dirty="0" smtClean="0">
                <a:solidFill>
                  <a:srgbClr val="0000FF"/>
                </a:solidFill>
              </a:rPr>
              <a:t>Indus River Valley </a:t>
            </a:r>
            <a:r>
              <a:rPr lang="en-US" dirty="0" smtClean="0"/>
              <a:t>became another of the first centers of human civilization</a:t>
            </a:r>
          </a:p>
          <a:p>
            <a:r>
              <a:rPr lang="en-US" dirty="0" smtClean="0">
                <a:solidFill>
                  <a:srgbClr val="0000FF"/>
                </a:solidFill>
              </a:rPr>
              <a:t>River deposited rich soil when it flooded</a:t>
            </a:r>
            <a:endParaRPr lang="en-US" dirty="0">
              <a:solidFill>
                <a:srgbClr val="0000FF"/>
              </a:solidFill>
            </a:endParaRPr>
          </a:p>
        </p:txBody>
      </p:sp>
      <p:pic>
        <p:nvPicPr>
          <p:cNvPr id="4" name="Picture 3"/>
          <p:cNvPicPr>
            <a:picLocks noChangeAspect="1"/>
          </p:cNvPicPr>
          <p:nvPr/>
        </p:nvPicPr>
        <p:blipFill rotWithShape="1">
          <a:blip r:embed="rId3"/>
          <a:srcRect b="19324"/>
          <a:stretch/>
        </p:blipFill>
        <p:spPr>
          <a:xfrm>
            <a:off x="5657934" y="3705589"/>
            <a:ext cx="3284386" cy="3055422"/>
          </a:xfrm>
          <a:prstGeom prst="rect">
            <a:avLst/>
          </a:prstGeom>
        </p:spPr>
      </p:pic>
      <p:pic>
        <p:nvPicPr>
          <p:cNvPr id="7" name="Picture 6"/>
          <p:cNvPicPr>
            <a:picLocks noChangeAspect="1"/>
          </p:cNvPicPr>
          <p:nvPr/>
        </p:nvPicPr>
        <p:blipFill>
          <a:blip r:embed="rId4"/>
          <a:stretch>
            <a:fillRect/>
          </a:stretch>
        </p:blipFill>
        <p:spPr>
          <a:xfrm>
            <a:off x="5992114" y="45640"/>
            <a:ext cx="2749698" cy="3541278"/>
          </a:xfrm>
          <a:prstGeom prst="rect">
            <a:avLst/>
          </a:prstGeom>
        </p:spPr>
      </p:pic>
    </p:spTree>
    <p:extLst>
      <p:ext uri="{BB962C8B-B14F-4D97-AF65-F5344CB8AC3E}">
        <p14:creationId xmlns:p14="http://schemas.microsoft.com/office/powerpoint/2010/main" val="360892865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3" name="Content Placeholder 2"/>
          <p:cNvSpPr>
            <a:spLocks noGrp="1"/>
          </p:cNvSpPr>
          <p:nvPr>
            <p:ph idx="1"/>
          </p:nvPr>
        </p:nvSpPr>
        <p:spPr>
          <a:xfrm>
            <a:off x="-10652" y="363919"/>
            <a:ext cx="5223860" cy="4525963"/>
          </a:xfrm>
        </p:spPr>
        <p:txBody>
          <a:bodyPr/>
          <a:lstStyle/>
          <a:p>
            <a:r>
              <a:rPr lang="en-US" dirty="0" smtClean="0">
                <a:solidFill>
                  <a:srgbClr val="0000FF"/>
                </a:solidFill>
              </a:rPr>
              <a:t>Agriculture and Building</a:t>
            </a:r>
          </a:p>
          <a:p>
            <a:pPr lvl="1"/>
            <a:r>
              <a:rPr lang="en-US" dirty="0" smtClean="0">
                <a:solidFill>
                  <a:srgbClr val="0000FF"/>
                </a:solidFill>
              </a:rPr>
              <a:t>Farmers grew barley, wheat, dates, and melons</a:t>
            </a:r>
          </a:p>
          <a:p>
            <a:pPr lvl="1"/>
            <a:r>
              <a:rPr lang="en-US" dirty="0" smtClean="0">
                <a:solidFill>
                  <a:srgbClr val="0000FF"/>
                </a:solidFill>
              </a:rPr>
              <a:t>Food surpluses </a:t>
            </a:r>
            <a:r>
              <a:rPr lang="en-US" dirty="0" smtClean="0"/>
              <a:t>allowed people to build large cities like Harappa and Mohenjo-Daro</a:t>
            </a:r>
            <a:endParaRPr lang="en-US" dirty="0"/>
          </a:p>
        </p:txBody>
      </p:sp>
      <p:pic>
        <p:nvPicPr>
          <p:cNvPr id="4" name="Picture 3"/>
          <p:cNvPicPr>
            <a:picLocks noChangeAspect="1"/>
          </p:cNvPicPr>
          <p:nvPr/>
        </p:nvPicPr>
        <p:blipFill>
          <a:blip r:embed="rId3"/>
          <a:stretch>
            <a:fillRect/>
          </a:stretch>
        </p:blipFill>
        <p:spPr>
          <a:xfrm>
            <a:off x="213366" y="4276856"/>
            <a:ext cx="4492306" cy="2484156"/>
          </a:xfrm>
          <a:prstGeom prst="rect">
            <a:avLst/>
          </a:prstGeom>
        </p:spPr>
      </p:pic>
      <p:pic>
        <p:nvPicPr>
          <p:cNvPr id="5" name="Picture 4"/>
          <p:cNvPicPr>
            <a:picLocks noChangeAspect="1"/>
          </p:cNvPicPr>
          <p:nvPr/>
        </p:nvPicPr>
        <p:blipFill>
          <a:blip r:embed="rId4"/>
          <a:stretch>
            <a:fillRect/>
          </a:stretch>
        </p:blipFill>
        <p:spPr>
          <a:xfrm>
            <a:off x="4965660" y="4042963"/>
            <a:ext cx="3988484" cy="2712756"/>
          </a:xfrm>
          <a:prstGeom prst="rect">
            <a:avLst/>
          </a:prstGeom>
        </p:spPr>
      </p:pic>
      <p:pic>
        <p:nvPicPr>
          <p:cNvPr id="7" name="Picture 6"/>
          <p:cNvPicPr>
            <a:picLocks noChangeAspect="1"/>
          </p:cNvPicPr>
          <p:nvPr/>
        </p:nvPicPr>
        <p:blipFill>
          <a:blip r:embed="rId5"/>
          <a:stretch>
            <a:fillRect/>
          </a:stretch>
        </p:blipFill>
        <p:spPr>
          <a:xfrm>
            <a:off x="5065914" y="354388"/>
            <a:ext cx="4149308" cy="3068262"/>
          </a:xfrm>
          <a:prstGeom prst="rect">
            <a:avLst/>
          </a:prstGeom>
        </p:spPr>
      </p:pic>
    </p:spTree>
    <p:extLst>
      <p:ext uri="{BB962C8B-B14F-4D97-AF65-F5344CB8AC3E}">
        <p14:creationId xmlns:p14="http://schemas.microsoft.com/office/powerpoint/2010/main" val="417764188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3" name="Content Placeholder 2"/>
          <p:cNvSpPr>
            <a:spLocks noGrp="1"/>
          </p:cNvSpPr>
          <p:nvPr>
            <p:ph idx="1"/>
          </p:nvPr>
        </p:nvSpPr>
        <p:spPr>
          <a:xfrm>
            <a:off x="152400" y="4039344"/>
            <a:ext cx="8991600" cy="4525963"/>
          </a:xfrm>
        </p:spPr>
        <p:txBody>
          <a:bodyPr/>
          <a:lstStyle/>
          <a:p>
            <a:r>
              <a:rPr lang="en-US" dirty="0" smtClean="0">
                <a:solidFill>
                  <a:srgbClr val="0000FF"/>
                </a:solidFill>
              </a:rPr>
              <a:t>Harappa</a:t>
            </a:r>
          </a:p>
          <a:p>
            <a:pPr lvl="1"/>
            <a:r>
              <a:rPr lang="en-US" dirty="0" smtClean="0"/>
              <a:t>More than 30,000 people</a:t>
            </a:r>
          </a:p>
          <a:p>
            <a:pPr lvl="1"/>
            <a:r>
              <a:rPr lang="en-US" dirty="0" smtClean="0">
                <a:solidFill>
                  <a:srgbClr val="0000FF"/>
                </a:solidFill>
              </a:rPr>
              <a:t>Technologically advanced urban culture</a:t>
            </a:r>
          </a:p>
          <a:p>
            <a:pPr lvl="1"/>
            <a:r>
              <a:rPr lang="en-US" dirty="0" smtClean="0"/>
              <a:t>Dockyards, granaries, warehouses, brick platforms, and protective walls</a:t>
            </a:r>
          </a:p>
          <a:p>
            <a:pPr lvl="1"/>
            <a:endParaRPr lang="en-US" dirty="0"/>
          </a:p>
        </p:txBody>
      </p:sp>
      <p:pic>
        <p:nvPicPr>
          <p:cNvPr id="5" name="Picture 4"/>
          <p:cNvPicPr>
            <a:picLocks noChangeAspect="1"/>
          </p:cNvPicPr>
          <p:nvPr/>
        </p:nvPicPr>
        <p:blipFill>
          <a:blip r:embed="rId3"/>
          <a:stretch>
            <a:fillRect/>
          </a:stretch>
        </p:blipFill>
        <p:spPr>
          <a:xfrm>
            <a:off x="152400" y="147940"/>
            <a:ext cx="4293044" cy="2759814"/>
          </a:xfrm>
          <a:prstGeom prst="rect">
            <a:avLst/>
          </a:prstGeom>
        </p:spPr>
      </p:pic>
      <p:pic>
        <p:nvPicPr>
          <p:cNvPr id="6" name="Picture 5"/>
          <p:cNvPicPr>
            <a:picLocks noChangeAspect="1"/>
          </p:cNvPicPr>
          <p:nvPr/>
        </p:nvPicPr>
        <p:blipFill>
          <a:blip r:embed="rId4"/>
          <a:stretch>
            <a:fillRect/>
          </a:stretch>
        </p:blipFill>
        <p:spPr>
          <a:xfrm>
            <a:off x="4572000" y="1837107"/>
            <a:ext cx="4656096" cy="2607414"/>
          </a:xfrm>
          <a:prstGeom prst="rect">
            <a:avLst/>
          </a:prstGeom>
        </p:spPr>
      </p:pic>
    </p:spTree>
    <p:extLst>
      <p:ext uri="{BB962C8B-B14F-4D97-AF65-F5344CB8AC3E}">
        <p14:creationId xmlns:p14="http://schemas.microsoft.com/office/powerpoint/2010/main" val="3857478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2000"/>
          </a:blip>
          <a:stretch>
            <a:fillRect/>
          </a:stretch>
        </p:blipFill>
        <p:spPr>
          <a:xfrm>
            <a:off x="0" y="-1"/>
            <a:ext cx="9281732" cy="6961299"/>
          </a:xfrm>
          <a:prstGeom prst="rect">
            <a:avLst/>
          </a:prstGeom>
        </p:spPr>
      </p:pic>
      <p:sp>
        <p:nvSpPr>
          <p:cNvPr id="2" name="Title 1"/>
          <p:cNvSpPr>
            <a:spLocks noGrp="1"/>
          </p:cNvSpPr>
          <p:nvPr>
            <p:ph type="title"/>
          </p:nvPr>
        </p:nvSpPr>
        <p:spPr/>
        <p:txBody>
          <a:bodyPr/>
          <a:lstStyle/>
          <a:p>
            <a:r>
              <a:rPr lang="en-US" dirty="0" smtClean="0"/>
              <a:t>Cave Painting Left Side Activity</a:t>
            </a:r>
            <a:endParaRPr lang="en-US" dirty="0"/>
          </a:p>
        </p:txBody>
      </p:sp>
      <p:sp>
        <p:nvSpPr>
          <p:cNvPr id="3" name="Content Placeholder 2"/>
          <p:cNvSpPr>
            <a:spLocks noGrp="1"/>
          </p:cNvSpPr>
          <p:nvPr>
            <p:ph idx="1"/>
          </p:nvPr>
        </p:nvSpPr>
        <p:spPr/>
        <p:txBody>
          <a:bodyPr/>
          <a:lstStyle/>
          <a:p>
            <a:r>
              <a:rPr lang="en-US" dirty="0" smtClean="0"/>
              <a:t>If you did not have a written language, how could you communicate?</a:t>
            </a:r>
          </a:p>
          <a:p>
            <a:r>
              <a:rPr lang="en-US" dirty="0" smtClean="0"/>
              <a:t>Draw a picture on the left side of your journal  that communicates either</a:t>
            </a:r>
          </a:p>
          <a:p>
            <a:pPr lvl="1"/>
            <a:r>
              <a:rPr lang="en-US" dirty="0" smtClean="0"/>
              <a:t>No food</a:t>
            </a:r>
          </a:p>
          <a:p>
            <a:pPr lvl="1"/>
            <a:r>
              <a:rPr lang="en-US" dirty="0" smtClean="0"/>
              <a:t>Good hunting</a:t>
            </a:r>
          </a:p>
          <a:p>
            <a:pPr lvl="1"/>
            <a:r>
              <a:rPr lang="en-US" dirty="0" smtClean="0"/>
              <a:t>Bad water</a:t>
            </a:r>
          </a:p>
          <a:p>
            <a:pPr lvl="1"/>
            <a:r>
              <a:rPr lang="en-US" dirty="0" smtClean="0"/>
              <a:t>Danger</a:t>
            </a:r>
          </a:p>
          <a:p>
            <a:pPr lvl="1"/>
            <a:endParaRPr lang="en-US" dirty="0"/>
          </a:p>
        </p:txBody>
      </p:sp>
    </p:spTree>
    <p:extLst>
      <p:ext uri="{BB962C8B-B14F-4D97-AF65-F5344CB8AC3E}">
        <p14:creationId xmlns:p14="http://schemas.microsoft.com/office/powerpoint/2010/main" val="277271550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3" name="Content Placeholder 2"/>
          <p:cNvSpPr>
            <a:spLocks noGrp="1"/>
          </p:cNvSpPr>
          <p:nvPr>
            <p:ph idx="1"/>
          </p:nvPr>
        </p:nvSpPr>
        <p:spPr>
          <a:xfrm>
            <a:off x="1225814" y="65341"/>
            <a:ext cx="8229600" cy="1540614"/>
          </a:xfrm>
        </p:spPr>
        <p:txBody>
          <a:bodyPr/>
          <a:lstStyle/>
          <a:p>
            <a:r>
              <a:rPr lang="en-US" dirty="0" smtClean="0">
                <a:solidFill>
                  <a:srgbClr val="0000FF"/>
                </a:solidFill>
              </a:rPr>
              <a:t>Mohenjo-Daro</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6783854" y="2913180"/>
            <a:ext cx="2318008" cy="3998564"/>
          </a:xfrm>
          <a:prstGeom prst="rect">
            <a:avLst/>
          </a:prstGeom>
        </p:spPr>
      </p:pic>
      <p:pic>
        <p:nvPicPr>
          <p:cNvPr id="6" name="Picture 5"/>
          <p:cNvPicPr>
            <a:picLocks noChangeAspect="1"/>
          </p:cNvPicPr>
          <p:nvPr/>
        </p:nvPicPr>
        <p:blipFill>
          <a:blip r:embed="rId4"/>
          <a:stretch>
            <a:fillRect/>
          </a:stretch>
        </p:blipFill>
        <p:spPr>
          <a:xfrm>
            <a:off x="243580" y="1676400"/>
            <a:ext cx="4268040" cy="4965700"/>
          </a:xfrm>
          <a:prstGeom prst="rect">
            <a:avLst/>
          </a:prstGeom>
        </p:spPr>
      </p:pic>
      <p:pic>
        <p:nvPicPr>
          <p:cNvPr id="7" name="Picture 6"/>
          <p:cNvPicPr>
            <a:picLocks noChangeAspect="1"/>
          </p:cNvPicPr>
          <p:nvPr/>
        </p:nvPicPr>
        <p:blipFill>
          <a:blip r:embed="rId5"/>
          <a:stretch>
            <a:fillRect/>
          </a:stretch>
        </p:blipFill>
        <p:spPr>
          <a:xfrm>
            <a:off x="3920532" y="717241"/>
            <a:ext cx="3387384" cy="3254255"/>
          </a:xfrm>
          <a:prstGeom prst="rect">
            <a:avLst/>
          </a:prstGeom>
        </p:spPr>
      </p:pic>
    </p:spTree>
    <p:extLst>
      <p:ext uri="{BB962C8B-B14F-4D97-AF65-F5344CB8AC3E}">
        <p14:creationId xmlns:p14="http://schemas.microsoft.com/office/powerpoint/2010/main" val="92195090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3" name="Content Placeholder 2"/>
          <p:cNvSpPr>
            <a:spLocks noGrp="1"/>
          </p:cNvSpPr>
          <p:nvPr>
            <p:ph idx="1"/>
          </p:nvPr>
        </p:nvSpPr>
        <p:spPr>
          <a:xfrm>
            <a:off x="423782" y="96615"/>
            <a:ext cx="8229600" cy="4525963"/>
          </a:xfrm>
        </p:spPr>
        <p:txBody>
          <a:bodyPr/>
          <a:lstStyle/>
          <a:p>
            <a:r>
              <a:rPr lang="en-US" dirty="0" smtClean="0">
                <a:solidFill>
                  <a:srgbClr val="0000FF"/>
                </a:solidFill>
              </a:rPr>
              <a:t>First urban planners</a:t>
            </a:r>
          </a:p>
          <a:p>
            <a:pPr lvl="1"/>
            <a:r>
              <a:rPr lang="en-US" dirty="0" smtClean="0">
                <a:solidFill>
                  <a:srgbClr val="0000FF"/>
                </a:solidFill>
              </a:rPr>
              <a:t>Houses connected to public sewers </a:t>
            </a:r>
            <a:r>
              <a:rPr lang="en-US" dirty="0" smtClean="0"/>
              <a:t>and a water supply</a:t>
            </a:r>
          </a:p>
          <a:p>
            <a:pPr lvl="1"/>
            <a:r>
              <a:rPr lang="en-US" dirty="0" smtClean="0"/>
              <a:t>Made cotton cloth</a:t>
            </a:r>
            <a:endParaRPr lang="en-US" dirty="0"/>
          </a:p>
        </p:txBody>
      </p:sp>
      <p:pic>
        <p:nvPicPr>
          <p:cNvPr id="4" name="Content Placeholder 3" descr="5.png"/>
          <p:cNvPicPr>
            <a:picLocks noChangeAspect="1"/>
          </p:cNvPicPr>
          <p:nvPr/>
        </p:nvPicPr>
        <p:blipFill rotWithShape="1">
          <a:blip r:embed="rId3" cstate="print"/>
          <a:srcRect t="7070" r="4389" b="33910"/>
          <a:stretch/>
        </p:blipFill>
        <p:spPr>
          <a:xfrm>
            <a:off x="189856" y="2405730"/>
            <a:ext cx="8779165" cy="4031333"/>
          </a:xfrm>
          <a:prstGeom prst="rect">
            <a:avLst/>
          </a:prstGeom>
        </p:spPr>
      </p:pic>
      <p:sp>
        <p:nvSpPr>
          <p:cNvPr id="6" name="Rectangle 5"/>
          <p:cNvSpPr/>
          <p:nvPr/>
        </p:nvSpPr>
        <p:spPr>
          <a:xfrm>
            <a:off x="1503157" y="2815819"/>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6359884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3" name="Content Placeholder 2"/>
          <p:cNvSpPr>
            <a:spLocks noGrp="1"/>
          </p:cNvSpPr>
          <p:nvPr>
            <p:ph idx="1"/>
          </p:nvPr>
        </p:nvSpPr>
        <p:spPr>
          <a:xfrm>
            <a:off x="457200" y="63202"/>
            <a:ext cx="8229600" cy="4525963"/>
          </a:xfrm>
        </p:spPr>
        <p:txBody>
          <a:bodyPr/>
          <a:lstStyle/>
          <a:p>
            <a:r>
              <a:rPr lang="en-US" dirty="0" smtClean="0">
                <a:solidFill>
                  <a:srgbClr val="0000FF"/>
                </a:solidFill>
              </a:rPr>
              <a:t>Trade </a:t>
            </a:r>
          </a:p>
          <a:p>
            <a:pPr lvl="1"/>
            <a:r>
              <a:rPr lang="en-US" dirty="0" smtClean="0"/>
              <a:t>Trade was an important part of </a:t>
            </a:r>
            <a:r>
              <a:rPr lang="en-US" dirty="0" err="1" smtClean="0"/>
              <a:t>Harappan</a:t>
            </a:r>
            <a:r>
              <a:rPr lang="en-US" dirty="0" smtClean="0"/>
              <a:t> economy</a:t>
            </a:r>
          </a:p>
          <a:p>
            <a:pPr lvl="1"/>
            <a:r>
              <a:rPr lang="en-US" dirty="0" smtClean="0"/>
              <a:t>Kilns for pottery and signs of metal use</a:t>
            </a:r>
          </a:p>
          <a:p>
            <a:pPr lvl="1"/>
            <a:r>
              <a:rPr lang="en-US" dirty="0" smtClean="0">
                <a:solidFill>
                  <a:srgbClr val="0000FF"/>
                </a:solidFill>
              </a:rPr>
              <a:t>Own form of writing</a:t>
            </a:r>
          </a:p>
          <a:p>
            <a:pPr lvl="2"/>
            <a:r>
              <a:rPr lang="en-US" dirty="0" smtClean="0">
                <a:solidFill>
                  <a:srgbClr val="0000FF"/>
                </a:solidFill>
              </a:rPr>
              <a:t>Can’t decipher it</a:t>
            </a:r>
          </a:p>
          <a:p>
            <a:pPr lvl="1"/>
            <a:endParaRPr lang="en-US" dirty="0"/>
          </a:p>
        </p:txBody>
      </p:sp>
      <p:pic>
        <p:nvPicPr>
          <p:cNvPr id="4" name="Picture 3"/>
          <p:cNvPicPr>
            <a:picLocks noChangeAspect="1"/>
          </p:cNvPicPr>
          <p:nvPr/>
        </p:nvPicPr>
        <p:blipFill>
          <a:blip r:embed="rId3"/>
          <a:stretch>
            <a:fillRect/>
          </a:stretch>
        </p:blipFill>
        <p:spPr>
          <a:xfrm>
            <a:off x="4572809" y="3007162"/>
            <a:ext cx="4537773" cy="3416470"/>
          </a:xfrm>
          <a:prstGeom prst="rect">
            <a:avLst/>
          </a:prstGeom>
        </p:spPr>
      </p:pic>
      <p:pic>
        <p:nvPicPr>
          <p:cNvPr id="5" name="Picture 4"/>
          <p:cNvPicPr>
            <a:picLocks noChangeAspect="1"/>
          </p:cNvPicPr>
          <p:nvPr/>
        </p:nvPicPr>
        <p:blipFill>
          <a:blip r:embed="rId4"/>
          <a:stretch>
            <a:fillRect/>
          </a:stretch>
        </p:blipFill>
        <p:spPr>
          <a:xfrm>
            <a:off x="100254" y="3608594"/>
            <a:ext cx="4258718" cy="3149167"/>
          </a:xfrm>
          <a:prstGeom prst="rect">
            <a:avLst/>
          </a:prstGeom>
        </p:spPr>
      </p:pic>
    </p:spTree>
    <p:extLst>
      <p:ext uri="{BB962C8B-B14F-4D97-AF65-F5344CB8AC3E}">
        <p14:creationId xmlns:p14="http://schemas.microsoft.com/office/powerpoint/2010/main" val="33495395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5000"/>
          </a:blip>
          <a:stretch>
            <a:fillRect/>
          </a:stretch>
        </p:blipFill>
        <p:spPr>
          <a:xfrm>
            <a:off x="1069376" y="14288"/>
            <a:ext cx="7184870" cy="6964282"/>
          </a:xfrm>
          <a:prstGeom prst="rect">
            <a:avLst/>
          </a:prstGeom>
        </p:spPr>
      </p:pic>
      <p:sp>
        <p:nvSpPr>
          <p:cNvPr id="3" name="Content Placeholder 2"/>
          <p:cNvSpPr>
            <a:spLocks noGrp="1"/>
          </p:cNvSpPr>
          <p:nvPr>
            <p:ph idx="1"/>
          </p:nvPr>
        </p:nvSpPr>
        <p:spPr>
          <a:xfrm>
            <a:off x="457200" y="-3624"/>
            <a:ext cx="8229600" cy="4525963"/>
          </a:xfrm>
        </p:spPr>
        <p:txBody>
          <a:bodyPr/>
          <a:lstStyle/>
          <a:p>
            <a:r>
              <a:rPr lang="en-US" dirty="0" smtClean="0">
                <a:solidFill>
                  <a:srgbClr val="0000FF"/>
                </a:solidFill>
              </a:rPr>
              <a:t>Collapse</a:t>
            </a:r>
          </a:p>
          <a:p>
            <a:pPr lvl="1"/>
            <a:r>
              <a:rPr lang="en-US" dirty="0" smtClean="0">
                <a:solidFill>
                  <a:srgbClr val="0000FF"/>
                </a:solidFill>
              </a:rPr>
              <a:t>By 1500 most of the cities had been abandoned</a:t>
            </a:r>
          </a:p>
          <a:p>
            <a:pPr lvl="1"/>
            <a:r>
              <a:rPr lang="en-US" dirty="0" smtClean="0">
                <a:solidFill>
                  <a:srgbClr val="0000FF"/>
                </a:solidFill>
              </a:rPr>
              <a:t>Happened quickly</a:t>
            </a:r>
          </a:p>
          <a:p>
            <a:pPr lvl="1"/>
            <a:r>
              <a:rPr lang="en-US" dirty="0" smtClean="0">
                <a:solidFill>
                  <a:srgbClr val="0000FF"/>
                </a:solidFill>
              </a:rPr>
              <a:t>Not sure why </a:t>
            </a:r>
            <a:r>
              <a:rPr lang="en-US" dirty="0" smtClean="0"/>
              <a:t>it declined</a:t>
            </a:r>
          </a:p>
          <a:p>
            <a:pPr lvl="2"/>
            <a:r>
              <a:rPr lang="en-US" dirty="0" smtClean="0"/>
              <a:t>Possible invasion of the Aryans</a:t>
            </a:r>
          </a:p>
          <a:p>
            <a:pPr lvl="2"/>
            <a:r>
              <a:rPr lang="en-US" dirty="0" smtClean="0"/>
              <a:t>Climate change, deforestation, and loss of water</a:t>
            </a:r>
          </a:p>
          <a:p>
            <a:pPr lvl="1"/>
            <a:endParaRPr lang="en-US" dirty="0"/>
          </a:p>
        </p:txBody>
      </p:sp>
      <p:pic>
        <p:nvPicPr>
          <p:cNvPr id="5" name="Picture 4"/>
          <p:cNvPicPr>
            <a:picLocks noChangeAspect="1"/>
          </p:cNvPicPr>
          <p:nvPr/>
        </p:nvPicPr>
        <p:blipFill>
          <a:blip r:embed="rId3"/>
          <a:stretch>
            <a:fillRect/>
          </a:stretch>
        </p:blipFill>
        <p:spPr>
          <a:xfrm>
            <a:off x="4043578" y="3388432"/>
            <a:ext cx="4810312" cy="3201044"/>
          </a:xfrm>
          <a:prstGeom prst="rect">
            <a:avLst/>
          </a:prstGeom>
        </p:spPr>
      </p:pic>
      <p:pic>
        <p:nvPicPr>
          <p:cNvPr id="6" name="Picture 5"/>
          <p:cNvPicPr>
            <a:picLocks noChangeAspect="1"/>
          </p:cNvPicPr>
          <p:nvPr/>
        </p:nvPicPr>
        <p:blipFill>
          <a:blip r:embed="rId4"/>
          <a:stretch>
            <a:fillRect/>
          </a:stretch>
        </p:blipFill>
        <p:spPr>
          <a:xfrm>
            <a:off x="290110" y="3595842"/>
            <a:ext cx="3586378" cy="2832937"/>
          </a:xfrm>
          <a:prstGeom prst="rect">
            <a:avLst/>
          </a:prstGeom>
        </p:spPr>
      </p:pic>
    </p:spTree>
    <p:extLst>
      <p:ext uri="{BB962C8B-B14F-4D97-AF65-F5344CB8AC3E}">
        <p14:creationId xmlns:p14="http://schemas.microsoft.com/office/powerpoint/2010/main" val="303501305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Side Activity</a:t>
            </a:r>
            <a:endParaRPr lang="en-US" dirty="0"/>
          </a:p>
        </p:txBody>
      </p:sp>
      <p:sp>
        <p:nvSpPr>
          <p:cNvPr id="3" name="Content Placeholder 2"/>
          <p:cNvSpPr>
            <a:spLocks noGrp="1"/>
          </p:cNvSpPr>
          <p:nvPr>
            <p:ph idx="1"/>
          </p:nvPr>
        </p:nvSpPr>
        <p:spPr/>
        <p:txBody>
          <a:bodyPr/>
          <a:lstStyle/>
          <a:p>
            <a:r>
              <a:rPr lang="en-US" dirty="0" smtClean="0"/>
              <a:t>Create a PERSIA chart on the left side of your notebook for the Indus River Valley.</a:t>
            </a:r>
          </a:p>
          <a:p>
            <a:endParaRPr lang="en-US" dirty="0"/>
          </a:p>
          <a:p>
            <a:r>
              <a:rPr lang="en-US" dirty="0" smtClean="0"/>
              <a:t>You must have three facts for each category</a:t>
            </a:r>
          </a:p>
          <a:p>
            <a:endParaRPr lang="en-US" dirty="0"/>
          </a:p>
          <a:p>
            <a:r>
              <a:rPr lang="en-US" dirty="0" smtClean="0"/>
              <a:t>When done, turn and share with your neighbors. </a:t>
            </a:r>
            <a:endParaRPr lang="en-US" dirty="0"/>
          </a:p>
        </p:txBody>
      </p:sp>
    </p:spTree>
    <p:extLst>
      <p:ext uri="{BB962C8B-B14F-4D97-AF65-F5344CB8AC3E}">
        <p14:creationId xmlns:p14="http://schemas.microsoft.com/office/powerpoint/2010/main" val="9371068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3"/>
            </a:pPr>
            <a:r>
              <a:rPr lang="en-US" dirty="0" smtClean="0"/>
              <a:t>The two main cities of the Indus River Valley were</a:t>
            </a:r>
          </a:p>
          <a:p>
            <a:pPr marL="914400" lvl="1" indent="-514350">
              <a:buAutoNum type="alphaUcPeriod"/>
            </a:pPr>
            <a:r>
              <a:rPr lang="en-US" dirty="0" smtClean="0"/>
              <a:t>Harappa and Mohenjo-Daro</a:t>
            </a:r>
          </a:p>
          <a:p>
            <a:pPr marL="914400" lvl="1" indent="-514350">
              <a:buAutoNum type="alphaUcPeriod"/>
            </a:pPr>
            <a:r>
              <a:rPr lang="en-US" dirty="0" smtClean="0"/>
              <a:t>Cairo and Abu </a:t>
            </a:r>
            <a:r>
              <a:rPr lang="en-US" dirty="0" err="1" smtClean="0"/>
              <a:t>Symbel</a:t>
            </a:r>
            <a:endParaRPr lang="en-US" dirty="0" smtClean="0"/>
          </a:p>
          <a:p>
            <a:pPr marL="914400" lvl="1" indent="-514350">
              <a:buAutoNum type="alphaUcPeriod"/>
            </a:pPr>
            <a:r>
              <a:rPr lang="en-US" dirty="0" smtClean="0"/>
              <a:t>Sumer and Babylon</a:t>
            </a:r>
          </a:p>
          <a:p>
            <a:pPr marL="914400" lvl="1" indent="-514350">
              <a:buAutoNum type="alphaUcPeriod"/>
            </a:pPr>
            <a:r>
              <a:rPr lang="en-US" dirty="0" smtClean="0"/>
              <a:t>Mohenjo-Daro and Sumer</a:t>
            </a:r>
          </a:p>
          <a:p>
            <a:pPr marL="914400" lvl="1" indent="-514350">
              <a:buAutoNum type="alphaUcPeriod"/>
            </a:pPr>
            <a:r>
              <a:rPr lang="en-US" dirty="0" smtClean="0"/>
              <a:t>Babylon and Cairo</a:t>
            </a:r>
            <a:endParaRPr lang="en-US" dirty="0"/>
          </a:p>
        </p:txBody>
      </p:sp>
    </p:spTree>
    <p:extLst>
      <p:ext uri="{BB962C8B-B14F-4D97-AF65-F5344CB8AC3E}">
        <p14:creationId xmlns:p14="http://schemas.microsoft.com/office/powerpoint/2010/main" val="66598101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4"/>
            </a:pPr>
            <a:r>
              <a:rPr lang="en-US" dirty="0" smtClean="0"/>
              <a:t>The Indus River Valley had the first public</a:t>
            </a:r>
          </a:p>
          <a:p>
            <a:pPr marL="914400" lvl="1" indent="-514350">
              <a:buAutoNum type="alphaUcPeriod"/>
            </a:pPr>
            <a:r>
              <a:rPr lang="en-US" dirty="0" smtClean="0"/>
              <a:t>Bath</a:t>
            </a:r>
          </a:p>
          <a:p>
            <a:pPr marL="914400" lvl="1" indent="-514350">
              <a:buAutoNum type="alphaUcPeriod"/>
            </a:pPr>
            <a:r>
              <a:rPr lang="en-US" dirty="0" smtClean="0"/>
              <a:t>Execution</a:t>
            </a:r>
          </a:p>
          <a:p>
            <a:pPr marL="914400" lvl="1" indent="-514350">
              <a:buAutoNum type="alphaUcPeriod"/>
            </a:pPr>
            <a:r>
              <a:rPr lang="en-US" dirty="0" smtClean="0"/>
              <a:t>Crowning ceremony</a:t>
            </a:r>
          </a:p>
          <a:p>
            <a:pPr marL="914400" lvl="1" indent="-514350">
              <a:buAutoNum type="alphaUcPeriod"/>
            </a:pPr>
            <a:r>
              <a:rPr lang="en-US" dirty="0" smtClean="0"/>
              <a:t>Sewer system</a:t>
            </a:r>
          </a:p>
          <a:p>
            <a:pPr marL="914400" lvl="1" indent="-514350">
              <a:buAutoNum type="alphaUcPeriod"/>
            </a:pPr>
            <a:r>
              <a:rPr lang="en-US" dirty="0" smtClean="0"/>
              <a:t>Transportation system</a:t>
            </a:r>
            <a:endParaRPr lang="en-US" dirty="0"/>
          </a:p>
        </p:txBody>
      </p:sp>
    </p:spTree>
    <p:extLst>
      <p:ext uri="{BB962C8B-B14F-4D97-AF65-F5344CB8AC3E}">
        <p14:creationId xmlns:p14="http://schemas.microsoft.com/office/powerpoint/2010/main" val="3901495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5"/>
            </a:pPr>
            <a:r>
              <a:rPr lang="en-US" dirty="0" smtClean="0"/>
              <a:t>What is the excepted reason for why the Indus River Valley collapsed?</a:t>
            </a:r>
          </a:p>
          <a:p>
            <a:pPr marL="914400" lvl="1" indent="-514350">
              <a:buAutoNum type="alphaLcPeriod"/>
            </a:pPr>
            <a:r>
              <a:rPr lang="en-US" dirty="0" smtClean="0"/>
              <a:t>Climate change</a:t>
            </a:r>
          </a:p>
          <a:p>
            <a:pPr marL="914400" lvl="1" indent="-514350">
              <a:buAutoNum type="alphaLcPeriod"/>
            </a:pPr>
            <a:r>
              <a:rPr lang="en-US" dirty="0" smtClean="0"/>
              <a:t>Deforestation</a:t>
            </a:r>
          </a:p>
          <a:p>
            <a:pPr marL="914400" lvl="1" indent="-514350">
              <a:buAutoNum type="alphaLcPeriod"/>
            </a:pPr>
            <a:r>
              <a:rPr lang="en-US" dirty="0" smtClean="0"/>
              <a:t>Invasion</a:t>
            </a:r>
          </a:p>
          <a:p>
            <a:pPr marL="914400" lvl="1" indent="-514350">
              <a:buAutoNum type="alphaLcPeriod"/>
            </a:pPr>
            <a:r>
              <a:rPr lang="en-US" dirty="0" smtClean="0"/>
              <a:t>Loss of water</a:t>
            </a:r>
          </a:p>
          <a:p>
            <a:pPr marL="914400" lvl="1" indent="-514350">
              <a:buAutoNum type="alphaLcPeriod"/>
            </a:pPr>
            <a:r>
              <a:rPr lang="en-US" dirty="0" smtClean="0"/>
              <a:t>There is not one</a:t>
            </a:r>
          </a:p>
          <a:p>
            <a:pPr marL="914400" lvl="1" indent="-514350">
              <a:buAutoNum type="alphaLcPeriod"/>
            </a:pPr>
            <a:endParaRPr lang="en-US" dirty="0"/>
          </a:p>
        </p:txBody>
      </p:sp>
    </p:spTree>
    <p:extLst>
      <p:ext uri="{BB962C8B-B14F-4D97-AF65-F5344CB8AC3E}">
        <p14:creationId xmlns:p14="http://schemas.microsoft.com/office/powerpoint/2010/main" val="248862086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 Crash Course</a:t>
            </a:r>
            <a:endParaRPr lang="en-US" dirty="0"/>
          </a:p>
        </p:txBody>
      </p:sp>
      <p:sp>
        <p:nvSpPr>
          <p:cNvPr id="3" name="Content Placeholder 2"/>
          <p:cNvSpPr>
            <a:spLocks noGrp="1"/>
          </p:cNvSpPr>
          <p:nvPr>
            <p:ph idx="1"/>
          </p:nvPr>
        </p:nvSpPr>
        <p:spPr/>
        <p:txBody>
          <a:bodyPr/>
          <a:lstStyle/>
          <a:p>
            <a:r>
              <a:rPr lang="en-US" dirty="0">
                <a:hlinkClick r:id="rId2"/>
              </a:rPr>
              <a:t>http://www.youtube.com/watch?v=</a:t>
            </a:r>
            <a:r>
              <a:rPr lang="en-US" dirty="0" smtClean="0">
                <a:hlinkClick r:id="rId2"/>
              </a:rPr>
              <a:t>n7ndRwqJYDM</a:t>
            </a:r>
            <a:endParaRPr lang="en-US" dirty="0" smtClean="0"/>
          </a:p>
          <a:p>
            <a:endParaRPr lang="en-US" dirty="0"/>
          </a:p>
        </p:txBody>
      </p:sp>
    </p:spTree>
    <p:extLst>
      <p:ext uri="{BB962C8B-B14F-4D97-AF65-F5344CB8AC3E}">
        <p14:creationId xmlns:p14="http://schemas.microsoft.com/office/powerpoint/2010/main" val="271584666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992459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286674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32000"/>
          </a:blip>
          <a:srcRect t="4005" b="6774"/>
          <a:stretch/>
        </p:blipFill>
        <p:spPr>
          <a:xfrm>
            <a:off x="601524" y="-89212"/>
            <a:ext cx="7951604" cy="7094562"/>
          </a:xfrm>
          <a:prstGeom prst="rect">
            <a:avLst/>
          </a:prstGeom>
        </p:spPr>
      </p:pic>
      <p:sp>
        <p:nvSpPr>
          <p:cNvPr id="2" name="Title 1"/>
          <p:cNvSpPr>
            <a:spLocks noGrp="1"/>
          </p:cNvSpPr>
          <p:nvPr>
            <p:ph type="title"/>
          </p:nvPr>
        </p:nvSpPr>
        <p:spPr/>
        <p:txBody>
          <a:bodyPr/>
          <a:lstStyle/>
          <a:p>
            <a:r>
              <a:rPr lang="en-US" dirty="0" smtClean="0">
                <a:solidFill>
                  <a:srgbClr val="FF0000"/>
                </a:solidFill>
              </a:rPr>
              <a:t>China</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500 years after India</a:t>
            </a:r>
          </a:p>
          <a:p>
            <a:r>
              <a:rPr lang="en-US" dirty="0" smtClean="0">
                <a:solidFill>
                  <a:srgbClr val="0000FF"/>
                </a:solidFill>
              </a:rPr>
              <a:t>Emerged along the Huang He River (Yellow River)</a:t>
            </a:r>
          </a:p>
          <a:p>
            <a:endParaRPr lang="en-US" dirty="0"/>
          </a:p>
        </p:txBody>
      </p:sp>
      <p:pic>
        <p:nvPicPr>
          <p:cNvPr id="4" name="Picture 3"/>
          <p:cNvPicPr>
            <a:picLocks noChangeAspect="1"/>
          </p:cNvPicPr>
          <p:nvPr/>
        </p:nvPicPr>
        <p:blipFill>
          <a:blip r:embed="rId3"/>
          <a:stretch>
            <a:fillRect/>
          </a:stretch>
        </p:blipFill>
        <p:spPr>
          <a:xfrm>
            <a:off x="4310922" y="3444157"/>
            <a:ext cx="4375878" cy="2949310"/>
          </a:xfrm>
          <a:prstGeom prst="rect">
            <a:avLst/>
          </a:prstGeom>
        </p:spPr>
      </p:pic>
      <p:pic>
        <p:nvPicPr>
          <p:cNvPr id="5" name="Picture 4"/>
          <p:cNvPicPr>
            <a:picLocks noChangeAspect="1"/>
          </p:cNvPicPr>
          <p:nvPr/>
        </p:nvPicPr>
        <p:blipFill>
          <a:blip r:embed="rId4"/>
          <a:stretch>
            <a:fillRect/>
          </a:stretch>
        </p:blipFill>
        <p:spPr>
          <a:xfrm>
            <a:off x="457200" y="3700463"/>
            <a:ext cx="3352800" cy="2425700"/>
          </a:xfrm>
          <a:prstGeom prst="rect">
            <a:avLst/>
          </a:prstGeom>
        </p:spPr>
      </p:pic>
    </p:spTree>
    <p:extLst>
      <p:ext uri="{BB962C8B-B14F-4D97-AF65-F5344CB8AC3E}">
        <p14:creationId xmlns:p14="http://schemas.microsoft.com/office/powerpoint/2010/main" val="304303409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2000"/>
          </a:blip>
          <a:srcRect t="4005" b="6774"/>
          <a:stretch/>
        </p:blipFill>
        <p:spPr>
          <a:xfrm>
            <a:off x="601524" y="-89212"/>
            <a:ext cx="7951604" cy="7094562"/>
          </a:xfrm>
          <a:prstGeom prst="rect">
            <a:avLst/>
          </a:prstGeom>
        </p:spPr>
      </p:pic>
      <p:sp>
        <p:nvSpPr>
          <p:cNvPr id="3" name="Content Placeholder 2"/>
          <p:cNvSpPr>
            <a:spLocks noGrp="1"/>
          </p:cNvSpPr>
          <p:nvPr>
            <p:ph idx="1"/>
          </p:nvPr>
        </p:nvSpPr>
        <p:spPr>
          <a:xfrm>
            <a:off x="457200" y="330506"/>
            <a:ext cx="8229600" cy="4525963"/>
          </a:xfrm>
        </p:spPr>
        <p:txBody>
          <a:bodyPr/>
          <a:lstStyle/>
          <a:p>
            <a:r>
              <a:rPr lang="en-US" dirty="0" smtClean="0">
                <a:solidFill>
                  <a:srgbClr val="0000FF"/>
                </a:solidFill>
              </a:rPr>
              <a:t>Agriculture</a:t>
            </a:r>
          </a:p>
          <a:p>
            <a:pPr lvl="1"/>
            <a:r>
              <a:rPr lang="en-US" dirty="0" smtClean="0"/>
              <a:t>River flooded periodically and deposited rich soil</a:t>
            </a:r>
          </a:p>
          <a:p>
            <a:pPr lvl="1"/>
            <a:r>
              <a:rPr lang="en-US" dirty="0" smtClean="0"/>
              <a:t>Grew Millet (a type of grain)</a:t>
            </a:r>
          </a:p>
          <a:p>
            <a:pPr lvl="1"/>
            <a:r>
              <a:rPr lang="en-US" dirty="0" smtClean="0">
                <a:solidFill>
                  <a:srgbClr val="0000FF"/>
                </a:solidFill>
              </a:rPr>
              <a:t>Eventually farmed soy bean and raised chickens, dogs, and pigs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4760669" y="3241052"/>
            <a:ext cx="3792459" cy="3246220"/>
          </a:xfrm>
          <a:prstGeom prst="rect">
            <a:avLst/>
          </a:prstGeom>
        </p:spPr>
      </p:pic>
      <p:pic>
        <p:nvPicPr>
          <p:cNvPr id="6" name="Picture 5"/>
          <p:cNvPicPr>
            <a:picLocks noChangeAspect="1"/>
          </p:cNvPicPr>
          <p:nvPr/>
        </p:nvPicPr>
        <p:blipFill>
          <a:blip r:embed="rId4"/>
          <a:stretch>
            <a:fillRect/>
          </a:stretch>
        </p:blipFill>
        <p:spPr>
          <a:xfrm>
            <a:off x="1331684" y="2982072"/>
            <a:ext cx="2324100" cy="3505200"/>
          </a:xfrm>
          <a:prstGeom prst="rect">
            <a:avLst/>
          </a:prstGeom>
        </p:spPr>
      </p:pic>
    </p:spTree>
    <p:extLst>
      <p:ext uri="{BB962C8B-B14F-4D97-AF65-F5344CB8AC3E}">
        <p14:creationId xmlns:p14="http://schemas.microsoft.com/office/powerpoint/2010/main" val="206220651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2000"/>
          </a:blip>
          <a:srcRect t="4005" b="6774"/>
          <a:stretch/>
        </p:blipFill>
        <p:spPr>
          <a:xfrm>
            <a:off x="601524" y="-89212"/>
            <a:ext cx="7951604" cy="7094562"/>
          </a:xfrm>
          <a:prstGeom prst="rect">
            <a:avLst/>
          </a:prstGeom>
        </p:spPr>
      </p:pic>
      <p:sp>
        <p:nvSpPr>
          <p:cNvPr id="3" name="Content Placeholder 2"/>
          <p:cNvSpPr>
            <a:spLocks noGrp="1"/>
          </p:cNvSpPr>
          <p:nvPr>
            <p:ph idx="1"/>
          </p:nvPr>
        </p:nvSpPr>
        <p:spPr>
          <a:xfrm>
            <a:off x="843990" y="326889"/>
            <a:ext cx="8229600" cy="4525963"/>
          </a:xfrm>
        </p:spPr>
        <p:txBody>
          <a:bodyPr/>
          <a:lstStyle/>
          <a:p>
            <a:r>
              <a:rPr lang="en-US" dirty="0" smtClean="0">
                <a:solidFill>
                  <a:srgbClr val="0000FF"/>
                </a:solidFill>
              </a:rPr>
              <a:t>Government</a:t>
            </a:r>
          </a:p>
          <a:p>
            <a:pPr lvl="1"/>
            <a:r>
              <a:rPr lang="en-US" dirty="0" smtClean="0">
                <a:solidFill>
                  <a:srgbClr val="0000FF"/>
                </a:solidFill>
              </a:rPr>
              <a:t>1700 BC the Shang Dynasty took power</a:t>
            </a:r>
          </a:p>
          <a:p>
            <a:pPr lvl="1"/>
            <a:r>
              <a:rPr lang="en-US" dirty="0" smtClean="0">
                <a:solidFill>
                  <a:srgbClr val="0000FF"/>
                </a:solidFill>
              </a:rPr>
              <a:t>Dynasty: ruling family</a:t>
            </a:r>
          </a:p>
          <a:p>
            <a:pPr lvl="1"/>
            <a:r>
              <a:rPr lang="en-US" dirty="0" smtClean="0"/>
              <a:t>Built the first cities and set up the capital at Anyang</a:t>
            </a:r>
          </a:p>
          <a:p>
            <a:pPr lvl="1"/>
            <a:endParaRPr lang="en-US" dirty="0"/>
          </a:p>
        </p:txBody>
      </p:sp>
      <p:pic>
        <p:nvPicPr>
          <p:cNvPr id="4" name="Picture 3"/>
          <p:cNvPicPr>
            <a:picLocks noChangeAspect="1"/>
          </p:cNvPicPr>
          <p:nvPr/>
        </p:nvPicPr>
        <p:blipFill>
          <a:blip r:embed="rId3"/>
          <a:stretch>
            <a:fillRect/>
          </a:stretch>
        </p:blipFill>
        <p:spPr>
          <a:xfrm>
            <a:off x="3943021" y="3129907"/>
            <a:ext cx="4610107" cy="3453130"/>
          </a:xfrm>
          <a:prstGeom prst="rect">
            <a:avLst/>
          </a:prstGeom>
        </p:spPr>
      </p:pic>
      <p:pic>
        <p:nvPicPr>
          <p:cNvPr id="6" name="Picture 5"/>
          <p:cNvPicPr>
            <a:picLocks noChangeAspect="1"/>
          </p:cNvPicPr>
          <p:nvPr/>
        </p:nvPicPr>
        <p:blipFill>
          <a:blip r:embed="rId4"/>
          <a:stretch>
            <a:fillRect/>
          </a:stretch>
        </p:blipFill>
        <p:spPr>
          <a:xfrm>
            <a:off x="843990" y="3046722"/>
            <a:ext cx="2247900" cy="3619500"/>
          </a:xfrm>
          <a:prstGeom prst="rect">
            <a:avLst/>
          </a:prstGeom>
        </p:spPr>
      </p:pic>
    </p:spTree>
    <p:extLst>
      <p:ext uri="{BB962C8B-B14F-4D97-AF65-F5344CB8AC3E}">
        <p14:creationId xmlns:p14="http://schemas.microsoft.com/office/powerpoint/2010/main" val="307508556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2000"/>
          </a:blip>
          <a:srcRect t="4005" b="6774"/>
          <a:stretch/>
        </p:blipFill>
        <p:spPr>
          <a:xfrm>
            <a:off x="601524" y="-89212"/>
            <a:ext cx="7951604" cy="7094562"/>
          </a:xfrm>
          <a:prstGeom prst="rect">
            <a:avLst/>
          </a:prstGeom>
        </p:spPr>
      </p:pic>
      <p:sp>
        <p:nvSpPr>
          <p:cNvPr id="3" name="Content Placeholder 2"/>
          <p:cNvSpPr>
            <a:spLocks noGrp="1"/>
          </p:cNvSpPr>
          <p:nvPr>
            <p:ph idx="1"/>
          </p:nvPr>
        </p:nvSpPr>
        <p:spPr>
          <a:xfrm>
            <a:off x="457200" y="196857"/>
            <a:ext cx="8229600" cy="4525963"/>
          </a:xfrm>
        </p:spPr>
        <p:txBody>
          <a:bodyPr/>
          <a:lstStyle/>
          <a:p>
            <a:r>
              <a:rPr lang="en-US" dirty="0" smtClean="0">
                <a:solidFill>
                  <a:srgbClr val="0000FF"/>
                </a:solidFill>
              </a:rPr>
              <a:t>Shang</a:t>
            </a:r>
          </a:p>
          <a:p>
            <a:pPr lvl="1"/>
            <a:r>
              <a:rPr lang="en-US" dirty="0" smtClean="0"/>
              <a:t>Ruled with the help of powerful nobles</a:t>
            </a:r>
          </a:p>
          <a:p>
            <a:pPr lvl="1"/>
            <a:r>
              <a:rPr lang="en-US" dirty="0" smtClean="0">
                <a:solidFill>
                  <a:srgbClr val="0000FF"/>
                </a:solidFill>
              </a:rPr>
              <a:t>Kings were military leaders and priests</a:t>
            </a:r>
          </a:p>
        </p:txBody>
      </p:sp>
      <p:pic>
        <p:nvPicPr>
          <p:cNvPr id="6" name="Picture 5"/>
          <p:cNvPicPr>
            <a:picLocks noChangeAspect="1"/>
          </p:cNvPicPr>
          <p:nvPr/>
        </p:nvPicPr>
        <p:blipFill>
          <a:blip r:embed="rId3"/>
          <a:stretch>
            <a:fillRect/>
          </a:stretch>
        </p:blipFill>
        <p:spPr>
          <a:xfrm>
            <a:off x="167089" y="2741943"/>
            <a:ext cx="5569877" cy="3907227"/>
          </a:xfrm>
          <a:prstGeom prst="rect">
            <a:avLst/>
          </a:prstGeom>
        </p:spPr>
      </p:pic>
      <p:pic>
        <p:nvPicPr>
          <p:cNvPr id="8" name="Picture 7"/>
          <p:cNvPicPr>
            <a:picLocks noChangeAspect="1"/>
          </p:cNvPicPr>
          <p:nvPr/>
        </p:nvPicPr>
        <p:blipFill>
          <a:blip r:embed="rId4"/>
          <a:stretch>
            <a:fillRect/>
          </a:stretch>
        </p:blipFill>
        <p:spPr>
          <a:xfrm>
            <a:off x="6105020" y="2031325"/>
            <a:ext cx="2901628" cy="4988764"/>
          </a:xfrm>
          <a:prstGeom prst="rect">
            <a:avLst/>
          </a:prstGeom>
        </p:spPr>
      </p:pic>
    </p:spTree>
    <p:extLst>
      <p:ext uri="{BB962C8B-B14F-4D97-AF65-F5344CB8AC3E}">
        <p14:creationId xmlns:p14="http://schemas.microsoft.com/office/powerpoint/2010/main" val="3072094764"/>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2000"/>
          </a:blip>
          <a:srcRect t="4005" b="6774"/>
          <a:stretch/>
        </p:blipFill>
        <p:spPr>
          <a:xfrm>
            <a:off x="601524" y="-89212"/>
            <a:ext cx="7951604" cy="7094562"/>
          </a:xfrm>
          <a:prstGeom prst="rect">
            <a:avLst/>
          </a:prstGeom>
        </p:spPr>
      </p:pic>
      <p:sp>
        <p:nvSpPr>
          <p:cNvPr id="3" name="Content Placeholder 2"/>
          <p:cNvSpPr>
            <a:spLocks noGrp="1"/>
          </p:cNvSpPr>
          <p:nvPr>
            <p:ph idx="1"/>
          </p:nvPr>
        </p:nvSpPr>
        <p:spPr>
          <a:xfrm>
            <a:off x="457200" y="196857"/>
            <a:ext cx="8229600" cy="4525963"/>
          </a:xfrm>
        </p:spPr>
        <p:txBody>
          <a:bodyPr/>
          <a:lstStyle/>
          <a:p>
            <a:pPr lvl="1"/>
            <a:r>
              <a:rPr lang="en-US" dirty="0" smtClean="0">
                <a:solidFill>
                  <a:srgbClr val="0000FF"/>
                </a:solidFill>
              </a:rPr>
              <a:t>Offered sacrifices to their royal ancestors</a:t>
            </a:r>
          </a:p>
          <a:p>
            <a:pPr lvl="1"/>
            <a:r>
              <a:rPr lang="en-US" dirty="0" smtClean="0">
                <a:solidFill>
                  <a:srgbClr val="0000FF"/>
                </a:solidFill>
              </a:rPr>
              <a:t>Worshipped many Gods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676900" y="3701166"/>
            <a:ext cx="3009900" cy="2692400"/>
          </a:xfrm>
          <a:prstGeom prst="rect">
            <a:avLst/>
          </a:prstGeom>
        </p:spPr>
      </p:pic>
      <p:sp>
        <p:nvSpPr>
          <p:cNvPr id="7" name="TextBox 6"/>
          <p:cNvSpPr txBox="1"/>
          <p:nvPr/>
        </p:nvSpPr>
        <p:spPr>
          <a:xfrm>
            <a:off x="7683500" y="1713825"/>
            <a:ext cx="1270000" cy="2308324"/>
          </a:xfrm>
          <a:prstGeom prst="rect">
            <a:avLst/>
          </a:prstGeom>
          <a:noFill/>
        </p:spPr>
        <p:txBody>
          <a:bodyPr wrap="square" rtlCol="0">
            <a:spAutoFit/>
          </a:bodyPr>
          <a:lstStyle/>
          <a:p>
            <a:r>
              <a:rPr lang="en-US" dirty="0">
                <a:hlinkClick r:id="rId4"/>
              </a:rPr>
              <a:t>http://www.youtube.com/watch?v=</a:t>
            </a:r>
            <a:r>
              <a:rPr lang="en-US" dirty="0" smtClean="0">
                <a:hlinkClick r:id="rId4"/>
              </a:rPr>
              <a:t>ppobDZeSJ9Q</a:t>
            </a:r>
            <a:endParaRPr lang="en-US" dirty="0" smtClean="0"/>
          </a:p>
          <a:p>
            <a:endParaRPr lang="en-US" dirty="0"/>
          </a:p>
        </p:txBody>
      </p:sp>
      <p:pic>
        <p:nvPicPr>
          <p:cNvPr id="8" name="Picture 7"/>
          <p:cNvPicPr>
            <a:picLocks noChangeAspect="1"/>
          </p:cNvPicPr>
          <p:nvPr/>
        </p:nvPicPr>
        <p:blipFill>
          <a:blip r:embed="rId5"/>
          <a:stretch>
            <a:fillRect/>
          </a:stretch>
        </p:blipFill>
        <p:spPr>
          <a:xfrm>
            <a:off x="189012" y="2011114"/>
            <a:ext cx="5055418" cy="3364151"/>
          </a:xfrm>
          <a:prstGeom prst="rect">
            <a:avLst/>
          </a:prstGeom>
        </p:spPr>
      </p:pic>
      <p:sp>
        <p:nvSpPr>
          <p:cNvPr id="9" name="TextBox 8"/>
          <p:cNvSpPr txBox="1"/>
          <p:nvPr/>
        </p:nvSpPr>
        <p:spPr>
          <a:xfrm>
            <a:off x="7662333" y="0"/>
            <a:ext cx="1481667" cy="2031325"/>
          </a:xfrm>
          <a:prstGeom prst="rect">
            <a:avLst/>
          </a:prstGeom>
          <a:noFill/>
        </p:spPr>
        <p:txBody>
          <a:bodyPr wrap="square" rtlCol="0">
            <a:spAutoFit/>
          </a:bodyPr>
          <a:lstStyle/>
          <a:p>
            <a:r>
              <a:rPr lang="en-US" dirty="0">
                <a:hlinkClick r:id="rId6"/>
              </a:rPr>
              <a:t>http://www.youtube.com/watch?v=</a:t>
            </a:r>
            <a:r>
              <a:rPr lang="en-US" dirty="0" smtClean="0">
                <a:hlinkClick r:id="rId6"/>
              </a:rPr>
              <a:t>Jd0M_glwpwQ</a:t>
            </a:r>
            <a:endParaRPr lang="en-US" dirty="0" smtClean="0"/>
          </a:p>
          <a:p>
            <a:endParaRPr lang="en-US" dirty="0"/>
          </a:p>
        </p:txBody>
      </p:sp>
    </p:spTree>
    <p:extLst>
      <p:ext uri="{BB962C8B-B14F-4D97-AF65-F5344CB8AC3E}">
        <p14:creationId xmlns:p14="http://schemas.microsoft.com/office/powerpoint/2010/main" val="59101954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32000"/>
          </a:blip>
          <a:srcRect t="4005" b="6774"/>
          <a:stretch/>
        </p:blipFill>
        <p:spPr>
          <a:xfrm>
            <a:off x="601524" y="-89212"/>
            <a:ext cx="7951604" cy="7094562"/>
          </a:xfrm>
          <a:prstGeom prst="rect">
            <a:avLst/>
          </a:prstGeom>
        </p:spPr>
      </p:pic>
      <p:sp>
        <p:nvSpPr>
          <p:cNvPr id="3" name="Content Placeholder 2"/>
          <p:cNvSpPr>
            <a:spLocks noGrp="1"/>
          </p:cNvSpPr>
          <p:nvPr>
            <p:ph idx="1"/>
          </p:nvPr>
        </p:nvSpPr>
        <p:spPr>
          <a:xfrm>
            <a:off x="-77488" y="63206"/>
            <a:ext cx="8820472" cy="4525963"/>
          </a:xfrm>
        </p:spPr>
        <p:txBody>
          <a:bodyPr/>
          <a:lstStyle/>
          <a:p>
            <a:r>
              <a:rPr lang="en-US" dirty="0" smtClean="0">
                <a:solidFill>
                  <a:srgbClr val="0000FF"/>
                </a:solidFill>
              </a:rPr>
              <a:t>Cultural Contributions</a:t>
            </a:r>
          </a:p>
          <a:p>
            <a:pPr lvl="1"/>
            <a:r>
              <a:rPr lang="en-US" dirty="0" smtClean="0"/>
              <a:t>Bronze work (weapons and vessels)</a:t>
            </a:r>
          </a:p>
          <a:p>
            <a:pPr lvl="1"/>
            <a:r>
              <a:rPr lang="en-US" dirty="0" smtClean="0">
                <a:solidFill>
                  <a:srgbClr val="0000FF"/>
                </a:solidFill>
              </a:rPr>
              <a:t>Silk</a:t>
            </a:r>
          </a:p>
          <a:p>
            <a:pPr lvl="1"/>
            <a:r>
              <a:rPr lang="en-US" dirty="0" smtClean="0">
                <a:solidFill>
                  <a:srgbClr val="0000FF"/>
                </a:solidFill>
              </a:rPr>
              <a:t>Pictograph writing system</a:t>
            </a:r>
          </a:p>
          <a:p>
            <a:pPr lvl="2"/>
            <a:r>
              <a:rPr lang="en-US" dirty="0" smtClean="0">
                <a:solidFill>
                  <a:srgbClr val="0000FF"/>
                </a:solidFill>
              </a:rPr>
              <a:t>Use a character to represent a word </a:t>
            </a:r>
          </a:p>
          <a:p>
            <a:pPr lvl="2"/>
            <a:r>
              <a:rPr lang="en-US" dirty="0" smtClean="0"/>
              <a:t>First written on bones and tortoise shells to worship ancestors and tell the future</a:t>
            </a:r>
            <a:endParaRPr lang="en-US" dirty="0"/>
          </a:p>
        </p:txBody>
      </p:sp>
      <p:pic>
        <p:nvPicPr>
          <p:cNvPr id="5" name="Picture 4"/>
          <p:cNvPicPr>
            <a:picLocks noChangeAspect="1"/>
          </p:cNvPicPr>
          <p:nvPr/>
        </p:nvPicPr>
        <p:blipFill>
          <a:blip r:embed="rId3"/>
          <a:stretch>
            <a:fillRect/>
          </a:stretch>
        </p:blipFill>
        <p:spPr>
          <a:xfrm>
            <a:off x="5046118" y="3809030"/>
            <a:ext cx="3674100" cy="2752029"/>
          </a:xfrm>
          <a:prstGeom prst="rect">
            <a:avLst/>
          </a:prstGeom>
        </p:spPr>
      </p:pic>
      <p:pic>
        <p:nvPicPr>
          <p:cNvPr id="6" name="Picture 5"/>
          <p:cNvPicPr>
            <a:picLocks noChangeAspect="1"/>
          </p:cNvPicPr>
          <p:nvPr/>
        </p:nvPicPr>
        <p:blipFill>
          <a:blip r:embed="rId4"/>
          <a:stretch>
            <a:fillRect/>
          </a:stretch>
        </p:blipFill>
        <p:spPr>
          <a:xfrm>
            <a:off x="323528" y="3809030"/>
            <a:ext cx="4288156" cy="2572894"/>
          </a:xfrm>
          <a:prstGeom prst="rect">
            <a:avLst/>
          </a:prstGeom>
        </p:spPr>
      </p:pic>
      <p:pic>
        <p:nvPicPr>
          <p:cNvPr id="7" name="Picture 6"/>
          <p:cNvPicPr>
            <a:picLocks noChangeAspect="1"/>
          </p:cNvPicPr>
          <p:nvPr/>
        </p:nvPicPr>
        <p:blipFill>
          <a:blip r:embed="rId5"/>
          <a:stretch>
            <a:fillRect/>
          </a:stretch>
        </p:blipFill>
        <p:spPr>
          <a:xfrm>
            <a:off x="6032500" y="63206"/>
            <a:ext cx="3111500" cy="2616200"/>
          </a:xfrm>
          <a:prstGeom prst="rect">
            <a:avLst/>
          </a:prstGeom>
        </p:spPr>
      </p:pic>
      <p:sp>
        <p:nvSpPr>
          <p:cNvPr id="8" name="Rectangle 7"/>
          <p:cNvSpPr/>
          <p:nvPr/>
        </p:nvSpPr>
        <p:spPr>
          <a:xfrm>
            <a:off x="794841" y="5941335"/>
            <a:ext cx="315787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 ME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2946425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Side Activity</a:t>
            </a:r>
            <a:endParaRPr lang="en-US" dirty="0"/>
          </a:p>
        </p:txBody>
      </p:sp>
      <p:sp>
        <p:nvSpPr>
          <p:cNvPr id="3" name="Content Placeholder 2"/>
          <p:cNvSpPr>
            <a:spLocks noGrp="1"/>
          </p:cNvSpPr>
          <p:nvPr>
            <p:ph idx="1"/>
          </p:nvPr>
        </p:nvSpPr>
        <p:spPr/>
        <p:txBody>
          <a:bodyPr/>
          <a:lstStyle/>
          <a:p>
            <a:r>
              <a:rPr lang="en-US" dirty="0" smtClean="0"/>
              <a:t>Draw 3 people on the left side of your notebook.</a:t>
            </a:r>
          </a:p>
          <a:p>
            <a:r>
              <a:rPr lang="en-US" dirty="0" smtClean="0"/>
              <a:t>Label them Mesopotamia, Egypt, and Indus.</a:t>
            </a:r>
          </a:p>
          <a:p>
            <a:r>
              <a:rPr lang="en-US" dirty="0" smtClean="0"/>
              <a:t>Draw a thought bubble around their head.</a:t>
            </a:r>
          </a:p>
          <a:p>
            <a:r>
              <a:rPr lang="en-US" dirty="0" smtClean="0"/>
              <a:t>In the thought bubble, write a COMPLETE SENTENCE about what people from that River Valley Civilization would think about China. </a:t>
            </a:r>
            <a:endParaRPr lang="en-US" dirty="0"/>
          </a:p>
        </p:txBody>
      </p:sp>
    </p:spTree>
    <p:extLst>
      <p:ext uri="{BB962C8B-B14F-4D97-AF65-F5344CB8AC3E}">
        <p14:creationId xmlns:p14="http://schemas.microsoft.com/office/powerpoint/2010/main" val="1034723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6"/>
            </a:pPr>
            <a:r>
              <a:rPr lang="en-US" dirty="0" smtClean="0"/>
              <a:t>What river did the Chinese River Valley civilization develop next to?</a:t>
            </a:r>
          </a:p>
          <a:p>
            <a:pPr marL="914400" lvl="1" indent="-514350">
              <a:buAutoNum type="alphaUcPeriod"/>
            </a:pPr>
            <a:r>
              <a:rPr lang="en-US" dirty="0" smtClean="0"/>
              <a:t>Huang He</a:t>
            </a:r>
          </a:p>
          <a:p>
            <a:pPr marL="914400" lvl="1" indent="-514350">
              <a:buAutoNum type="alphaUcPeriod"/>
            </a:pPr>
            <a:r>
              <a:rPr lang="en-US" dirty="0" err="1" smtClean="0"/>
              <a:t>Yantze</a:t>
            </a:r>
            <a:endParaRPr lang="en-US" dirty="0" smtClean="0"/>
          </a:p>
          <a:p>
            <a:pPr marL="914400" lvl="1" indent="-514350">
              <a:buAutoNum type="alphaUcPeriod"/>
            </a:pPr>
            <a:r>
              <a:rPr lang="en-US" dirty="0" smtClean="0"/>
              <a:t>Mekong</a:t>
            </a:r>
          </a:p>
          <a:p>
            <a:pPr marL="914400" lvl="1" indent="-514350">
              <a:buAutoNum type="alphaUcPeriod"/>
            </a:pPr>
            <a:r>
              <a:rPr lang="en-US" dirty="0" err="1" smtClean="0"/>
              <a:t>Jinsha</a:t>
            </a:r>
            <a:endParaRPr lang="en-US" dirty="0" smtClean="0"/>
          </a:p>
          <a:p>
            <a:pPr marL="914400" lvl="1" indent="-514350">
              <a:buAutoNum type="alphaUcPeriod"/>
            </a:pPr>
            <a:r>
              <a:rPr lang="en-US" dirty="0" smtClean="0"/>
              <a:t>Songhua</a:t>
            </a:r>
          </a:p>
          <a:p>
            <a:pPr marL="914400" lvl="1" indent="-514350">
              <a:buAutoNum type="alphaUcPeriod"/>
            </a:pPr>
            <a:endParaRPr lang="en-US" dirty="0"/>
          </a:p>
        </p:txBody>
      </p:sp>
    </p:spTree>
    <p:extLst>
      <p:ext uri="{BB962C8B-B14F-4D97-AF65-F5344CB8AC3E}">
        <p14:creationId xmlns:p14="http://schemas.microsoft.com/office/powerpoint/2010/main" val="158667135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7"/>
            </a:pPr>
            <a:r>
              <a:rPr lang="en-US" dirty="0" smtClean="0"/>
              <a:t>What dynasty first took over China?</a:t>
            </a:r>
          </a:p>
          <a:p>
            <a:pPr marL="914400" lvl="1" indent="-514350">
              <a:buAutoNum type="alphaUcPeriod"/>
            </a:pPr>
            <a:r>
              <a:rPr lang="en-US" dirty="0" smtClean="0"/>
              <a:t>Han</a:t>
            </a:r>
          </a:p>
          <a:p>
            <a:pPr marL="914400" lvl="1" indent="-514350">
              <a:buAutoNum type="alphaUcPeriod"/>
            </a:pPr>
            <a:r>
              <a:rPr lang="en-US" dirty="0" smtClean="0"/>
              <a:t>Qin</a:t>
            </a:r>
          </a:p>
          <a:p>
            <a:pPr marL="914400" lvl="1" indent="-514350">
              <a:buAutoNum type="alphaUcPeriod"/>
            </a:pPr>
            <a:r>
              <a:rPr lang="en-US" dirty="0" smtClean="0"/>
              <a:t>Shang</a:t>
            </a:r>
          </a:p>
          <a:p>
            <a:pPr marL="914400" lvl="1" indent="-514350">
              <a:buAutoNum type="alphaUcPeriod"/>
            </a:pPr>
            <a:r>
              <a:rPr lang="en-US" dirty="0" smtClean="0"/>
              <a:t>Tang</a:t>
            </a:r>
          </a:p>
          <a:p>
            <a:pPr marL="914400" lvl="1" indent="-514350">
              <a:buAutoNum type="alphaUcPeriod"/>
            </a:pPr>
            <a:r>
              <a:rPr lang="en-US" dirty="0" smtClean="0"/>
              <a:t>Song</a:t>
            </a:r>
            <a:endParaRPr lang="en-US" dirty="0"/>
          </a:p>
        </p:txBody>
      </p:sp>
    </p:spTree>
    <p:extLst>
      <p:ext uri="{BB962C8B-B14F-4D97-AF65-F5344CB8AC3E}">
        <p14:creationId xmlns:p14="http://schemas.microsoft.com/office/powerpoint/2010/main" val="149065220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8"/>
            </a:pPr>
            <a:r>
              <a:rPr lang="en-US" dirty="0" smtClean="0"/>
              <a:t>What type of government did the Shang dynasty have?</a:t>
            </a:r>
          </a:p>
          <a:p>
            <a:pPr marL="914400" lvl="1" indent="-514350">
              <a:buAutoNum type="alphaUcPeriod"/>
            </a:pPr>
            <a:r>
              <a:rPr lang="en-US" dirty="0" smtClean="0"/>
              <a:t>Monarchy</a:t>
            </a:r>
          </a:p>
          <a:p>
            <a:pPr marL="914400" lvl="1" indent="-514350">
              <a:buAutoNum type="alphaUcPeriod"/>
            </a:pPr>
            <a:r>
              <a:rPr lang="en-US" dirty="0" smtClean="0"/>
              <a:t>Democracy</a:t>
            </a:r>
          </a:p>
          <a:p>
            <a:pPr marL="914400" lvl="1" indent="-514350">
              <a:buAutoNum type="alphaUcPeriod"/>
            </a:pPr>
            <a:r>
              <a:rPr lang="en-US" dirty="0" smtClean="0"/>
              <a:t>Theocracy</a:t>
            </a:r>
          </a:p>
          <a:p>
            <a:pPr marL="914400" lvl="1" indent="-514350">
              <a:buAutoNum type="alphaUcPeriod"/>
            </a:pPr>
            <a:r>
              <a:rPr lang="en-US" dirty="0" smtClean="0"/>
              <a:t>Oligarchy</a:t>
            </a:r>
          </a:p>
          <a:p>
            <a:pPr marL="914400" lvl="1" indent="-514350">
              <a:buAutoNum type="alphaUcPeriod"/>
            </a:pPr>
            <a:r>
              <a:rPr lang="en-US" dirty="0" smtClean="0"/>
              <a:t>A and C</a:t>
            </a:r>
          </a:p>
          <a:p>
            <a:pPr marL="914400" lvl="1" indent="-514350">
              <a:buAutoNum type="alphaUcPeriod"/>
            </a:pPr>
            <a:r>
              <a:rPr lang="en-US" dirty="0" smtClean="0"/>
              <a:t>D and A </a:t>
            </a:r>
            <a:endParaRPr lang="en-US" dirty="0"/>
          </a:p>
        </p:txBody>
      </p:sp>
    </p:spTree>
    <p:extLst>
      <p:ext uri="{BB962C8B-B14F-4D97-AF65-F5344CB8AC3E}">
        <p14:creationId xmlns:p14="http://schemas.microsoft.com/office/powerpoint/2010/main" val="17663564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36086</TotalTime>
  <Words>3304</Words>
  <Application>Microsoft Macintosh PowerPoint</Application>
  <PresentationFormat>On-screen Show (4:3)</PresentationFormat>
  <Paragraphs>501</Paragraphs>
  <Slides>118</Slides>
  <Notes>1</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The Rise of River Valley Civilizations</vt:lpstr>
      <vt:lpstr>The Importance of Culture</vt:lpstr>
      <vt:lpstr>The Importance of Culture</vt:lpstr>
      <vt:lpstr>Left Side Activity</vt:lpstr>
      <vt:lpstr>Hunter-Gatherers</vt:lpstr>
      <vt:lpstr>PowerPoint Presentation</vt:lpstr>
      <vt:lpstr>PowerPoint Presentation</vt:lpstr>
      <vt:lpstr>Cave Painting Left Side Activity</vt:lpstr>
      <vt:lpstr>PowerPoint Presentation</vt:lpstr>
      <vt:lpstr>Neolithic Revolution (Agricultural Revolution)</vt:lpstr>
      <vt:lpstr>Grew Food (Agriculture)</vt:lpstr>
      <vt:lpstr>Domesticated Animals (bread for human purposes)</vt:lpstr>
      <vt:lpstr>PowerPoint Presentation</vt:lpstr>
      <vt:lpstr>PowerPoint Presentation</vt:lpstr>
      <vt:lpstr>PowerPoint Presentation</vt:lpstr>
      <vt:lpstr>PowerPoint Presentation</vt:lpstr>
      <vt:lpstr>Left Side Activity</vt:lpstr>
      <vt:lpstr>Crash Course</vt:lpstr>
      <vt:lpstr>Quick Quiz</vt:lpstr>
      <vt:lpstr>PowerPoint Presentation</vt:lpstr>
      <vt:lpstr>PowerPoint Presentation</vt:lpstr>
      <vt:lpstr>Rise of River Valley Civilizations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PERSIA</vt:lpstr>
      <vt:lpstr>Quick Quiz</vt:lpstr>
      <vt:lpstr>PowerPoint Presentation</vt:lpstr>
      <vt:lpstr>PowerPoint Presentation</vt:lpstr>
      <vt:lpstr>You will put dates of important events in order on a timeline</vt:lpstr>
      <vt:lpstr>PowerPoint Presentation</vt:lpstr>
      <vt:lpstr>Put these dates in order on your timeline.  You must draw the picture that goes with them</vt:lpstr>
      <vt:lpstr>PowerPoint Presentation</vt:lpstr>
      <vt:lpstr>Mesopotamia (3500 BC-1700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Excerpts from Hammurabi’s Code</vt:lpstr>
      <vt:lpstr>PowerPoint Presentation</vt:lpstr>
      <vt:lpstr>PowerPoint Presentation</vt:lpstr>
      <vt:lpstr>Think about some crimes today. What would Hammurabi’s punishment be for them and what is the actual punishment? </vt:lpstr>
      <vt:lpstr>Think about some poor behavior that could happen in the classroom.  What would Hammurabi do if……?</vt:lpstr>
      <vt:lpstr>Crash Course Mesopotamia</vt:lpstr>
      <vt:lpstr>Quick Quiz</vt:lpstr>
      <vt:lpstr>PowerPoint Presentation</vt:lpstr>
      <vt:lpstr>PowerPoint Presentation</vt:lpstr>
      <vt:lpstr>Egypt (3200 BC- 500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Left Side Activity</vt:lpstr>
      <vt:lpstr>PowerPoint Presentation</vt:lpstr>
      <vt:lpstr>PowerPoint Presentation</vt:lpstr>
      <vt:lpstr>PowerPoint Presentation</vt:lpstr>
      <vt:lpstr>Egypt Crash Course</vt:lpstr>
      <vt:lpstr>India (Harappan)</vt:lpstr>
      <vt:lpstr>PowerPoint Presentation</vt:lpstr>
      <vt:lpstr>PowerPoint Presentation</vt:lpstr>
      <vt:lpstr>PowerPoint Presentation</vt:lpstr>
      <vt:lpstr>PowerPoint Presentation</vt:lpstr>
      <vt:lpstr>PowerPoint Presentation</vt:lpstr>
      <vt:lpstr>PowerPoint Presentation</vt:lpstr>
      <vt:lpstr>Left Side Activity</vt:lpstr>
      <vt:lpstr>PowerPoint Presentation</vt:lpstr>
      <vt:lpstr>PowerPoint Presentation</vt:lpstr>
      <vt:lpstr>PowerPoint Presentation</vt:lpstr>
      <vt:lpstr>Indus Crash Course</vt:lpstr>
      <vt:lpstr>PowerPoint Presentation</vt:lpstr>
      <vt:lpstr>China</vt:lpstr>
      <vt:lpstr>PowerPoint Presentation</vt:lpstr>
      <vt:lpstr>PowerPoint Presentation</vt:lpstr>
      <vt:lpstr>PowerPoint Presentation</vt:lpstr>
      <vt:lpstr>PowerPoint Presentation</vt:lpstr>
      <vt:lpstr>PowerPoint Presentation</vt:lpstr>
      <vt:lpstr>Left Side Activity</vt:lpstr>
      <vt:lpstr>PowerPoint Presentation</vt:lpstr>
      <vt:lpstr>PowerPoint Presentation</vt:lpstr>
      <vt:lpstr>PowerPoint Presentation</vt:lpstr>
      <vt:lpstr>PowerPoint Presentation</vt:lpstr>
      <vt:lpstr>PowerPoint Presentation</vt:lpstr>
      <vt:lpstr>Graphic Organizers (Left side)</vt:lpstr>
      <vt:lpstr>The Ancient Hebrews</vt:lpstr>
      <vt:lpstr>Prophet Abraham</vt:lpstr>
      <vt:lpstr>PowerPoint Presentation</vt:lpstr>
      <vt:lpstr>PowerPoint Presentation</vt:lpstr>
      <vt:lpstr>PowerPoint Presentation</vt:lpstr>
      <vt:lpstr>PowerPoint Presentation</vt:lpstr>
      <vt:lpstr>PowerPoint Presentation</vt:lpstr>
      <vt:lpstr>PowerPoint Presentation</vt:lpstr>
      <vt:lpstr>Left Side Activity</vt:lpstr>
      <vt:lpstr>PowerPoint Presentation</vt:lpstr>
      <vt:lpstr>PowerPoint Presentation</vt:lpstr>
      <vt:lpstr>PowerPoint Presentation</vt:lpstr>
      <vt:lpstr>PowerPoint Presentation</vt:lpstr>
      <vt:lpstr>Review (Left/Right side)</vt:lpstr>
      <vt:lpstr>Thesis </vt:lpstr>
      <vt:lpstr>Example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River Valley Civilizations</dc:title>
  <dc:creator>Emma Davis</dc:creator>
  <cp:lastModifiedBy>Emma Davis</cp:lastModifiedBy>
  <cp:revision>90</cp:revision>
  <dcterms:created xsi:type="dcterms:W3CDTF">2013-08-21T02:50:33Z</dcterms:created>
  <dcterms:modified xsi:type="dcterms:W3CDTF">2014-08-21T17:49:31Z</dcterms:modified>
</cp:coreProperties>
</file>