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6"/>
  </p:notesMasterIdLst>
  <p:sldIdLst>
    <p:sldId id="256" r:id="rId2"/>
    <p:sldId id="278" r:id="rId3"/>
    <p:sldId id="279" r:id="rId4"/>
    <p:sldId id="280" r:id="rId5"/>
    <p:sldId id="282" r:id="rId6"/>
    <p:sldId id="283" r:id="rId7"/>
    <p:sldId id="284" r:id="rId8"/>
    <p:sldId id="257" r:id="rId9"/>
    <p:sldId id="258" r:id="rId10"/>
    <p:sldId id="259" r:id="rId11"/>
    <p:sldId id="260" r:id="rId12"/>
    <p:sldId id="270" r:id="rId13"/>
    <p:sldId id="261" r:id="rId14"/>
    <p:sldId id="262" r:id="rId15"/>
    <p:sldId id="263" r:id="rId16"/>
    <p:sldId id="264" r:id="rId17"/>
    <p:sldId id="265" r:id="rId18"/>
    <p:sldId id="266" r:id="rId19"/>
    <p:sldId id="267" r:id="rId20"/>
    <p:sldId id="271" r:id="rId21"/>
    <p:sldId id="274" r:id="rId22"/>
    <p:sldId id="268" r:id="rId23"/>
    <p:sldId id="302" r:id="rId24"/>
    <p:sldId id="303" r:id="rId25"/>
    <p:sldId id="304" r:id="rId26"/>
    <p:sldId id="269" r:id="rId27"/>
    <p:sldId id="300" r:id="rId28"/>
    <p:sldId id="276" r:id="rId29"/>
    <p:sldId id="272" r:id="rId30"/>
    <p:sldId id="285" r:id="rId31"/>
    <p:sldId id="286" r:id="rId32"/>
    <p:sldId id="287" r:id="rId33"/>
    <p:sldId id="288" r:id="rId34"/>
    <p:sldId id="289" r:id="rId35"/>
    <p:sldId id="290" r:id="rId36"/>
    <p:sldId id="331" r:id="rId37"/>
    <p:sldId id="347" r:id="rId38"/>
    <p:sldId id="291" r:id="rId39"/>
    <p:sldId id="301" r:id="rId40"/>
    <p:sldId id="294" r:id="rId41"/>
    <p:sldId id="295" r:id="rId42"/>
    <p:sldId id="296" r:id="rId43"/>
    <p:sldId id="297" r:id="rId44"/>
    <p:sldId id="298" r:id="rId45"/>
    <p:sldId id="299" r:id="rId46"/>
    <p:sldId id="305" r:id="rId47"/>
    <p:sldId id="306" r:id="rId48"/>
    <p:sldId id="348" r:id="rId49"/>
    <p:sldId id="307" r:id="rId50"/>
    <p:sldId id="325" r:id="rId51"/>
    <p:sldId id="326" r:id="rId52"/>
    <p:sldId id="327" r:id="rId53"/>
    <p:sldId id="328" r:id="rId54"/>
    <p:sldId id="329" r:id="rId55"/>
    <p:sldId id="330" r:id="rId56"/>
    <p:sldId id="308" r:id="rId57"/>
    <p:sldId id="309" r:id="rId58"/>
    <p:sldId id="310" r:id="rId59"/>
    <p:sldId id="311" r:id="rId60"/>
    <p:sldId id="312" r:id="rId61"/>
    <p:sldId id="313" r:id="rId62"/>
    <p:sldId id="332" r:id="rId63"/>
    <p:sldId id="314" r:id="rId64"/>
    <p:sldId id="315" r:id="rId65"/>
    <p:sldId id="316" r:id="rId66"/>
    <p:sldId id="333" r:id="rId67"/>
    <p:sldId id="317" r:id="rId68"/>
    <p:sldId id="318" r:id="rId69"/>
    <p:sldId id="349" r:id="rId70"/>
    <p:sldId id="319" r:id="rId71"/>
    <p:sldId id="334" r:id="rId72"/>
    <p:sldId id="335" r:id="rId73"/>
    <p:sldId id="320" r:id="rId74"/>
    <p:sldId id="321" r:id="rId75"/>
    <p:sldId id="322" r:id="rId76"/>
    <p:sldId id="323" r:id="rId77"/>
    <p:sldId id="324" r:id="rId78"/>
    <p:sldId id="346" r:id="rId79"/>
    <p:sldId id="340" r:id="rId80"/>
    <p:sldId id="341" r:id="rId81"/>
    <p:sldId id="342" r:id="rId82"/>
    <p:sldId id="343" r:id="rId83"/>
    <p:sldId id="344" r:id="rId84"/>
    <p:sldId id="345" r:id="rId8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50" d="100"/>
          <a:sy n="50" d="100"/>
        </p:scale>
        <p:origin x="-96" y="-5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theme" Target="theme/theme1.xml"/><Relationship Id="rId91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notesMaster" Target="notesMasters/notesMaster1.xml"/><Relationship Id="rId87" Type="http://schemas.openxmlformats.org/officeDocument/2006/relationships/printerSettings" Target="printerSettings/printerSettings1.bin"/><Relationship Id="rId88" Type="http://schemas.openxmlformats.org/officeDocument/2006/relationships/presProps" Target="presProps.xml"/><Relationship Id="rId8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58EE1E-4211-CD46-BB11-7DD5941D4E93}" type="datetimeFigureOut">
              <a:rPr lang="en-US" smtClean="0"/>
              <a:t>8/31/14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E00362-E538-4A4F-8BD1-1718E55E2E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1604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802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25639" indent="-279092" defTabSz="914802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16368" indent="-223274" defTabSz="914802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62915" indent="-223274" defTabSz="914802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09463" indent="-223274" defTabSz="914802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56010" indent="-223274" defTabSz="914802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02557" indent="-223274" defTabSz="914802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49104" indent="-223274" defTabSz="914802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795652" indent="-223274" defTabSz="914802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1AB8379-979A-0D4C-A3C6-21EC08B53441}" type="slidenum">
              <a:rPr lang="en-US" sz="1200">
                <a:latin typeface="Times" charset="0"/>
              </a:rPr>
              <a:pPr/>
              <a:t>30</a:t>
            </a:fld>
            <a:endParaRPr lang="en-US" sz="1200">
              <a:latin typeface="Times" charset="0"/>
            </a:endParaRPr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802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25639" indent="-279092" defTabSz="914802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16368" indent="-223274" defTabSz="914802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62915" indent="-223274" defTabSz="914802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09463" indent="-223274" defTabSz="914802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56010" indent="-223274" defTabSz="914802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02557" indent="-223274" defTabSz="914802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49104" indent="-223274" defTabSz="914802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795652" indent="-223274" defTabSz="914802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C604E0A-9E3E-C241-8086-694609ED2F2E}" type="slidenum">
              <a:rPr lang="en-US" sz="1200">
                <a:latin typeface="Times" charset="0"/>
              </a:rPr>
              <a:pPr/>
              <a:t>31</a:t>
            </a:fld>
            <a:endParaRPr lang="en-US" sz="1200">
              <a:latin typeface="Times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802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25639" indent="-279092" defTabSz="914802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16368" indent="-223274" defTabSz="914802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62915" indent="-223274" defTabSz="914802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09463" indent="-223274" defTabSz="914802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56010" indent="-223274" defTabSz="914802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02557" indent="-223274" defTabSz="914802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49104" indent="-223274" defTabSz="914802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795652" indent="-223274" defTabSz="914802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8CFACDF-C5B0-944A-A9F5-34846F17435F}" type="slidenum">
              <a:rPr lang="en-US" sz="1200">
                <a:latin typeface="Times" charset="0"/>
              </a:rPr>
              <a:pPr/>
              <a:t>32</a:t>
            </a:fld>
            <a:endParaRPr lang="en-US" sz="1200">
              <a:latin typeface="Times" charset="0"/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802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25639" indent="-279092" defTabSz="914802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16368" indent="-223274" defTabSz="914802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62915" indent="-223274" defTabSz="914802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09463" indent="-223274" defTabSz="914802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56010" indent="-223274" defTabSz="914802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02557" indent="-223274" defTabSz="914802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49104" indent="-223274" defTabSz="914802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795652" indent="-223274" defTabSz="914802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EA7D58D-C3D2-0C43-8128-3F3181430847}" type="slidenum">
              <a:rPr lang="en-US" sz="1200">
                <a:latin typeface="Times" charset="0"/>
              </a:rPr>
              <a:pPr/>
              <a:t>33</a:t>
            </a:fld>
            <a:endParaRPr lang="en-US" sz="1200">
              <a:latin typeface="Times" charset="0"/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802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25639" indent="-279092" defTabSz="914802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16368" indent="-223274" defTabSz="914802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62915" indent="-223274" defTabSz="914802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09463" indent="-223274" defTabSz="914802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56010" indent="-223274" defTabSz="914802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02557" indent="-223274" defTabSz="914802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49104" indent="-223274" defTabSz="914802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795652" indent="-223274" defTabSz="914802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36FEDBA-4904-7545-A4F4-9714A8E9E1D8}" type="slidenum">
              <a:rPr lang="en-US" sz="1200">
                <a:latin typeface="Times" charset="0"/>
              </a:rPr>
              <a:pPr/>
              <a:t>34</a:t>
            </a:fld>
            <a:endParaRPr lang="en-US" sz="1200">
              <a:latin typeface="Times" charset="0"/>
            </a:endParaRPr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FC46ED6-1B13-5646-B0F3-D6B51A8A3219}" type="slidenum">
              <a:rPr lang="en-US">
                <a:latin typeface="Calibri" charset="0"/>
              </a:rPr>
              <a:pPr eaLnBrk="1" hangingPunct="1"/>
              <a:t>40</a:t>
            </a:fld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98B7EB0-AEE4-9C40-8F99-5344EED1220D}" type="slidenum">
              <a:rPr lang="en-US">
                <a:latin typeface="Calibri" charset="0"/>
              </a:rPr>
              <a:pPr eaLnBrk="1" hangingPunct="1"/>
              <a:t>41</a:t>
            </a:fld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CC819-84F0-074D-AB4A-B96AF9715A65}" type="datetimeFigureOut">
              <a:rPr lang="en-US" smtClean="0"/>
              <a:t>8/31/14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3EDBA-3451-0442-9676-ABF5DCF1A3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714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CC819-84F0-074D-AB4A-B96AF9715A65}" type="datetimeFigureOut">
              <a:rPr lang="en-US" smtClean="0"/>
              <a:t>8/31/14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3EDBA-3451-0442-9676-ABF5DCF1A3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7026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CC819-84F0-074D-AB4A-B96AF9715A65}" type="datetimeFigureOut">
              <a:rPr lang="en-US" smtClean="0"/>
              <a:t>8/31/14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3EDBA-3451-0442-9676-ABF5DCF1A3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2117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509415"/>
      </p:ext>
    </p:extLst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CC819-84F0-074D-AB4A-B96AF9715A65}" type="datetimeFigureOut">
              <a:rPr lang="en-US" smtClean="0"/>
              <a:t>8/31/14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3EDBA-3451-0442-9676-ABF5DCF1A3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0500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CC819-84F0-074D-AB4A-B96AF9715A65}" type="datetimeFigureOut">
              <a:rPr lang="en-US" smtClean="0"/>
              <a:t>8/31/14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3EDBA-3451-0442-9676-ABF5DCF1A3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7850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CC819-84F0-074D-AB4A-B96AF9715A65}" type="datetimeFigureOut">
              <a:rPr lang="en-US" smtClean="0"/>
              <a:t>8/31/14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3EDBA-3451-0442-9676-ABF5DCF1A3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8821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CC819-84F0-074D-AB4A-B96AF9715A65}" type="datetimeFigureOut">
              <a:rPr lang="en-US" smtClean="0"/>
              <a:t>8/31/14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3EDBA-3451-0442-9676-ABF5DCF1A3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3409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CC819-84F0-074D-AB4A-B96AF9715A65}" type="datetimeFigureOut">
              <a:rPr lang="en-US" smtClean="0"/>
              <a:t>8/31/14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3EDBA-3451-0442-9676-ABF5DCF1A3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5944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CC819-84F0-074D-AB4A-B96AF9715A65}" type="datetimeFigureOut">
              <a:rPr lang="en-US" smtClean="0"/>
              <a:t>8/31/14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3EDBA-3451-0442-9676-ABF5DCF1A3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0533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CC819-84F0-074D-AB4A-B96AF9715A65}" type="datetimeFigureOut">
              <a:rPr lang="en-US" smtClean="0"/>
              <a:t>8/31/14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3EDBA-3451-0442-9676-ABF5DCF1A3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1049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CC819-84F0-074D-AB4A-B96AF9715A65}" type="datetimeFigureOut">
              <a:rPr lang="en-US" smtClean="0"/>
              <a:t>8/31/14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3EDBA-3451-0442-9676-ABF5DCF1A3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850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DCC819-84F0-074D-AB4A-B96AF9715A65}" type="datetimeFigureOut">
              <a:rPr lang="en-US" smtClean="0"/>
              <a:t>8/31/14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93EDBA-3451-0442-9676-ABF5DCF1A3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507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Relationship Id="rId3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Relationship Id="rId3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image" Target="../media/image11.pn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image" Target="../media/image11.png"/><Relationship Id="rId1" Type="http://schemas.openxmlformats.org/officeDocument/2006/relationships/tags" Target="../tags/tag2.xml"/><Relationship Id="rId2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4" Type="http://schemas.openxmlformats.org/officeDocument/2006/relationships/image" Target="../media/image11.png"/><Relationship Id="rId1" Type="http://schemas.openxmlformats.org/officeDocument/2006/relationships/tags" Target="../tags/tag3.xml"/><Relationship Id="rId2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4" Type="http://schemas.openxmlformats.org/officeDocument/2006/relationships/image" Target="../media/image11.png"/><Relationship Id="rId5" Type="http://schemas.openxmlformats.org/officeDocument/2006/relationships/image" Target="../media/image34.png"/><Relationship Id="rId1" Type="http://schemas.openxmlformats.org/officeDocument/2006/relationships/tags" Target="../tags/tag4.xml"/><Relationship Id="rId2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36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eg"/><Relationship Id="rId3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4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6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47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upload.wikimedia.org/wikipedia/commons/8/8a/Bantu_Phillipson.png" TargetMode="External"/><Relationship Id="rId3" Type="http://schemas.openxmlformats.org/officeDocument/2006/relationships/image" Target="../media/image51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Relationship Id="rId3" Type="http://schemas.openxmlformats.org/officeDocument/2006/relationships/image" Target="../media/image53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5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5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Relationship Id="rId3" Type="http://schemas.openxmlformats.org/officeDocument/2006/relationships/image" Target="../media/image68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Relationship Id="rId3" Type="http://schemas.openxmlformats.org/officeDocument/2006/relationships/image" Target="../media/image72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4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Relationship Id="rId3" Type="http://schemas.openxmlformats.org/officeDocument/2006/relationships/image" Target="../media/image77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4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4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4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4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18448" y="2976853"/>
            <a:ext cx="2570638" cy="4171972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The Islamic World and Africa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301568" cy="28824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0153" y="-63501"/>
            <a:ext cx="4455242" cy="29647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495" y="2877137"/>
            <a:ext cx="3810000" cy="381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61462" y="1279334"/>
            <a:ext cx="3175000" cy="359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5703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23000"/>
          </a:blip>
          <a:stretch>
            <a:fillRect/>
          </a:stretch>
        </p:blipFill>
        <p:spPr>
          <a:xfrm>
            <a:off x="1038982" y="57458"/>
            <a:ext cx="7311352" cy="6577772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7458"/>
            <a:ext cx="8229600" cy="4525963"/>
          </a:xfrm>
        </p:spPr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Become monotheistic and worship Allah (god in Arabic)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This Allah was the same God </a:t>
            </a:r>
            <a:r>
              <a:rPr lang="en-US" dirty="0" smtClean="0"/>
              <a:t>as the ones the Jews and Christians worshipped</a:t>
            </a:r>
          </a:p>
          <a:p>
            <a:r>
              <a:rPr lang="en-US" dirty="0" smtClean="0"/>
              <a:t>He started preaching this new religion to the people in Mecca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3389" y="3124570"/>
            <a:ext cx="3453411" cy="3626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1239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23000"/>
          </a:blip>
          <a:stretch>
            <a:fillRect/>
          </a:stretch>
        </p:blipFill>
        <p:spPr>
          <a:xfrm>
            <a:off x="1038982" y="57458"/>
            <a:ext cx="7311352" cy="6577772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8696"/>
            <a:ext cx="91440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People became jealous of Mohammed, he feared for his life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Fled to the city of Medina in 622</a:t>
            </a:r>
          </a:p>
          <a:p>
            <a:r>
              <a:rPr lang="en-US" dirty="0" smtClean="0"/>
              <a:t>This was known as the </a:t>
            </a:r>
            <a:r>
              <a:rPr lang="en-US" dirty="0" smtClean="0">
                <a:solidFill>
                  <a:srgbClr val="0000FF"/>
                </a:solidFill>
              </a:rPr>
              <a:t>Hegira</a:t>
            </a:r>
            <a:r>
              <a:rPr lang="en-US" dirty="0" smtClean="0"/>
              <a:t> and is the start of the Muslim calendar</a:t>
            </a:r>
          </a:p>
          <a:p>
            <a:r>
              <a:rPr lang="en-US" dirty="0" smtClean="0"/>
              <a:t>Became a popular religious leader in Medina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11422" b="30514"/>
          <a:stretch/>
        </p:blipFill>
        <p:spPr>
          <a:xfrm>
            <a:off x="289434" y="4556090"/>
            <a:ext cx="4597627" cy="20021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9443" y="3764718"/>
            <a:ext cx="3016334" cy="3016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9866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23000"/>
          </a:blip>
          <a:stretch>
            <a:fillRect/>
          </a:stretch>
        </p:blipFill>
        <p:spPr>
          <a:xfrm>
            <a:off x="1038982" y="57458"/>
            <a:ext cx="7311352" cy="6577772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481" y="0"/>
            <a:ext cx="9144000" cy="4525963"/>
          </a:xfrm>
        </p:spPr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Gathered an army to retake Mecca in a “jihad” (holy war)</a:t>
            </a:r>
          </a:p>
          <a:p>
            <a:r>
              <a:rPr lang="en-US" dirty="0" smtClean="0"/>
              <a:t>Two years later in </a:t>
            </a:r>
            <a:r>
              <a:rPr lang="en-US" dirty="0" smtClean="0">
                <a:solidFill>
                  <a:srgbClr val="0000FF"/>
                </a:solidFill>
              </a:rPr>
              <a:t>632 he fell ill and died</a:t>
            </a:r>
          </a:p>
          <a:p>
            <a:r>
              <a:rPr lang="en-US" dirty="0" smtClean="0"/>
              <a:t>By the time of his death most of the tribes of Arabian Peninsula had united and converted 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4807" y="2762883"/>
            <a:ext cx="9567288" cy="41116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489" y="3501591"/>
            <a:ext cx="3086276" cy="2433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3810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23000"/>
          </a:blip>
          <a:stretch>
            <a:fillRect/>
          </a:stretch>
        </p:blipFill>
        <p:spPr>
          <a:xfrm>
            <a:off x="1038982" y="57458"/>
            <a:ext cx="7311352" cy="65777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545304" cy="11430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The Quran (Koran)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07992"/>
            <a:ext cx="8229600" cy="4525963"/>
          </a:xfrm>
        </p:spPr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The sacred text of Islam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Believe it records the words revealed to Mohammed by God</a:t>
            </a:r>
          </a:p>
          <a:p>
            <a:r>
              <a:rPr lang="en-US" dirty="0" smtClean="0"/>
              <a:t>Contains references to both Jews and Christians</a:t>
            </a:r>
          </a:p>
          <a:p>
            <a:r>
              <a:rPr lang="en-US" dirty="0" smtClean="0"/>
              <a:t>2 articles of beliefs:  “There is no God but Allah; and Mohammed is his prophet.”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1785" y="57458"/>
            <a:ext cx="3182215" cy="2386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2099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23000"/>
          </a:blip>
          <a:stretch>
            <a:fillRect/>
          </a:stretch>
        </p:blipFill>
        <p:spPr>
          <a:xfrm>
            <a:off x="1038982" y="57458"/>
            <a:ext cx="7311352" cy="65777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The Five Pillars of Islam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43053" y="1292408"/>
            <a:ext cx="8229600" cy="4940389"/>
          </a:xfrm>
        </p:spPr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Worship god directly with no need for priest or clergy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Believe in the 5 Pillars</a:t>
            </a:r>
          </a:p>
          <a:p>
            <a:pPr lvl="1"/>
            <a:r>
              <a:rPr lang="en-US" dirty="0" smtClean="0"/>
              <a:t>Faith in one God</a:t>
            </a:r>
          </a:p>
          <a:p>
            <a:pPr lvl="1"/>
            <a:r>
              <a:rPr lang="en-US" dirty="0" smtClean="0"/>
              <a:t>Prayer</a:t>
            </a:r>
          </a:p>
          <a:p>
            <a:pPr lvl="1"/>
            <a:r>
              <a:rPr lang="en-US" dirty="0" smtClean="0"/>
              <a:t>Charity</a:t>
            </a:r>
          </a:p>
          <a:p>
            <a:pPr lvl="1"/>
            <a:r>
              <a:rPr lang="en-US" dirty="0" smtClean="0"/>
              <a:t>Fasting</a:t>
            </a:r>
          </a:p>
          <a:p>
            <a:pPr lvl="1"/>
            <a:r>
              <a:rPr lang="en-US" dirty="0" smtClean="0"/>
              <a:t>Pilgrimage</a:t>
            </a:r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5420" y="4001307"/>
            <a:ext cx="6894024" cy="267358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745711" y="3077977"/>
            <a:ext cx="31578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DRAW ME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078023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23000"/>
          </a:blip>
          <a:stretch>
            <a:fillRect/>
          </a:stretch>
        </p:blipFill>
        <p:spPr>
          <a:xfrm>
            <a:off x="1038982" y="57458"/>
            <a:ext cx="7311352" cy="65777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Confession of Faith</a:t>
            </a:r>
          </a:p>
          <a:p>
            <a:pPr lvl="1"/>
            <a:r>
              <a:rPr lang="en-US" dirty="0" smtClean="0"/>
              <a:t>Muslims must affirm: </a:t>
            </a:r>
            <a:r>
              <a:rPr lang="en-US" dirty="0" smtClean="0">
                <a:solidFill>
                  <a:srgbClr val="0000FF"/>
                </a:solidFill>
              </a:rPr>
              <a:t>“There is no God but Allah and Mohammed is his prophet.”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7710" y="3422650"/>
            <a:ext cx="4621237" cy="3479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5477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23000"/>
          </a:blip>
          <a:stretch>
            <a:fillRect/>
          </a:stretch>
        </p:blipFill>
        <p:spPr>
          <a:xfrm>
            <a:off x="1038982" y="57458"/>
            <a:ext cx="7311352" cy="65777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Prayer</a:t>
            </a:r>
          </a:p>
          <a:p>
            <a:pPr lvl="1"/>
            <a:r>
              <a:rPr lang="en-US" dirty="0" smtClean="0"/>
              <a:t>Muslims must </a:t>
            </a:r>
            <a:r>
              <a:rPr lang="en-US" dirty="0" smtClean="0">
                <a:solidFill>
                  <a:srgbClr val="0000FF"/>
                </a:solidFill>
              </a:rPr>
              <a:t>pray five times a day</a:t>
            </a:r>
            <a:r>
              <a:rPr lang="en-US" dirty="0" smtClean="0"/>
              <a:t>, while facing east towards the city of Mecca</a:t>
            </a:r>
          </a:p>
          <a:p>
            <a:pPr lvl="1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3428999"/>
            <a:ext cx="4096956" cy="26971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0000" y="3428999"/>
            <a:ext cx="4064000" cy="273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0451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23000"/>
          </a:blip>
          <a:stretch>
            <a:fillRect/>
          </a:stretch>
        </p:blipFill>
        <p:spPr>
          <a:xfrm>
            <a:off x="1038982" y="57458"/>
            <a:ext cx="7311352" cy="65777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Charity</a:t>
            </a:r>
          </a:p>
          <a:p>
            <a:pPr lvl="1"/>
            <a:r>
              <a:rPr lang="en-US" dirty="0" smtClean="0"/>
              <a:t>Muslims must</a:t>
            </a:r>
            <a:r>
              <a:rPr lang="en-US" dirty="0" smtClean="0">
                <a:solidFill>
                  <a:srgbClr val="0000FF"/>
                </a:solidFill>
              </a:rPr>
              <a:t> give money to the poor and pay taxes </a:t>
            </a:r>
            <a:r>
              <a:rPr lang="en-US" dirty="0" smtClean="0"/>
              <a:t>to the mosque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4966" y="2825230"/>
            <a:ext cx="3810000" cy="381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3706858"/>
            <a:ext cx="3266401" cy="2419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605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23000"/>
          </a:blip>
          <a:stretch>
            <a:fillRect/>
          </a:stretch>
        </p:blipFill>
        <p:spPr>
          <a:xfrm>
            <a:off x="1038982" y="57458"/>
            <a:ext cx="7311352" cy="65777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0600" y="313112"/>
            <a:ext cx="3410361" cy="5851525"/>
          </a:xfrm>
        </p:spPr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Fasting</a:t>
            </a:r>
          </a:p>
          <a:p>
            <a:pPr lvl="1"/>
            <a:r>
              <a:rPr lang="en-US" dirty="0" smtClean="0"/>
              <a:t>During the month of </a:t>
            </a:r>
            <a:r>
              <a:rPr lang="en-US" dirty="0" smtClean="0">
                <a:solidFill>
                  <a:srgbClr val="0000FF"/>
                </a:solidFill>
              </a:rPr>
              <a:t>Ramadan</a:t>
            </a:r>
            <a:r>
              <a:rPr lang="en-US" dirty="0" smtClean="0"/>
              <a:t>, Muslims cannot eat or drink during daylight hours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5664" y="4207207"/>
            <a:ext cx="2118336" cy="26507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" y="18983"/>
            <a:ext cx="58417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1033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23000"/>
          </a:blip>
          <a:stretch>
            <a:fillRect/>
          </a:stretch>
        </p:blipFill>
        <p:spPr>
          <a:xfrm>
            <a:off x="1038982" y="57458"/>
            <a:ext cx="7311352" cy="65777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Pilgrimage</a:t>
            </a:r>
          </a:p>
          <a:p>
            <a:pPr lvl="1"/>
            <a:r>
              <a:rPr lang="en-US" dirty="0" smtClean="0"/>
              <a:t>If physically able, a Muslim must make a </a:t>
            </a:r>
            <a:r>
              <a:rPr lang="en-US" dirty="0" smtClean="0">
                <a:solidFill>
                  <a:srgbClr val="0000FF"/>
                </a:solidFill>
              </a:rPr>
              <a:t>pilgrimage to Mecca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Hajj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5543" y="3501348"/>
            <a:ext cx="3915181" cy="2932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1603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WordArt 2"/>
          <p:cNvSpPr>
            <a:spLocks noChangeArrowheads="1" noChangeShapeType="1" noTextEdit="1"/>
          </p:cNvSpPr>
          <p:nvPr/>
        </p:nvSpPr>
        <p:spPr bwMode="auto">
          <a:xfrm>
            <a:off x="2895600" y="1066800"/>
            <a:ext cx="4114800" cy="434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chemeClr val="tx2"/>
                  </a:solidFill>
                  <a:round/>
                  <a:headEnd/>
                  <a:tailEnd/>
                </a:ln>
                <a:solidFill>
                  <a:srgbClr val="006600"/>
                </a:solidFill>
                <a:effectLst>
                  <a:outerShdw blurRad="63500" dist="46662" dir="3284183" algn="ctr" rotWithShape="0">
                    <a:srgbClr val="009900">
                      <a:alpha val="74998"/>
                    </a:srgbClr>
                  </a:outerShdw>
                </a:effectLst>
                <a:latin typeface="Calligrapher"/>
                <a:ea typeface="Calligrapher"/>
                <a:cs typeface="Calligrapher"/>
              </a:rPr>
              <a:t>Islam</a:t>
            </a:r>
          </a:p>
          <a:p>
            <a:pPr algn="ctr"/>
            <a:r>
              <a:rPr lang="en-US" sz="3600" kern="10">
                <a:ln w="19050">
                  <a:solidFill>
                    <a:schemeClr val="tx2"/>
                  </a:solidFill>
                  <a:round/>
                  <a:headEnd/>
                  <a:tailEnd/>
                </a:ln>
                <a:solidFill>
                  <a:srgbClr val="006600"/>
                </a:solidFill>
                <a:effectLst>
                  <a:outerShdw blurRad="63500" dist="46662" dir="3284183" algn="ctr" rotWithShape="0">
                    <a:srgbClr val="009900">
                      <a:alpha val="74998"/>
                    </a:srgbClr>
                  </a:outerShdw>
                </a:effectLst>
                <a:latin typeface="Calligrapher"/>
                <a:ea typeface="Calligrapher"/>
                <a:cs typeface="Calligrapher"/>
              </a:rPr>
              <a:t>in</a:t>
            </a:r>
          </a:p>
          <a:p>
            <a:pPr algn="ctr"/>
            <a:r>
              <a:rPr lang="en-US" sz="3600" kern="10">
                <a:ln w="19050">
                  <a:solidFill>
                    <a:schemeClr val="tx2"/>
                  </a:solidFill>
                  <a:round/>
                  <a:headEnd/>
                  <a:tailEnd/>
                </a:ln>
                <a:solidFill>
                  <a:srgbClr val="006600"/>
                </a:solidFill>
                <a:effectLst>
                  <a:outerShdw blurRad="63500" dist="46662" dir="3284183" algn="ctr" rotWithShape="0">
                    <a:srgbClr val="009900">
                      <a:alpha val="74998"/>
                    </a:srgbClr>
                  </a:outerShdw>
                </a:effectLst>
                <a:latin typeface="Calligrapher"/>
                <a:ea typeface="Calligrapher"/>
                <a:cs typeface="Calligrapher"/>
              </a:rPr>
              <a:t>America</a:t>
            </a:r>
          </a:p>
        </p:txBody>
      </p:sp>
    </p:spTree>
    <p:extLst>
      <p:ext uri="{BB962C8B-B14F-4D97-AF65-F5344CB8AC3E}">
        <p14:creationId xmlns:p14="http://schemas.microsoft.com/office/powerpoint/2010/main" val="22731227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7965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82600"/>
            <a:ext cx="9144000" cy="5875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7935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23000"/>
          </a:blip>
          <a:stretch>
            <a:fillRect/>
          </a:stretch>
        </p:blipFill>
        <p:spPr>
          <a:xfrm>
            <a:off x="1038982" y="57458"/>
            <a:ext cx="7311352" cy="6577772"/>
          </a:xfrm>
          <a:prstGeom prst="rect">
            <a:avLst/>
          </a:prstGeom>
        </p:spPr>
      </p:pic>
      <p:sp>
        <p:nvSpPr>
          <p:cNvPr id="51202" name="Text Box 2"/>
          <p:cNvSpPr txBox="1">
            <a:spLocks noChangeArrowheads="1"/>
          </p:cNvSpPr>
          <p:nvPr/>
        </p:nvSpPr>
        <p:spPr bwMode="auto">
          <a:xfrm>
            <a:off x="296993" y="613320"/>
            <a:ext cx="6934200" cy="769441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400" dirty="0" smtClean="0">
                <a:solidFill>
                  <a:srgbClr val="FF0000"/>
                </a:solidFill>
                <a:latin typeface="+mj-lt"/>
              </a:rPr>
              <a:t>Other Practices</a:t>
            </a:r>
            <a:endParaRPr lang="en-US" sz="4400" i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51203" name="Text Box 3"/>
          <p:cNvSpPr txBox="1">
            <a:spLocks noChangeArrowheads="1"/>
          </p:cNvSpPr>
          <p:nvPr/>
        </p:nvSpPr>
        <p:spPr bwMode="auto">
          <a:xfrm>
            <a:off x="731135" y="2011363"/>
            <a:ext cx="8031865" cy="423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Clr>
                <a:srgbClr val="00A200"/>
              </a:buClr>
              <a:buSzPct val="80000"/>
              <a:buFont typeface="Wingdings" charset="0"/>
              <a:buChar char="Z"/>
            </a:pPr>
            <a:r>
              <a:rPr lang="en-US" sz="3200" dirty="0"/>
              <a:t> </a:t>
            </a:r>
            <a:r>
              <a:rPr lang="en-US" sz="3000" dirty="0"/>
              <a:t>Up to four wives allowed at once.</a:t>
            </a:r>
          </a:p>
          <a:p>
            <a:pPr>
              <a:spcBef>
                <a:spcPct val="50000"/>
              </a:spcBef>
              <a:buClr>
                <a:srgbClr val="00A200"/>
              </a:buClr>
              <a:buSzPct val="80000"/>
              <a:buFont typeface="Wingdings" charset="0"/>
              <a:buChar char="Z"/>
            </a:pPr>
            <a:r>
              <a:rPr lang="en-US" sz="3000" dirty="0"/>
              <a:t> </a:t>
            </a:r>
            <a:r>
              <a:rPr lang="en-US" sz="3000" dirty="0">
                <a:solidFill>
                  <a:srgbClr val="0000FF"/>
                </a:solidFill>
              </a:rPr>
              <a:t>No alcohol or pork.</a:t>
            </a:r>
          </a:p>
          <a:p>
            <a:pPr>
              <a:spcBef>
                <a:spcPct val="50000"/>
              </a:spcBef>
              <a:buClr>
                <a:srgbClr val="00A200"/>
              </a:buClr>
              <a:buSzPct val="80000"/>
              <a:buFont typeface="Wingdings" charset="0"/>
              <a:buChar char="Z"/>
            </a:pPr>
            <a:r>
              <a:rPr lang="en-US" sz="3000" dirty="0"/>
              <a:t> No gambling.</a:t>
            </a:r>
          </a:p>
          <a:p>
            <a:pPr>
              <a:spcBef>
                <a:spcPct val="50000"/>
              </a:spcBef>
              <a:buClr>
                <a:srgbClr val="00A200"/>
              </a:buClr>
              <a:buSzPct val="80000"/>
              <a:buFont typeface="Wingdings" charset="0"/>
              <a:buChar char="Z"/>
            </a:pPr>
            <a:r>
              <a:rPr lang="en-US" sz="3000" dirty="0"/>
              <a:t> </a:t>
            </a:r>
            <a:r>
              <a:rPr lang="en-US" sz="3000" i="1" dirty="0">
                <a:solidFill>
                  <a:srgbClr val="0000FF"/>
                </a:solidFill>
              </a:rPr>
              <a:t>Sharia</a:t>
            </a:r>
            <a:r>
              <a:rPr lang="en-US" sz="3000" dirty="0">
                <a:solidFill>
                  <a:srgbClr val="0000FF"/>
                </a:solidFill>
              </a:rPr>
              <a:t> </a:t>
            </a:r>
            <a:r>
              <a:rPr lang="en-US" sz="3000" dirty="0">
                <a:solidFill>
                  <a:srgbClr val="0000FF"/>
                </a:solidFill>
                <a:sym typeface="Wingdings" charset="0"/>
              </a:rPr>
              <a:t> body of Islamic law to</a:t>
            </a:r>
            <a:br>
              <a:rPr lang="en-US" sz="3000" dirty="0">
                <a:solidFill>
                  <a:srgbClr val="0000FF"/>
                </a:solidFill>
                <a:sym typeface="Wingdings" charset="0"/>
              </a:rPr>
            </a:br>
            <a:r>
              <a:rPr lang="en-US" sz="3000" dirty="0">
                <a:solidFill>
                  <a:srgbClr val="0000FF"/>
                </a:solidFill>
                <a:sym typeface="Wingdings" charset="0"/>
              </a:rPr>
              <a:t>              regulate daily living.</a:t>
            </a:r>
          </a:p>
          <a:p>
            <a:pPr>
              <a:spcBef>
                <a:spcPct val="50000"/>
              </a:spcBef>
              <a:buClr>
                <a:srgbClr val="00A200"/>
              </a:buClr>
              <a:buSzPct val="80000"/>
              <a:buFont typeface="Wingdings" charset="0"/>
              <a:buChar char="Z"/>
            </a:pPr>
            <a:r>
              <a:rPr lang="en-US" sz="3000" dirty="0">
                <a:sym typeface="Wingdings" charset="0"/>
              </a:rPr>
              <a:t> Three holiest cities in Islam:</a:t>
            </a:r>
            <a:br>
              <a:rPr lang="en-US" sz="3000" dirty="0">
                <a:sym typeface="Wingdings" charset="0"/>
              </a:rPr>
            </a:br>
            <a:r>
              <a:rPr lang="en-US" sz="3000" dirty="0">
                <a:sym typeface="Wingdings" charset="0"/>
              </a:rPr>
              <a:t>       * Mecca, Medina, Jerusalem.</a:t>
            </a:r>
            <a:endParaRPr lang="en-US" sz="3000" i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3400" y="196301"/>
            <a:ext cx="1879600" cy="248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0427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1000"/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2" dur="1000"/>
                                        <p:tgtEl>
                                          <p:spTgt spid="51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7" dur="1000"/>
                                        <p:tgtEl>
                                          <p:spTgt spid="512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2" dur="1000"/>
                                        <p:tgtEl>
                                          <p:spTgt spid="512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7" dur="1000"/>
                                        <p:tgtEl>
                                          <p:spTgt spid="512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32517756"/>
              </p:ext>
            </p:extLst>
          </p:nvPr>
        </p:nvGraphicFramePr>
        <p:xfrm>
          <a:off x="457200" y="274638"/>
          <a:ext cx="8229600" cy="62659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9244"/>
                <a:gridCol w="1924040"/>
                <a:gridCol w="2588916"/>
                <a:gridCol w="2057400"/>
              </a:tblGrid>
              <a:tr h="125319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Islam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Christianity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Judaism</a:t>
                      </a:r>
                      <a:endParaRPr lang="en-US" sz="3600" dirty="0"/>
                    </a:p>
                  </a:txBody>
                  <a:tcPr/>
                </a:tc>
              </a:tr>
              <a:tr h="1253190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Founder/Date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253190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Region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253190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God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253190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Core Beliefs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203501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Quick Quiz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1. Which is an important duty for the followers of Islam?</a:t>
            </a:r>
          </a:p>
          <a:p>
            <a:pPr marL="914400" lvl="1" indent="-514350">
              <a:buAutoNum type="alphaUcPeriod"/>
            </a:pPr>
            <a:r>
              <a:rPr lang="en-US" dirty="0" smtClean="0"/>
              <a:t>Give up all selfish desires</a:t>
            </a:r>
          </a:p>
          <a:p>
            <a:pPr marL="914400" lvl="1" indent="-514350">
              <a:buAutoNum type="alphaUcPeriod"/>
            </a:pPr>
            <a:r>
              <a:rPr lang="en-US" dirty="0" smtClean="0"/>
              <a:t>Give up all wealth</a:t>
            </a:r>
          </a:p>
          <a:p>
            <a:pPr marL="914400" lvl="1" indent="-514350">
              <a:buAutoNum type="alphaUcPeriod"/>
            </a:pPr>
            <a:r>
              <a:rPr lang="en-US" dirty="0" smtClean="0"/>
              <a:t>Refuse to eat beef</a:t>
            </a:r>
          </a:p>
          <a:p>
            <a:pPr marL="914400" lvl="1" indent="-514350">
              <a:buAutoNum type="alphaUcPeriod"/>
            </a:pPr>
            <a:r>
              <a:rPr lang="en-US" dirty="0" smtClean="0"/>
              <a:t>Fast in daytime during the month of Ramadan</a:t>
            </a:r>
          </a:p>
          <a:p>
            <a:pPr marL="914400" lvl="1" indent="-514350">
              <a:buAutoNum type="alphaU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87552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2. The pilgrimage to Mecca that Muslims should make, is called the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A. Hajj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B. Sharia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C. Hegira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D. Quran</a:t>
            </a:r>
          </a:p>
        </p:txBody>
      </p:sp>
    </p:spTree>
    <p:extLst>
      <p:ext uri="{BB962C8B-B14F-4D97-AF65-F5344CB8AC3E}">
        <p14:creationId xmlns:p14="http://schemas.microsoft.com/office/powerpoint/2010/main" val="23909174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3.  Allah is believed to be the same God that the </a:t>
            </a:r>
          </a:p>
          <a:p>
            <a:pPr marL="914400" lvl="1" indent="-514350">
              <a:buAutoNum type="alphaUcPeriod"/>
            </a:pPr>
            <a:r>
              <a:rPr lang="en-US" dirty="0" smtClean="0"/>
              <a:t>Christians worship</a:t>
            </a:r>
          </a:p>
          <a:p>
            <a:pPr marL="914400" lvl="1" indent="-514350">
              <a:buAutoNum type="alphaUcPeriod"/>
            </a:pPr>
            <a:r>
              <a:rPr lang="en-US" dirty="0" smtClean="0"/>
              <a:t>Jews worship</a:t>
            </a:r>
          </a:p>
          <a:p>
            <a:pPr marL="914400" lvl="1" indent="-514350">
              <a:buAutoNum type="alphaUcPeriod"/>
            </a:pPr>
            <a:r>
              <a:rPr lang="en-US" dirty="0" smtClean="0"/>
              <a:t>Catholics worship</a:t>
            </a:r>
          </a:p>
          <a:p>
            <a:pPr marL="914400" lvl="1" indent="-514350">
              <a:buAutoNum type="alphaUcPeriod"/>
            </a:pPr>
            <a:r>
              <a:rPr lang="en-US" dirty="0" smtClean="0"/>
              <a:t>All of the above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84404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23000"/>
          </a:blip>
          <a:stretch>
            <a:fillRect/>
          </a:stretch>
        </p:blipFill>
        <p:spPr>
          <a:xfrm>
            <a:off x="1038982" y="57458"/>
            <a:ext cx="7311352" cy="65777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Islam Spreads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01915"/>
          </a:xfrm>
        </p:spPr>
        <p:txBody>
          <a:bodyPr>
            <a:normAutofit/>
          </a:bodyPr>
          <a:lstStyle/>
          <a:p>
            <a:r>
              <a:rPr lang="en-US" dirty="0" smtClean="0"/>
              <a:t>Islam united the tribes with a common language (Arabic) and religion</a:t>
            </a:r>
          </a:p>
          <a:p>
            <a:r>
              <a:rPr lang="en-US" dirty="0" smtClean="0"/>
              <a:t>Strengthened by their unity, they </a:t>
            </a:r>
            <a:r>
              <a:rPr lang="en-US" dirty="0" smtClean="0">
                <a:solidFill>
                  <a:srgbClr val="0000FF"/>
                </a:solidFill>
              </a:rPr>
              <a:t>set out on a holy war against the non-believers</a:t>
            </a:r>
          </a:p>
          <a:p>
            <a:r>
              <a:rPr lang="en-US" dirty="0" smtClean="0"/>
              <a:t>The Byzantine Empire and Persia were weak at this time from fighting each other</a:t>
            </a:r>
          </a:p>
        </p:txBody>
      </p:sp>
    </p:spTree>
    <p:extLst>
      <p:ext uri="{BB962C8B-B14F-4D97-AF65-F5344CB8AC3E}">
        <p14:creationId xmlns:p14="http://schemas.microsoft.com/office/powerpoint/2010/main" val="24490458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23000"/>
          </a:blip>
          <a:stretch>
            <a:fillRect/>
          </a:stretch>
        </p:blipFill>
        <p:spPr>
          <a:xfrm>
            <a:off x="1038982" y="57458"/>
            <a:ext cx="7311352" cy="6577772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7490"/>
            <a:ext cx="8229600" cy="4525963"/>
          </a:xfrm>
        </p:spPr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Muslims created an empire from the Indus River Valley into Europe and Spain</a:t>
            </a:r>
          </a:p>
          <a:p>
            <a:r>
              <a:rPr lang="en-US" dirty="0" smtClean="0"/>
              <a:t>The Muslims </a:t>
            </a:r>
            <a:r>
              <a:rPr lang="en-US" dirty="0" smtClean="0">
                <a:solidFill>
                  <a:srgbClr val="0000FF"/>
                </a:solidFill>
              </a:rPr>
              <a:t>were stopped at the Battle of Tours </a:t>
            </a:r>
            <a:r>
              <a:rPr lang="en-US" dirty="0" smtClean="0"/>
              <a:t>from getting farther into Europe.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20522"/>
            <a:ext cx="9144000" cy="441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3343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23000"/>
          </a:blip>
          <a:stretch>
            <a:fillRect/>
          </a:stretch>
        </p:blipFill>
        <p:spPr>
          <a:xfrm>
            <a:off x="1038982" y="57458"/>
            <a:ext cx="7311352" cy="6577772"/>
          </a:xfrm>
          <a:prstGeom prst="rect">
            <a:avLst/>
          </a:prstGeom>
        </p:spPr>
      </p:pic>
      <p:sp>
        <p:nvSpPr>
          <p:cNvPr id="49156" name="Text Box 4"/>
          <p:cNvSpPr txBox="1">
            <a:spLocks noChangeArrowheads="1"/>
          </p:cNvSpPr>
          <p:nvPr/>
        </p:nvSpPr>
        <p:spPr bwMode="auto">
          <a:xfrm>
            <a:off x="3024" y="0"/>
            <a:ext cx="8852746" cy="2534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457200" indent="-457200">
              <a:lnSpc>
                <a:spcPct val="60000"/>
              </a:lnSpc>
              <a:spcBef>
                <a:spcPct val="50000"/>
              </a:spcBef>
              <a:buClr>
                <a:srgbClr val="00A200"/>
              </a:buClr>
              <a:buSzPct val="80000"/>
              <a:buFont typeface="Arial"/>
              <a:buChar char="•"/>
            </a:pPr>
            <a:r>
              <a:rPr lang="en-US" sz="2800" dirty="0"/>
              <a:t> Easy to learn and practice.</a:t>
            </a:r>
          </a:p>
          <a:p>
            <a:pPr marL="457200" indent="-457200">
              <a:lnSpc>
                <a:spcPct val="60000"/>
              </a:lnSpc>
              <a:spcBef>
                <a:spcPct val="50000"/>
              </a:spcBef>
              <a:buClr>
                <a:srgbClr val="00A200"/>
              </a:buClr>
              <a:buSzPct val="80000"/>
              <a:buFont typeface="Arial"/>
              <a:buChar char="•"/>
            </a:pPr>
            <a:r>
              <a:rPr lang="en-US" sz="2800" dirty="0"/>
              <a:t> No priesthood.</a:t>
            </a:r>
          </a:p>
          <a:p>
            <a:pPr marL="457200" indent="-457200">
              <a:lnSpc>
                <a:spcPct val="60000"/>
              </a:lnSpc>
              <a:spcBef>
                <a:spcPct val="50000"/>
              </a:spcBef>
              <a:buClr>
                <a:srgbClr val="00A200"/>
              </a:buClr>
              <a:buSzPct val="80000"/>
              <a:buFont typeface="Arial"/>
              <a:buChar char="•"/>
            </a:pPr>
            <a:r>
              <a:rPr lang="en-US" sz="2800" dirty="0"/>
              <a:t> </a:t>
            </a:r>
            <a:r>
              <a:rPr lang="en-US" sz="2800" dirty="0">
                <a:solidFill>
                  <a:srgbClr val="0000FF"/>
                </a:solidFill>
              </a:rPr>
              <a:t>Teaches equality.</a:t>
            </a:r>
          </a:p>
          <a:p>
            <a:pPr marL="457200" indent="-457200">
              <a:lnSpc>
                <a:spcPct val="60000"/>
              </a:lnSpc>
              <a:spcBef>
                <a:spcPct val="50000"/>
              </a:spcBef>
              <a:buClr>
                <a:srgbClr val="00A200"/>
              </a:buClr>
              <a:buSzPct val="80000"/>
              <a:buFont typeface="Arial"/>
              <a:buChar char="•"/>
            </a:pPr>
            <a:r>
              <a:rPr lang="en-US" sz="2800" dirty="0"/>
              <a:t> </a:t>
            </a:r>
            <a:r>
              <a:rPr lang="en-US" sz="2800" dirty="0">
                <a:solidFill>
                  <a:srgbClr val="0000FF"/>
                </a:solidFill>
              </a:rPr>
              <a:t>Non-</a:t>
            </a:r>
            <a:r>
              <a:rPr lang="en-US" sz="2800" dirty="0" smtClean="0">
                <a:solidFill>
                  <a:srgbClr val="0000FF"/>
                </a:solidFill>
              </a:rPr>
              <a:t>Muslims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smtClean="0">
                <a:solidFill>
                  <a:srgbClr val="0000FF"/>
                </a:solidFill>
              </a:rPr>
              <a:t>were </a:t>
            </a:r>
            <a:r>
              <a:rPr lang="en-US" sz="2800" dirty="0">
                <a:solidFill>
                  <a:srgbClr val="0000FF"/>
                </a:solidFill>
              </a:rPr>
              <a:t>allowed </a:t>
            </a:r>
            <a:r>
              <a:rPr lang="en-US" sz="2800" dirty="0" smtClean="0">
                <a:solidFill>
                  <a:srgbClr val="0000FF"/>
                </a:solidFill>
              </a:rPr>
              <a:t>religious freedom</a:t>
            </a:r>
            <a:r>
              <a:rPr lang="en-US" sz="2800" dirty="0">
                <a:solidFill>
                  <a:srgbClr val="0000FF"/>
                </a:solidFill>
              </a:rPr>
              <a:t>, but paid additional taxes.</a:t>
            </a:r>
          </a:p>
          <a:p>
            <a:pPr marL="457200" indent="-457200">
              <a:lnSpc>
                <a:spcPct val="60000"/>
              </a:lnSpc>
              <a:spcBef>
                <a:spcPct val="50000"/>
              </a:spcBef>
              <a:buClr>
                <a:srgbClr val="00A200"/>
              </a:buClr>
              <a:buSzPct val="80000"/>
              <a:buFont typeface="Arial"/>
              <a:buChar char="•"/>
            </a:pPr>
            <a:r>
              <a:rPr lang="en-US" sz="2800" dirty="0"/>
              <a:t> Easily </a:t>
            </a:r>
            <a:r>
              <a:rPr lang="ja-JP" altLang="en-US" sz="2800" dirty="0"/>
              <a:t>“</a:t>
            </a:r>
            <a:r>
              <a:rPr lang="en-US" sz="2800" dirty="0"/>
              <a:t>portable</a:t>
            </a:r>
            <a:r>
              <a:rPr lang="ja-JP" altLang="en-US" sz="2800" dirty="0"/>
              <a:t>”</a:t>
            </a:r>
            <a:r>
              <a:rPr lang="en-US" sz="2800" dirty="0"/>
              <a:t> </a:t>
            </a:r>
            <a:r>
              <a:rPr lang="en-US" sz="2800" dirty="0">
                <a:sym typeface="Wingdings" charset="0"/>
              </a:rPr>
              <a:t> nomads &amp; </a:t>
            </a:r>
            <a:r>
              <a:rPr lang="en-US" sz="2800" dirty="0" smtClean="0">
                <a:solidFill>
                  <a:srgbClr val="0000FF"/>
                </a:solidFill>
                <a:sym typeface="Wingdings" charset="0"/>
              </a:rPr>
              <a:t>trade routes.</a:t>
            </a:r>
            <a:endParaRPr lang="en-US" sz="2800" dirty="0">
              <a:solidFill>
                <a:srgbClr val="0000FF"/>
              </a:solidFill>
              <a:sym typeface="Wingdings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090" y="2712053"/>
            <a:ext cx="8779426" cy="428709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333196" y="2967335"/>
            <a:ext cx="44776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Your Text Here</a:t>
            </a:r>
          </a:p>
        </p:txBody>
      </p:sp>
    </p:spTree>
    <p:extLst>
      <p:ext uri="{BB962C8B-B14F-4D97-AF65-F5344CB8AC3E}">
        <p14:creationId xmlns:p14="http://schemas.microsoft.com/office/powerpoint/2010/main" val="2727255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1000"/>
                                        <p:tgtEl>
                                          <p:spTgt spid="49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2" dur="1000"/>
                                        <p:tgtEl>
                                          <p:spTgt spid="491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7" dur="1000"/>
                                        <p:tgtEl>
                                          <p:spTgt spid="491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2" dur="1000"/>
                                        <p:tgtEl>
                                          <p:spTgt spid="491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7" dur="1000"/>
                                        <p:tgtEl>
                                          <p:spTgt spid="4915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23000"/>
          </a:blip>
          <a:stretch>
            <a:fillRect/>
          </a:stretch>
        </p:blipFill>
        <p:spPr>
          <a:xfrm>
            <a:off x="1038982" y="57458"/>
            <a:ext cx="7311352" cy="65777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The Caliphates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When Mohammed died, a group of Muslim leader chose a new leader, called the caliph</a:t>
            </a:r>
            <a:r>
              <a:rPr lang="en-US" dirty="0" smtClean="0"/>
              <a:t>. (successor to Mohammed)</a:t>
            </a:r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5526" y="3422650"/>
            <a:ext cx="5102508" cy="3168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0748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 Box 2"/>
          <p:cNvSpPr txBox="1">
            <a:spLocks noChangeArrowheads="1"/>
          </p:cNvSpPr>
          <p:nvPr/>
        </p:nvSpPr>
        <p:spPr bwMode="auto">
          <a:xfrm>
            <a:off x="1752600" y="381000"/>
            <a:ext cx="6934200" cy="82391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b="1">
                <a:solidFill>
                  <a:srgbClr val="006600"/>
                </a:solidFill>
                <a:latin typeface="Calligrapher" charset="0"/>
              </a:rPr>
              <a:t>Muslims in America</a:t>
            </a:r>
            <a:endParaRPr lang="en-US" sz="4800" b="1" i="1">
              <a:solidFill>
                <a:srgbClr val="006600"/>
              </a:solidFill>
              <a:latin typeface="Calligrapher" charset="0"/>
            </a:endParaRPr>
          </a:p>
        </p:txBody>
      </p:sp>
      <p:pic>
        <p:nvPicPr>
          <p:cNvPr id="47109" name="Picture 5" descr="MuslimsInAmerica-chart"/>
          <p:cNvPicPr>
            <a:picLocks noChangeAspect="1" noChangeArrowheads="1"/>
          </p:cNvPicPr>
          <p:nvPr/>
        </p:nvPicPr>
        <p:blipFill>
          <a:blip r:embed="rId2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52"/>
          <a:stretch>
            <a:fillRect/>
          </a:stretch>
        </p:blipFill>
        <p:spPr bwMode="auto">
          <a:xfrm>
            <a:off x="384808" y="1752599"/>
            <a:ext cx="8606792" cy="4250739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47194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533400" y="1143000"/>
            <a:ext cx="8077200" cy="1006475"/>
          </a:xfrm>
          <a:prstGeom prst="rect">
            <a:avLst/>
          </a:prstGeom>
          <a:solidFill>
            <a:srgbClr val="F296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00000"/>
              </a:lnSpc>
              <a:spcAft>
                <a:spcPct val="5000"/>
              </a:spcAft>
            </a:pPr>
            <a:r>
              <a:rPr lang="en-US" dirty="0"/>
              <a:t>The death of Muhammad in 632 presented a challenge for the Muslim community. Who would lead the group and keep it unified? The answer affected the faith</a:t>
            </a:r>
            <a:r>
              <a:rPr lang="ja-JP" altLang="en-US" dirty="0"/>
              <a:t>’</a:t>
            </a:r>
            <a:r>
              <a:rPr lang="en-US" dirty="0"/>
              <a:t>s spread and its future.</a:t>
            </a:r>
            <a:endParaRPr lang="en-US" b="1" dirty="0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533400" y="2209800"/>
            <a:ext cx="2590800" cy="3733800"/>
            <a:chOff x="384" y="624"/>
            <a:chExt cx="1632" cy="3120"/>
          </a:xfrm>
        </p:grpSpPr>
        <p:sp>
          <p:nvSpPr>
            <p:cNvPr id="4107" name="Text Box 4"/>
            <p:cNvSpPr txBox="1">
              <a:spLocks noChangeArrowheads="1"/>
            </p:cNvSpPr>
            <p:nvPr/>
          </p:nvSpPr>
          <p:spPr bwMode="auto">
            <a:xfrm>
              <a:off x="384" y="960"/>
              <a:ext cx="1632" cy="2784"/>
            </a:xfrm>
            <a:prstGeom prst="rect">
              <a:avLst/>
            </a:prstGeom>
            <a:solidFill>
              <a:srgbClr val="B8D9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174625" indent="-174625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spcAft>
                  <a:spcPct val="50000"/>
                </a:spcAft>
                <a:buFontTx/>
                <a:buChar char="•"/>
              </a:pPr>
              <a:endParaRPr lang="en-US" sz="1200" dirty="0"/>
            </a:p>
            <a:p>
              <a:pPr eaLnBrk="1" hangingPunct="1">
                <a:lnSpc>
                  <a:spcPct val="100000"/>
                </a:lnSpc>
                <a:spcBef>
                  <a:spcPct val="0"/>
                </a:spcBef>
                <a:spcAft>
                  <a:spcPct val="50000"/>
                </a:spcAft>
                <a:buFontTx/>
                <a:buChar char="•"/>
              </a:pPr>
              <a:r>
                <a:rPr lang="en-US" sz="1800" dirty="0"/>
                <a:t>Muhammad had not named successor</a:t>
              </a:r>
            </a:p>
            <a:p>
              <a:pPr eaLnBrk="1" hangingPunct="1">
                <a:lnSpc>
                  <a:spcPct val="100000"/>
                </a:lnSpc>
                <a:spcBef>
                  <a:spcPct val="0"/>
                </a:spcBef>
                <a:spcAft>
                  <a:spcPct val="50000"/>
                </a:spcAft>
                <a:buFontTx/>
                <a:buChar char="•"/>
              </a:pPr>
              <a:r>
                <a:rPr lang="en-US" sz="1800" dirty="0"/>
                <a:t>No clear candidate</a:t>
              </a:r>
            </a:p>
            <a:p>
              <a:pPr eaLnBrk="1" hangingPunct="1">
                <a:lnSpc>
                  <a:spcPct val="100000"/>
                </a:lnSpc>
                <a:spcBef>
                  <a:spcPct val="0"/>
                </a:spcBef>
                <a:spcAft>
                  <a:spcPct val="50000"/>
                </a:spcAft>
                <a:buFontTx/>
                <a:buChar char="•"/>
              </a:pPr>
              <a:r>
                <a:rPr lang="en-US" sz="1800" b="1" dirty="0">
                  <a:solidFill>
                    <a:srgbClr val="0000FF"/>
                  </a:solidFill>
                </a:rPr>
                <a:t>Abu </a:t>
              </a:r>
              <a:r>
                <a:rPr lang="en-US" sz="1800" b="1" dirty="0" err="1">
                  <a:solidFill>
                    <a:srgbClr val="0000FF"/>
                  </a:solidFill>
                </a:rPr>
                <a:t>Bakr</a:t>
              </a:r>
              <a:r>
                <a:rPr lang="en-US" sz="1800" dirty="0">
                  <a:solidFill>
                    <a:srgbClr val="0000FF"/>
                  </a:solidFill>
                </a:rPr>
                <a:t>, </a:t>
              </a:r>
              <a:r>
                <a:rPr lang="en-US" sz="1800" dirty="0"/>
                <a:t>close companion, early convert, chosen </a:t>
              </a:r>
              <a:r>
                <a:rPr lang="en-US" sz="1800" dirty="0" smtClean="0"/>
                <a:t>leader</a:t>
              </a:r>
              <a:r>
                <a:rPr lang="en-US" sz="1800" dirty="0" smtClean="0">
                  <a:solidFill>
                    <a:srgbClr val="0000FF"/>
                  </a:solidFill>
                </a:rPr>
                <a:t>, 1</a:t>
              </a:r>
              <a:r>
                <a:rPr lang="en-US" sz="1800" baseline="30000" dirty="0" smtClean="0">
                  <a:solidFill>
                    <a:srgbClr val="0000FF"/>
                  </a:solidFill>
                </a:rPr>
                <a:t>st</a:t>
              </a:r>
              <a:r>
                <a:rPr lang="en-US" sz="1800" dirty="0" smtClean="0">
                  <a:solidFill>
                    <a:srgbClr val="0000FF"/>
                  </a:solidFill>
                </a:rPr>
                <a:t> Caliph</a:t>
              </a:r>
              <a:endParaRPr lang="en-US" sz="1800" dirty="0">
                <a:solidFill>
                  <a:srgbClr val="0000FF"/>
                </a:solidFill>
              </a:endParaRPr>
            </a:p>
          </p:txBody>
        </p:sp>
        <p:sp>
          <p:nvSpPr>
            <p:cNvPr id="4108" name="Text Box 5"/>
            <p:cNvSpPr txBox="1">
              <a:spLocks noChangeArrowheads="1"/>
            </p:cNvSpPr>
            <p:nvPr/>
          </p:nvSpPr>
          <p:spPr bwMode="auto">
            <a:xfrm>
              <a:off x="384" y="624"/>
              <a:ext cx="1632" cy="336"/>
            </a:xfrm>
            <a:prstGeom prst="rect">
              <a:avLst/>
            </a:prstGeom>
            <a:solidFill>
              <a:srgbClr val="B8D9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spcAft>
                  <a:spcPct val="50000"/>
                </a:spcAft>
              </a:pPr>
              <a:r>
                <a:rPr lang="en-US" b="1" i="1" dirty="0"/>
                <a:t>Muhammad</a:t>
              </a:r>
              <a:r>
                <a:rPr lang="ja-JP" altLang="en-US" b="1" i="1" dirty="0"/>
                <a:t>’</a:t>
              </a:r>
              <a:r>
                <a:rPr lang="en-US" b="1" i="1" dirty="0"/>
                <a:t>s Successors</a:t>
              </a:r>
            </a:p>
          </p:txBody>
        </p:sp>
      </p:grp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3276600" y="2209800"/>
            <a:ext cx="2590800" cy="3733800"/>
            <a:chOff x="384" y="624"/>
            <a:chExt cx="1632" cy="3120"/>
          </a:xfrm>
        </p:grpSpPr>
        <p:sp>
          <p:nvSpPr>
            <p:cNvPr id="4105" name="Text Box 7"/>
            <p:cNvSpPr txBox="1">
              <a:spLocks noChangeArrowheads="1"/>
            </p:cNvSpPr>
            <p:nvPr/>
          </p:nvSpPr>
          <p:spPr bwMode="auto">
            <a:xfrm>
              <a:off x="384" y="960"/>
              <a:ext cx="1632" cy="2784"/>
            </a:xfrm>
            <a:prstGeom prst="rect">
              <a:avLst/>
            </a:prstGeom>
            <a:solidFill>
              <a:srgbClr val="80B3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174625" indent="-174625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spcAft>
                  <a:spcPct val="50000"/>
                </a:spcAft>
                <a:buFontTx/>
                <a:buChar char="•"/>
              </a:pPr>
              <a:endParaRPr lang="en-US" sz="1200"/>
            </a:p>
            <a:p>
              <a:pPr eaLnBrk="1" hangingPunct="1">
                <a:lnSpc>
                  <a:spcPct val="100000"/>
                </a:lnSpc>
                <a:spcBef>
                  <a:spcPct val="0"/>
                </a:spcBef>
                <a:spcAft>
                  <a:spcPct val="50000"/>
                </a:spcAft>
                <a:buFontTx/>
                <a:buChar char="•"/>
              </a:pPr>
              <a:r>
                <a:rPr lang="en-US" sz="1800"/>
                <a:t>Abu Bakr focused on bringing back bedouin tribes </a:t>
              </a:r>
            </a:p>
            <a:p>
              <a:pPr eaLnBrk="1" hangingPunct="1">
                <a:lnSpc>
                  <a:spcPct val="100000"/>
                </a:lnSpc>
                <a:spcBef>
                  <a:spcPct val="0"/>
                </a:spcBef>
                <a:spcAft>
                  <a:spcPct val="50000"/>
                </a:spcAft>
                <a:buFontTx/>
                <a:buChar char="•"/>
              </a:pPr>
              <a:r>
                <a:rPr lang="en-US" sz="1800"/>
                <a:t>Built strong Arab fighting forces to keep tribes under control</a:t>
              </a:r>
            </a:p>
            <a:p>
              <a:pPr eaLnBrk="1" hangingPunct="1">
                <a:lnSpc>
                  <a:spcPct val="100000"/>
                </a:lnSpc>
                <a:spcBef>
                  <a:spcPct val="0"/>
                </a:spcBef>
                <a:spcAft>
                  <a:spcPct val="50000"/>
                </a:spcAft>
                <a:buFontTx/>
                <a:buChar char="•"/>
              </a:pPr>
              <a:r>
                <a:rPr lang="en-US" sz="1800"/>
                <a:t>Reunified Arabia, led forces north</a:t>
              </a:r>
            </a:p>
          </p:txBody>
        </p:sp>
        <p:sp>
          <p:nvSpPr>
            <p:cNvPr id="4106" name="Text Box 8"/>
            <p:cNvSpPr txBox="1">
              <a:spLocks noChangeArrowheads="1"/>
            </p:cNvSpPr>
            <p:nvPr/>
          </p:nvSpPr>
          <p:spPr bwMode="auto">
            <a:xfrm>
              <a:off x="384" y="624"/>
              <a:ext cx="1632" cy="336"/>
            </a:xfrm>
            <a:prstGeom prst="rect">
              <a:avLst/>
            </a:prstGeom>
            <a:solidFill>
              <a:srgbClr val="80B3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spcAft>
                  <a:spcPct val="50000"/>
                </a:spcAft>
              </a:pPr>
              <a:r>
                <a:rPr lang="en-US" b="1" i="1"/>
                <a:t>Priorities </a:t>
              </a:r>
            </a:p>
          </p:txBody>
        </p:sp>
      </p:grpSp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6019800" y="2209800"/>
            <a:ext cx="2590800" cy="3733800"/>
            <a:chOff x="384" y="624"/>
            <a:chExt cx="1632" cy="3120"/>
          </a:xfrm>
        </p:grpSpPr>
        <p:sp>
          <p:nvSpPr>
            <p:cNvPr id="4103" name="Text Box 10"/>
            <p:cNvSpPr txBox="1">
              <a:spLocks noChangeArrowheads="1"/>
            </p:cNvSpPr>
            <p:nvPr/>
          </p:nvSpPr>
          <p:spPr bwMode="auto">
            <a:xfrm>
              <a:off x="384" y="960"/>
              <a:ext cx="1632" cy="2784"/>
            </a:xfrm>
            <a:prstGeom prst="rect">
              <a:avLst/>
            </a:prstGeom>
            <a:solidFill>
              <a:srgbClr val="B8D9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174625" indent="-174625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spcAft>
                  <a:spcPct val="50000"/>
                </a:spcAft>
                <a:buFontTx/>
                <a:buChar char="•"/>
              </a:pPr>
              <a:endParaRPr lang="en-US" sz="1200"/>
            </a:p>
            <a:p>
              <a:pPr eaLnBrk="1" hangingPunct="1">
                <a:lnSpc>
                  <a:spcPct val="100000"/>
                </a:lnSpc>
                <a:spcBef>
                  <a:spcPct val="0"/>
                </a:spcBef>
                <a:spcAft>
                  <a:spcPct val="50000"/>
                </a:spcAft>
                <a:buFontTx/>
                <a:buChar char="•"/>
              </a:pPr>
              <a:r>
                <a:rPr lang="en-US" sz="1800"/>
                <a:t>Abu Bakr, successor Umar, expanded Muslim rule rapidly</a:t>
              </a:r>
            </a:p>
            <a:p>
              <a:pPr eaLnBrk="1" hangingPunct="1">
                <a:lnSpc>
                  <a:spcPct val="100000"/>
                </a:lnSpc>
                <a:spcBef>
                  <a:spcPct val="0"/>
                </a:spcBef>
                <a:spcAft>
                  <a:spcPct val="50000"/>
                </a:spcAft>
                <a:buFontTx/>
                <a:buChar char="•"/>
              </a:pPr>
              <a:r>
                <a:rPr lang="en-US" sz="1800"/>
                <a:t>637 early victory against Persian forces in Iraq</a:t>
              </a:r>
            </a:p>
            <a:p>
              <a:pPr eaLnBrk="1" hangingPunct="1">
                <a:lnSpc>
                  <a:spcPct val="100000"/>
                </a:lnSpc>
                <a:spcBef>
                  <a:spcPct val="0"/>
                </a:spcBef>
                <a:spcAft>
                  <a:spcPct val="50000"/>
                </a:spcAft>
                <a:buFontTx/>
                <a:buChar char="•"/>
              </a:pPr>
              <a:r>
                <a:rPr lang="en-US" sz="1800"/>
                <a:t>642 victory over Persian Empire complete</a:t>
              </a:r>
            </a:p>
          </p:txBody>
        </p:sp>
        <p:sp>
          <p:nvSpPr>
            <p:cNvPr id="4104" name="Text Box 11"/>
            <p:cNvSpPr txBox="1">
              <a:spLocks noChangeArrowheads="1"/>
            </p:cNvSpPr>
            <p:nvPr/>
          </p:nvSpPr>
          <p:spPr bwMode="auto">
            <a:xfrm>
              <a:off x="384" y="624"/>
              <a:ext cx="1632" cy="336"/>
            </a:xfrm>
            <a:prstGeom prst="rect">
              <a:avLst/>
            </a:prstGeom>
            <a:solidFill>
              <a:srgbClr val="B8D9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spcAft>
                  <a:spcPct val="50000"/>
                </a:spcAft>
              </a:pPr>
              <a:r>
                <a:rPr lang="en-US" b="1" i="1"/>
                <a:t>Expansion of Territory</a:t>
              </a:r>
            </a:p>
          </p:txBody>
        </p:sp>
      </p:grpSp>
      <p:sp>
        <p:nvSpPr>
          <p:cNvPr id="4102" name="Rectangle 12"/>
          <p:cNvSpPr>
            <a:spLocks noChangeArrowheads="1"/>
          </p:cNvSpPr>
          <p:nvPr/>
        </p:nvSpPr>
        <p:spPr bwMode="auto">
          <a:xfrm>
            <a:off x="609600" y="609600"/>
            <a:ext cx="79248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sz="2800" b="1" dirty="0">
                <a:solidFill>
                  <a:srgbClr val="0000FF"/>
                </a:solidFill>
              </a:rPr>
              <a:t>Islam after Muhammad</a:t>
            </a:r>
            <a:r>
              <a:rPr lang="ja-JP" altLang="en-US" sz="2800" b="1" dirty="0">
                <a:solidFill>
                  <a:srgbClr val="0000FF"/>
                </a:solidFill>
              </a:rPr>
              <a:t>’</a:t>
            </a:r>
            <a:r>
              <a:rPr lang="en-US" sz="2800" b="1" dirty="0">
                <a:solidFill>
                  <a:srgbClr val="0000FF"/>
                </a:solidFill>
              </a:rPr>
              <a:t>s Death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alphaModFix amt="23000"/>
          </a:blip>
          <a:stretch>
            <a:fillRect/>
          </a:stretch>
        </p:blipFill>
        <p:spPr>
          <a:xfrm>
            <a:off x="1038982" y="57458"/>
            <a:ext cx="7311352" cy="657777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3322227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685800" y="533400"/>
            <a:ext cx="7772400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endParaRPr lang="en-US" sz="3500" b="1" i="1"/>
          </a:p>
        </p:txBody>
      </p:sp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457200" y="1143000"/>
            <a:ext cx="8229600" cy="1520825"/>
          </a:xfrm>
          <a:prstGeom prst="rect">
            <a:avLst/>
          </a:prstGeom>
          <a:solidFill>
            <a:srgbClr val="FEE8E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233363" indent="-233363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b="1" i="1"/>
              <a:t>More Expansion</a:t>
            </a:r>
            <a:endParaRPr lang="en-US" sz="2400" b="1" i="1"/>
          </a:p>
          <a:p>
            <a:pPr marL="233363" indent="-233363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FontTx/>
              <a:buChar char="•"/>
            </a:pPr>
            <a:r>
              <a:rPr lang="en-US" sz="1800"/>
              <a:t>After Iraq, Persia, Arab army faced wealthy Byzantine Empire to west</a:t>
            </a:r>
          </a:p>
          <a:p>
            <a:pPr marL="233363" indent="-233363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FontTx/>
              <a:buChar char="•"/>
            </a:pPr>
            <a:r>
              <a:rPr lang="en-US" sz="1800"/>
              <a:t>Byantines first lost Damascus, Syria, Jerusalem</a:t>
            </a:r>
          </a:p>
          <a:p>
            <a:pPr marL="233363" indent="-233363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FontTx/>
              <a:buChar char="•"/>
            </a:pPr>
            <a:r>
              <a:rPr lang="en-US" sz="1800"/>
              <a:t>639, Byzantine province of Egypt fell; 642, rest of Nile Valley under Arab rule</a:t>
            </a:r>
          </a:p>
        </p:txBody>
      </p:sp>
      <p:sp>
        <p:nvSpPr>
          <p:cNvPr id="432132" name="Rectangle 4"/>
          <p:cNvSpPr>
            <a:spLocks noChangeArrowheads="1"/>
          </p:cNvSpPr>
          <p:nvPr/>
        </p:nvSpPr>
        <p:spPr bwMode="auto">
          <a:xfrm>
            <a:off x="457200" y="4343400"/>
            <a:ext cx="8229600" cy="1520825"/>
          </a:xfrm>
          <a:prstGeom prst="rect">
            <a:avLst/>
          </a:prstGeom>
          <a:solidFill>
            <a:srgbClr val="F296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233363" indent="-233363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b="1" i="1" dirty="0"/>
              <a:t>Internal Conflict and Division</a:t>
            </a:r>
            <a:endParaRPr lang="en-US" sz="2400" b="1" i="1" dirty="0"/>
          </a:p>
          <a:p>
            <a:pPr marL="233363" indent="-233363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FontTx/>
              <a:buChar char="•"/>
            </a:pPr>
            <a:r>
              <a:rPr lang="en-US" sz="1800" dirty="0"/>
              <a:t>Deep conflict within Muslim leadership, began with choice of Abu </a:t>
            </a:r>
            <a:r>
              <a:rPr lang="en-US" sz="1800" dirty="0" err="1"/>
              <a:t>Bakr</a:t>
            </a:r>
            <a:r>
              <a:rPr lang="en-US" sz="1800" dirty="0"/>
              <a:t>, caliph</a:t>
            </a:r>
          </a:p>
          <a:p>
            <a:pPr marL="233363" indent="-233363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FontTx/>
              <a:buChar char="•"/>
            </a:pPr>
            <a:r>
              <a:rPr lang="en-US" sz="1800" dirty="0">
                <a:solidFill>
                  <a:srgbClr val="0000FF"/>
                </a:solidFill>
              </a:rPr>
              <a:t>Some had supported Muhammad</a:t>
            </a:r>
            <a:r>
              <a:rPr lang="ja-JP" altLang="en-US" sz="1800" dirty="0">
                <a:solidFill>
                  <a:srgbClr val="0000FF"/>
                </a:solidFill>
              </a:rPr>
              <a:t>’</a:t>
            </a:r>
            <a:r>
              <a:rPr lang="en-US" sz="1800" dirty="0">
                <a:solidFill>
                  <a:srgbClr val="0000FF"/>
                </a:solidFill>
              </a:rPr>
              <a:t>s cousin, Ali</a:t>
            </a:r>
          </a:p>
          <a:p>
            <a:pPr marL="233363" indent="-233363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FontTx/>
              <a:buChar char="•"/>
            </a:pPr>
            <a:r>
              <a:rPr lang="en-US" sz="1800" dirty="0">
                <a:solidFill>
                  <a:srgbClr val="0000FF"/>
                </a:solidFill>
              </a:rPr>
              <a:t>644, Ali lost again, to </a:t>
            </a:r>
            <a:r>
              <a:rPr lang="en-US" sz="1800" dirty="0" err="1">
                <a:solidFill>
                  <a:srgbClr val="0000FF"/>
                </a:solidFill>
              </a:rPr>
              <a:t>Uthman</a:t>
            </a:r>
            <a:r>
              <a:rPr lang="en-US" sz="1800" dirty="0">
                <a:solidFill>
                  <a:srgbClr val="0000FF"/>
                </a:solidFill>
              </a:rPr>
              <a:t>, supported by powerful Mecca</a:t>
            </a:r>
            <a:r>
              <a:rPr lang="en-US" sz="1800" b="1" dirty="0">
                <a:solidFill>
                  <a:srgbClr val="0000FF"/>
                </a:solidFill>
              </a:rPr>
              <a:t> </a:t>
            </a:r>
            <a:r>
              <a:rPr lang="en-US" sz="1800" dirty="0">
                <a:solidFill>
                  <a:srgbClr val="0000FF"/>
                </a:solidFill>
              </a:rPr>
              <a:t>clan </a:t>
            </a:r>
            <a:r>
              <a:rPr lang="en-US" sz="1800" b="1" dirty="0">
                <a:solidFill>
                  <a:srgbClr val="0000FF"/>
                </a:solidFill>
              </a:rPr>
              <a:t>Umayyad</a:t>
            </a:r>
          </a:p>
        </p:txBody>
      </p:sp>
      <p:sp>
        <p:nvSpPr>
          <p:cNvPr id="432133" name="Rectangle 5"/>
          <p:cNvSpPr>
            <a:spLocks noChangeArrowheads="1"/>
          </p:cNvSpPr>
          <p:nvPr/>
        </p:nvSpPr>
        <p:spPr bwMode="auto">
          <a:xfrm>
            <a:off x="457200" y="2743200"/>
            <a:ext cx="8229600" cy="1520825"/>
          </a:xfrm>
          <a:prstGeom prst="rect">
            <a:avLst/>
          </a:prstGeom>
          <a:solidFill>
            <a:srgbClr val="F8C4C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233363" indent="-233363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b="1" i="1" dirty="0"/>
              <a:t>Empire </a:t>
            </a:r>
            <a:endParaRPr lang="en-US" sz="2400" i="1" dirty="0"/>
          </a:p>
          <a:p>
            <a:pPr marL="233363" indent="-233363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FontTx/>
              <a:buChar char="•"/>
            </a:pPr>
            <a:r>
              <a:rPr lang="en-US" sz="1800" dirty="0"/>
              <a:t>Only 10 years after Muhammad</a:t>
            </a:r>
            <a:r>
              <a:rPr lang="ja-JP" altLang="en-US" sz="1800" dirty="0"/>
              <a:t>’</a:t>
            </a:r>
            <a:r>
              <a:rPr lang="en-US" sz="1800" dirty="0"/>
              <a:t>s death, followers had created empire</a:t>
            </a:r>
          </a:p>
          <a:p>
            <a:pPr marL="233363" indent="-233363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FontTx/>
              <a:buChar char="•"/>
            </a:pPr>
            <a:r>
              <a:rPr lang="en-US" sz="1800" dirty="0"/>
              <a:t>Conquests continued under later caliphs</a:t>
            </a:r>
          </a:p>
          <a:p>
            <a:pPr marL="233363" indent="-233363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FontTx/>
              <a:buChar char="•"/>
            </a:pPr>
            <a:r>
              <a:rPr lang="en-US" sz="1800" dirty="0"/>
              <a:t>661, </a:t>
            </a:r>
            <a:r>
              <a:rPr lang="en-US" sz="1800" b="1" dirty="0"/>
              <a:t>caliphate</a:t>
            </a:r>
            <a:r>
              <a:rPr lang="en-US" sz="1800" dirty="0"/>
              <a:t> stretched from northern Africa in west to Persia in East</a:t>
            </a:r>
          </a:p>
        </p:txBody>
      </p:sp>
      <p:sp>
        <p:nvSpPr>
          <p:cNvPr id="5126" name="Rectangle 6"/>
          <p:cNvSpPr>
            <a:spLocks noChangeArrowheads="1"/>
          </p:cNvSpPr>
          <p:nvPr/>
        </p:nvSpPr>
        <p:spPr bwMode="auto">
          <a:xfrm>
            <a:off x="609600" y="609600"/>
            <a:ext cx="79248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sz="2800" b="1">
                <a:solidFill>
                  <a:schemeClr val="tx2"/>
                </a:solidFill>
              </a:rPr>
              <a:t>More Expansion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alphaModFix amt="23000"/>
          </a:blip>
          <a:stretch>
            <a:fillRect/>
          </a:stretch>
        </p:blipFill>
        <p:spPr>
          <a:xfrm>
            <a:off x="1038982" y="57458"/>
            <a:ext cx="7311352" cy="657777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74861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32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32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2132" grpId="0" animBg="1"/>
      <p:bldP spid="43213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4660900" y="1143000"/>
            <a:ext cx="4025900" cy="4724400"/>
            <a:chOff x="384" y="624"/>
            <a:chExt cx="1632" cy="3120"/>
          </a:xfrm>
        </p:grpSpPr>
        <p:sp>
          <p:nvSpPr>
            <p:cNvPr id="6151" name="Text Box 3"/>
            <p:cNvSpPr txBox="1">
              <a:spLocks noChangeArrowheads="1"/>
            </p:cNvSpPr>
            <p:nvPr/>
          </p:nvSpPr>
          <p:spPr bwMode="auto">
            <a:xfrm>
              <a:off x="384" y="960"/>
              <a:ext cx="1632" cy="2784"/>
            </a:xfrm>
            <a:prstGeom prst="rect">
              <a:avLst/>
            </a:prstGeom>
            <a:solidFill>
              <a:srgbClr val="F296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2286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spcAft>
                  <a:spcPct val="5000"/>
                </a:spcAft>
                <a:buFontTx/>
                <a:buChar char="•"/>
              </a:pPr>
              <a:r>
                <a:rPr lang="en-US" dirty="0">
                  <a:solidFill>
                    <a:srgbClr val="0000FF"/>
                  </a:solidFill>
                </a:rPr>
                <a:t>Most Muslims accepted Umayyad </a:t>
              </a:r>
              <a:r>
                <a:rPr lang="en-US" dirty="0" smtClean="0">
                  <a:solidFill>
                    <a:srgbClr val="0000FF"/>
                  </a:solidFill>
                </a:rPr>
                <a:t>caliph</a:t>
              </a:r>
              <a:r>
                <a:rPr lang="en-US" dirty="0">
                  <a:solidFill>
                    <a:srgbClr val="0000FF"/>
                  </a:solidFill>
                </a:rPr>
                <a:t> </a:t>
              </a:r>
              <a:endParaRPr lang="en-US" dirty="0" smtClean="0">
                <a:solidFill>
                  <a:srgbClr val="0000FF"/>
                </a:solidFill>
              </a:endParaRPr>
            </a:p>
            <a:p>
              <a:pPr eaLnBrk="1" hangingPunct="1">
                <a:lnSpc>
                  <a:spcPct val="100000"/>
                </a:lnSpc>
                <a:spcBef>
                  <a:spcPct val="0"/>
                </a:spcBef>
                <a:spcAft>
                  <a:spcPct val="5000"/>
                </a:spcAft>
                <a:buFontTx/>
                <a:buChar char="•"/>
              </a:pPr>
              <a:endParaRPr lang="en-US" dirty="0"/>
            </a:p>
            <a:p>
              <a:pPr eaLnBrk="1" hangingPunct="1">
                <a:lnSpc>
                  <a:spcPct val="100000"/>
                </a:lnSpc>
                <a:spcBef>
                  <a:spcPct val="0"/>
                </a:spcBef>
                <a:spcAft>
                  <a:spcPct val="5000"/>
                </a:spcAft>
                <a:buFontTx/>
                <a:buChar char="•"/>
              </a:pPr>
              <a:r>
                <a:rPr lang="en-US" dirty="0">
                  <a:solidFill>
                    <a:srgbClr val="0000FF"/>
                  </a:solidFill>
                </a:rPr>
                <a:t>Called </a:t>
              </a:r>
              <a:r>
                <a:rPr lang="en-US" b="1" dirty="0">
                  <a:solidFill>
                    <a:srgbClr val="0000FF"/>
                  </a:solidFill>
                </a:rPr>
                <a:t>Sunnis</a:t>
              </a:r>
              <a:r>
                <a:rPr lang="en-US" dirty="0"/>
                <a:t>, </a:t>
              </a:r>
              <a:r>
                <a:rPr lang="ja-JP" altLang="en-US" dirty="0"/>
                <a:t>“</a:t>
              </a:r>
              <a:r>
                <a:rPr lang="en-US" dirty="0"/>
                <a:t>followers of the </a:t>
              </a:r>
              <a:r>
                <a:rPr lang="en-US" dirty="0" err="1"/>
                <a:t>Sunna</a:t>
              </a:r>
              <a:r>
                <a:rPr lang="en-US" dirty="0"/>
                <a:t>,</a:t>
              </a:r>
              <a:r>
                <a:rPr lang="ja-JP" altLang="en-US" dirty="0"/>
                <a:t>”</a:t>
              </a:r>
              <a:r>
                <a:rPr lang="en-US" dirty="0"/>
                <a:t> or </a:t>
              </a:r>
              <a:r>
                <a:rPr lang="ja-JP" altLang="en-US" dirty="0"/>
                <a:t>“</a:t>
              </a:r>
              <a:r>
                <a:rPr lang="en-US" dirty="0"/>
                <a:t>way of the Prophet</a:t>
              </a:r>
              <a:r>
                <a:rPr lang="ja-JP" altLang="en-US" dirty="0"/>
                <a:t>”</a:t>
              </a:r>
              <a:endParaRPr lang="en-US" dirty="0"/>
            </a:p>
            <a:p>
              <a:pPr eaLnBrk="1" hangingPunct="1">
                <a:lnSpc>
                  <a:spcPct val="100000"/>
                </a:lnSpc>
                <a:spcBef>
                  <a:spcPct val="0"/>
                </a:spcBef>
                <a:spcAft>
                  <a:spcPct val="5000"/>
                </a:spcAft>
                <a:buFontTx/>
                <a:buChar char="•"/>
              </a:pPr>
              <a:endParaRPr lang="en-US" dirty="0"/>
            </a:p>
            <a:p>
              <a:pPr eaLnBrk="1" hangingPunct="1">
                <a:lnSpc>
                  <a:spcPct val="100000"/>
                </a:lnSpc>
                <a:spcBef>
                  <a:spcPct val="0"/>
                </a:spcBef>
                <a:spcAft>
                  <a:spcPct val="5000"/>
                </a:spcAft>
                <a:buFontTx/>
                <a:buChar char="•"/>
              </a:pPr>
              <a:r>
                <a:rPr lang="en-US" dirty="0">
                  <a:solidFill>
                    <a:srgbClr val="0000FF"/>
                  </a:solidFill>
                </a:rPr>
                <a:t>Ali</a:t>
              </a:r>
              <a:r>
                <a:rPr lang="ja-JP" altLang="en-US" dirty="0">
                  <a:solidFill>
                    <a:srgbClr val="0000FF"/>
                  </a:solidFill>
                </a:rPr>
                <a:t>’</a:t>
              </a:r>
              <a:r>
                <a:rPr lang="en-US" dirty="0">
                  <a:solidFill>
                    <a:srgbClr val="0000FF"/>
                  </a:solidFill>
                </a:rPr>
                <a:t>s supporters </a:t>
              </a:r>
              <a:r>
                <a:rPr lang="en-US" dirty="0"/>
                <a:t>refused to go along with </a:t>
              </a:r>
              <a:r>
                <a:rPr lang="en-US" dirty="0" err="1"/>
                <a:t>Umayyads</a:t>
              </a:r>
              <a:r>
                <a:rPr lang="en-US" dirty="0"/>
                <a:t>.</a:t>
              </a:r>
            </a:p>
            <a:p>
              <a:pPr eaLnBrk="1" hangingPunct="1">
                <a:lnSpc>
                  <a:spcPct val="100000"/>
                </a:lnSpc>
                <a:spcBef>
                  <a:spcPct val="0"/>
                </a:spcBef>
                <a:spcAft>
                  <a:spcPct val="5000"/>
                </a:spcAft>
                <a:buFontTx/>
                <a:buChar char="•"/>
              </a:pPr>
              <a:endParaRPr lang="en-US" dirty="0">
                <a:solidFill>
                  <a:srgbClr val="0000FF"/>
                </a:solidFill>
              </a:endParaRPr>
            </a:p>
            <a:p>
              <a:pPr eaLnBrk="1" hangingPunct="1">
                <a:lnSpc>
                  <a:spcPct val="100000"/>
                </a:lnSpc>
                <a:spcBef>
                  <a:spcPct val="0"/>
                </a:spcBef>
                <a:spcAft>
                  <a:spcPct val="5000"/>
                </a:spcAft>
                <a:buFontTx/>
                <a:buChar char="•"/>
              </a:pPr>
              <a:r>
                <a:rPr lang="en-US" dirty="0">
                  <a:solidFill>
                    <a:srgbClr val="0000FF"/>
                  </a:solidFill>
                </a:rPr>
                <a:t>Became known as the </a:t>
              </a:r>
              <a:r>
                <a:rPr lang="en-US" b="1" dirty="0">
                  <a:solidFill>
                    <a:srgbClr val="0000FF"/>
                  </a:solidFill>
                </a:rPr>
                <a:t>Shia</a:t>
              </a:r>
              <a:r>
                <a:rPr lang="en-US" dirty="0">
                  <a:solidFill>
                    <a:srgbClr val="0000FF"/>
                  </a:solidFill>
                </a:rPr>
                <a:t>, </a:t>
              </a:r>
              <a:r>
                <a:rPr lang="ja-JP" altLang="en-US" dirty="0"/>
                <a:t>“</a:t>
              </a:r>
              <a:r>
                <a:rPr lang="en-US" dirty="0"/>
                <a:t>party of Ali</a:t>
              </a:r>
              <a:r>
                <a:rPr lang="ja-JP" altLang="en-US" dirty="0"/>
                <a:t>”</a:t>
              </a:r>
              <a:endParaRPr lang="en-US" dirty="0"/>
            </a:p>
          </p:txBody>
        </p:sp>
        <p:sp>
          <p:nvSpPr>
            <p:cNvPr id="6152" name="Text Box 4"/>
            <p:cNvSpPr txBox="1">
              <a:spLocks noChangeArrowheads="1"/>
            </p:cNvSpPr>
            <p:nvPr/>
          </p:nvSpPr>
          <p:spPr bwMode="auto">
            <a:xfrm>
              <a:off x="384" y="624"/>
              <a:ext cx="1632" cy="336"/>
            </a:xfrm>
            <a:prstGeom prst="rect">
              <a:avLst/>
            </a:prstGeom>
            <a:solidFill>
              <a:srgbClr val="F296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spcAft>
                  <a:spcPct val="5000"/>
                </a:spcAft>
              </a:pPr>
              <a:r>
                <a:rPr lang="en-US" b="1" i="1" dirty="0"/>
                <a:t>Sunnis and Shias</a:t>
              </a:r>
            </a:p>
          </p:txBody>
        </p:sp>
      </p:grpSp>
      <p:grpSp>
        <p:nvGrpSpPr>
          <p:cNvPr id="6147" name="Group 5"/>
          <p:cNvGrpSpPr>
            <a:grpSpLocks/>
          </p:cNvGrpSpPr>
          <p:nvPr/>
        </p:nvGrpSpPr>
        <p:grpSpPr bwMode="auto">
          <a:xfrm>
            <a:off x="457200" y="1143000"/>
            <a:ext cx="4025900" cy="4724400"/>
            <a:chOff x="384" y="624"/>
            <a:chExt cx="1632" cy="3120"/>
          </a:xfrm>
        </p:grpSpPr>
        <p:sp>
          <p:nvSpPr>
            <p:cNvPr id="6149" name="Text Box 6"/>
            <p:cNvSpPr txBox="1">
              <a:spLocks noChangeArrowheads="1"/>
            </p:cNvSpPr>
            <p:nvPr/>
          </p:nvSpPr>
          <p:spPr bwMode="auto">
            <a:xfrm>
              <a:off x="384" y="960"/>
              <a:ext cx="1632" cy="2784"/>
            </a:xfrm>
            <a:prstGeom prst="rect">
              <a:avLst/>
            </a:prstGeom>
            <a:solidFill>
              <a:srgbClr val="B8D9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2286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spcAft>
                  <a:spcPct val="5000"/>
                </a:spcAft>
                <a:buFontTx/>
                <a:buChar char="•"/>
              </a:pPr>
              <a:r>
                <a:rPr lang="en-US" dirty="0" err="1"/>
                <a:t>Umayyads</a:t>
              </a:r>
              <a:r>
                <a:rPr lang="en-US" dirty="0"/>
                <a:t> had been Muhammad</a:t>
              </a:r>
              <a:r>
                <a:rPr lang="ja-JP" altLang="en-US" dirty="0"/>
                <a:t>’</a:t>
              </a:r>
              <a:r>
                <a:rPr lang="en-US" dirty="0"/>
                <a:t>s enemies, converted reluctantly, were unpopular</a:t>
              </a:r>
            </a:p>
            <a:p>
              <a:pPr eaLnBrk="1" hangingPunct="1">
                <a:lnSpc>
                  <a:spcPct val="100000"/>
                </a:lnSpc>
                <a:spcBef>
                  <a:spcPct val="0"/>
                </a:spcBef>
                <a:spcAft>
                  <a:spcPct val="5000"/>
                </a:spcAft>
                <a:buFontTx/>
                <a:buChar char="•"/>
              </a:pPr>
              <a:endParaRPr lang="en-US" dirty="0"/>
            </a:p>
            <a:p>
              <a:pPr eaLnBrk="1" hangingPunct="1">
                <a:lnSpc>
                  <a:spcPct val="100000"/>
                </a:lnSpc>
                <a:spcBef>
                  <a:spcPct val="0"/>
                </a:spcBef>
                <a:spcAft>
                  <a:spcPct val="5000"/>
                </a:spcAft>
                <a:buFontTx/>
                <a:buChar char="•"/>
              </a:pPr>
              <a:r>
                <a:rPr lang="en-US" dirty="0" err="1">
                  <a:solidFill>
                    <a:srgbClr val="0000FF"/>
                  </a:solidFill>
                </a:rPr>
                <a:t>Uthman</a:t>
              </a:r>
              <a:r>
                <a:rPr lang="en-US" dirty="0">
                  <a:solidFill>
                    <a:srgbClr val="0000FF"/>
                  </a:solidFill>
                </a:rPr>
                <a:t> killed by rebels</a:t>
              </a:r>
            </a:p>
            <a:p>
              <a:pPr eaLnBrk="1" hangingPunct="1">
                <a:lnSpc>
                  <a:spcPct val="100000"/>
                </a:lnSpc>
                <a:spcBef>
                  <a:spcPct val="0"/>
                </a:spcBef>
                <a:spcAft>
                  <a:spcPct val="5000"/>
                </a:spcAft>
                <a:buFontTx/>
                <a:buChar char="•"/>
              </a:pPr>
              <a:endParaRPr lang="en-US" dirty="0">
                <a:solidFill>
                  <a:srgbClr val="0000FF"/>
                </a:solidFill>
              </a:endParaRPr>
            </a:p>
            <a:p>
              <a:pPr eaLnBrk="1" hangingPunct="1">
                <a:lnSpc>
                  <a:spcPct val="100000"/>
                </a:lnSpc>
                <a:spcBef>
                  <a:spcPct val="0"/>
                </a:spcBef>
                <a:spcAft>
                  <a:spcPct val="5000"/>
                </a:spcAft>
                <a:buFontTx/>
                <a:buChar char="•"/>
              </a:pPr>
              <a:r>
                <a:rPr lang="en-US" dirty="0">
                  <a:solidFill>
                    <a:srgbClr val="0000FF"/>
                  </a:solidFill>
                </a:rPr>
                <a:t>Ali became caliph</a:t>
              </a:r>
              <a:r>
                <a:rPr lang="en-US" dirty="0"/>
                <a:t>, but troubles had just begun</a:t>
              </a:r>
            </a:p>
            <a:p>
              <a:pPr eaLnBrk="1" hangingPunct="1">
                <a:lnSpc>
                  <a:spcPct val="100000"/>
                </a:lnSpc>
                <a:spcBef>
                  <a:spcPct val="0"/>
                </a:spcBef>
                <a:spcAft>
                  <a:spcPct val="5000"/>
                </a:spcAft>
                <a:buFontTx/>
                <a:buChar char="•"/>
              </a:pPr>
              <a:endParaRPr lang="en-US" dirty="0"/>
            </a:p>
            <a:p>
              <a:pPr eaLnBrk="1" hangingPunct="1">
                <a:lnSpc>
                  <a:spcPct val="100000"/>
                </a:lnSpc>
                <a:spcBef>
                  <a:spcPct val="0"/>
                </a:spcBef>
                <a:spcAft>
                  <a:spcPct val="5000"/>
                </a:spcAft>
                <a:buFontTx/>
                <a:buChar char="•"/>
              </a:pPr>
              <a:r>
                <a:rPr lang="en-US" dirty="0"/>
                <a:t>Civil war broke out between Ali</a:t>
              </a:r>
              <a:r>
                <a:rPr lang="ja-JP" altLang="en-US" dirty="0"/>
                <a:t>’</a:t>
              </a:r>
              <a:r>
                <a:rPr lang="en-US" dirty="0"/>
                <a:t>s forces, Umayyad; </a:t>
              </a:r>
              <a:r>
                <a:rPr lang="en-US" dirty="0">
                  <a:solidFill>
                    <a:srgbClr val="0000FF"/>
                  </a:solidFill>
                </a:rPr>
                <a:t>Ali killed, Umayyad retook control</a:t>
              </a:r>
            </a:p>
          </p:txBody>
        </p:sp>
        <p:sp>
          <p:nvSpPr>
            <p:cNvPr id="6150" name="Text Box 7"/>
            <p:cNvSpPr txBox="1">
              <a:spLocks noChangeArrowheads="1"/>
            </p:cNvSpPr>
            <p:nvPr/>
          </p:nvSpPr>
          <p:spPr bwMode="auto">
            <a:xfrm>
              <a:off x="384" y="624"/>
              <a:ext cx="1632" cy="336"/>
            </a:xfrm>
            <a:prstGeom prst="rect">
              <a:avLst/>
            </a:prstGeom>
            <a:solidFill>
              <a:srgbClr val="B8D9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spcAft>
                  <a:spcPct val="5000"/>
                </a:spcAft>
              </a:pPr>
              <a:r>
                <a:rPr lang="en-US" b="1" i="1"/>
                <a:t>Ali</a:t>
              </a:r>
              <a:r>
                <a:rPr lang="ja-JP" altLang="en-US" b="1" i="1"/>
                <a:t>’</a:t>
              </a:r>
              <a:r>
                <a:rPr lang="en-US" b="1" i="1"/>
                <a:t>s Troubles</a:t>
              </a:r>
            </a:p>
          </p:txBody>
        </p:sp>
      </p:grpSp>
      <p:sp>
        <p:nvSpPr>
          <p:cNvPr id="6148" name="Rectangle 8"/>
          <p:cNvSpPr>
            <a:spLocks noChangeArrowheads="1"/>
          </p:cNvSpPr>
          <p:nvPr/>
        </p:nvSpPr>
        <p:spPr bwMode="auto">
          <a:xfrm>
            <a:off x="609600" y="609600"/>
            <a:ext cx="79248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sz="2800" b="1">
                <a:solidFill>
                  <a:schemeClr val="tx2"/>
                </a:solidFill>
              </a:rPr>
              <a:t>Civil War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alphaModFix amt="23000"/>
          </a:blip>
          <a:stretch>
            <a:fillRect/>
          </a:stretch>
        </p:blipFill>
        <p:spPr>
          <a:xfrm>
            <a:off x="1038982" y="57458"/>
            <a:ext cx="7311352" cy="657777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04616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alphaModFix amt="23000"/>
          </a:blip>
          <a:stretch>
            <a:fillRect/>
          </a:stretch>
        </p:blipFill>
        <p:spPr>
          <a:xfrm>
            <a:off x="1038982" y="57458"/>
            <a:ext cx="7311352" cy="6577772"/>
          </a:xfrm>
          <a:prstGeom prst="rect">
            <a:avLst/>
          </a:prstGeom>
        </p:spPr>
      </p:pic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609600" y="609600"/>
            <a:ext cx="79248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sz="2800" b="1">
                <a:solidFill>
                  <a:schemeClr val="tx2"/>
                </a:solidFill>
              </a:rPr>
              <a:t>The Shia and Imams 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447800"/>
            <a:ext cx="8229600" cy="4419600"/>
          </a:xfrm>
          <a:solidFill>
            <a:srgbClr val="FEE8EA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31775" indent="-231775" eaLnBrk="1" hangingPunct="1">
              <a:spcBef>
                <a:spcPct val="0"/>
              </a:spcBef>
              <a:spcAft>
                <a:spcPct val="50000"/>
              </a:spcAft>
              <a:buFontTx/>
              <a:buNone/>
            </a:pPr>
            <a:r>
              <a:rPr lang="en-US" sz="2800" b="1">
                <a:latin typeface="Arial" charset="0"/>
              </a:rPr>
              <a:t>Shia believed God had specially blessed Ali</a:t>
            </a:r>
            <a:r>
              <a:rPr lang="ja-JP" altLang="en-US" sz="2800" b="1">
                <a:latin typeface="Arial" charset="0"/>
              </a:rPr>
              <a:t>’</a:t>
            </a:r>
            <a:r>
              <a:rPr lang="en-US" sz="2800" b="1">
                <a:latin typeface="Arial" charset="0"/>
              </a:rPr>
              <a:t>s descendants</a:t>
            </a:r>
            <a:r>
              <a:rPr lang="en-US" sz="2400" b="1">
                <a:latin typeface="Arial" charset="0"/>
              </a:rPr>
              <a:t> </a:t>
            </a:r>
          </a:p>
          <a:p>
            <a:pPr marL="798513" lvl="1" indent="-333375" eaLnBrk="1" hangingPunct="1">
              <a:spcBef>
                <a:spcPct val="0"/>
              </a:spcBef>
              <a:spcAft>
                <a:spcPct val="50000"/>
              </a:spcAft>
              <a:buFontTx/>
              <a:buChar char="•"/>
            </a:pPr>
            <a:r>
              <a:rPr lang="en-US" sz="2400" b="1">
                <a:latin typeface="Arial" charset="0"/>
              </a:rPr>
              <a:t>Ali</a:t>
            </a:r>
            <a:r>
              <a:rPr lang="ja-JP" altLang="en-US" sz="2400" b="1">
                <a:latin typeface="Arial" charset="0"/>
              </a:rPr>
              <a:t>’</a:t>
            </a:r>
            <a:r>
              <a:rPr lang="en-US" sz="2400" b="1">
                <a:latin typeface="Arial" charset="0"/>
              </a:rPr>
              <a:t>s descendants, Muhammad</a:t>
            </a:r>
            <a:r>
              <a:rPr lang="ja-JP" altLang="en-US" sz="2400" b="1">
                <a:latin typeface="Arial" charset="0"/>
              </a:rPr>
              <a:t>’</a:t>
            </a:r>
            <a:r>
              <a:rPr lang="en-US" sz="2400" b="1">
                <a:latin typeface="Arial" charset="0"/>
              </a:rPr>
              <a:t>s true heirs </a:t>
            </a:r>
          </a:p>
          <a:p>
            <a:pPr marL="798513" lvl="1" indent="-333375" eaLnBrk="1" hangingPunct="1">
              <a:spcBef>
                <a:spcPct val="0"/>
              </a:spcBef>
              <a:spcAft>
                <a:spcPct val="50000"/>
              </a:spcAft>
              <a:buFontTx/>
              <a:buChar char="•"/>
            </a:pPr>
            <a:r>
              <a:rPr lang="en-US" sz="2400" b="1">
                <a:latin typeface="Arial" charset="0"/>
              </a:rPr>
              <a:t>Shia called each of Ali</a:t>
            </a:r>
            <a:r>
              <a:rPr lang="ja-JP" altLang="en-US" sz="2400" b="1">
                <a:latin typeface="Arial" charset="0"/>
              </a:rPr>
              <a:t>’</a:t>
            </a:r>
            <a:r>
              <a:rPr lang="en-US" sz="2400" b="1">
                <a:latin typeface="Arial" charset="0"/>
              </a:rPr>
              <a:t>s successors </a:t>
            </a:r>
            <a:r>
              <a:rPr lang="en-US" sz="2400" b="1" i="1">
                <a:latin typeface="Arial" charset="0"/>
              </a:rPr>
              <a:t>imam</a:t>
            </a:r>
          </a:p>
          <a:p>
            <a:pPr marL="1654175" lvl="2" indent="-515938" eaLnBrk="1" hangingPunct="1">
              <a:spcBef>
                <a:spcPct val="0"/>
              </a:spcBef>
              <a:spcAft>
                <a:spcPct val="50000"/>
              </a:spcAft>
              <a:buFont typeface="Arial" charset="0"/>
              <a:buChar char="–"/>
            </a:pPr>
            <a:r>
              <a:rPr lang="en-US" sz="2000">
                <a:latin typeface="Arial" charset="0"/>
              </a:rPr>
              <a:t>Imam means </a:t>
            </a:r>
            <a:r>
              <a:rPr lang="ja-JP" altLang="en-US" sz="2000">
                <a:latin typeface="Arial" charset="0"/>
              </a:rPr>
              <a:t>“</a:t>
            </a:r>
            <a:r>
              <a:rPr lang="en-US" sz="2000">
                <a:latin typeface="Arial" charset="0"/>
              </a:rPr>
              <a:t>leader</a:t>
            </a:r>
            <a:r>
              <a:rPr lang="ja-JP" altLang="en-US" sz="2000">
                <a:latin typeface="Arial" charset="0"/>
              </a:rPr>
              <a:t>”</a:t>
            </a:r>
            <a:endParaRPr lang="en-US" sz="2000">
              <a:latin typeface="Arial" charset="0"/>
            </a:endParaRPr>
          </a:p>
          <a:p>
            <a:pPr marL="1654175" lvl="2" indent="-515938" eaLnBrk="1" hangingPunct="1">
              <a:spcBef>
                <a:spcPct val="0"/>
              </a:spcBef>
              <a:spcAft>
                <a:spcPct val="50000"/>
              </a:spcAft>
              <a:buFont typeface="Arial" charset="0"/>
              <a:buChar char="–"/>
            </a:pPr>
            <a:r>
              <a:rPr lang="en-US" sz="2000">
                <a:latin typeface="Arial" charset="0"/>
              </a:rPr>
              <a:t>For the shia, only imams can interpret the Qur</a:t>
            </a:r>
            <a:r>
              <a:rPr lang="ja-JP" altLang="en-US" sz="2000">
                <a:latin typeface="Arial" charset="0"/>
              </a:rPr>
              <a:t>’</a:t>
            </a:r>
            <a:r>
              <a:rPr lang="en-US" sz="2000">
                <a:latin typeface="Arial" charset="0"/>
              </a:rPr>
              <a:t>an</a:t>
            </a:r>
            <a:r>
              <a:rPr lang="en-US">
                <a:latin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85639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alphaModFix amt="23000"/>
          </a:blip>
          <a:stretch>
            <a:fillRect/>
          </a:stretch>
        </p:blipFill>
        <p:spPr>
          <a:xfrm>
            <a:off x="1038982" y="57458"/>
            <a:ext cx="7311352" cy="6577772"/>
          </a:xfrm>
          <a:prstGeom prst="rect">
            <a:avLst/>
          </a:prstGeom>
        </p:spPr>
      </p:pic>
      <p:sp>
        <p:nvSpPr>
          <p:cNvPr id="8194" name="Rectangle 2"/>
          <p:cNvSpPr>
            <a:spLocks noChangeArrowheads="1"/>
          </p:cNvSpPr>
          <p:nvPr/>
        </p:nvSpPr>
        <p:spPr bwMode="auto">
          <a:xfrm>
            <a:off x="685800" y="533400"/>
            <a:ext cx="7772400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endParaRPr lang="en-US" sz="3500" b="1" i="1"/>
          </a:p>
        </p:txBody>
      </p:sp>
      <p:sp>
        <p:nvSpPr>
          <p:cNvPr id="2" name="TextBox 1"/>
          <p:cNvSpPr txBox="1"/>
          <p:nvPr/>
        </p:nvSpPr>
        <p:spPr>
          <a:xfrm>
            <a:off x="418456" y="432529"/>
            <a:ext cx="3561286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3363" indent="-233363">
              <a:lnSpc>
                <a:spcPct val="100000"/>
              </a:lnSpc>
              <a:spcBef>
                <a:spcPct val="0"/>
              </a:spcBef>
              <a:spcAft>
                <a:spcPct val="50000"/>
              </a:spcAft>
              <a:buFontTx/>
              <a:buChar char="•"/>
            </a:pPr>
            <a:r>
              <a:rPr lang="en-US" sz="2800" dirty="0" smtClean="0"/>
              <a:t>Third group developed within Islam—</a:t>
            </a:r>
            <a:r>
              <a:rPr lang="en-US" sz="2800" dirty="0" smtClean="0">
                <a:solidFill>
                  <a:srgbClr val="0000FF"/>
                </a:solidFill>
              </a:rPr>
              <a:t>the </a:t>
            </a:r>
            <a:r>
              <a:rPr lang="en-US" sz="2800" b="1" dirty="0" smtClean="0">
                <a:solidFill>
                  <a:srgbClr val="0000FF"/>
                </a:solidFill>
              </a:rPr>
              <a:t>Sufis</a:t>
            </a:r>
          </a:p>
          <a:p>
            <a:pPr marL="233363" indent="-233363">
              <a:lnSpc>
                <a:spcPct val="100000"/>
              </a:lnSpc>
              <a:spcBef>
                <a:spcPct val="0"/>
              </a:spcBef>
              <a:spcAft>
                <a:spcPct val="50000"/>
              </a:spcAft>
              <a:buFontTx/>
              <a:buChar char="•"/>
            </a:pPr>
            <a:r>
              <a:rPr lang="en-US" sz="2800" dirty="0" smtClean="0"/>
              <a:t>Sufis seek </a:t>
            </a:r>
            <a:r>
              <a:rPr lang="en-US" sz="2800" dirty="0" smtClean="0">
                <a:solidFill>
                  <a:srgbClr val="0000FF"/>
                </a:solidFill>
              </a:rPr>
              <a:t>mystical</a:t>
            </a:r>
            <a:r>
              <a:rPr lang="en-US" sz="2800" dirty="0" smtClean="0"/>
              <a:t>, personal connection with God, using range of practices including breath control and meditation in rituals</a:t>
            </a:r>
          </a:p>
          <a:p>
            <a:pPr marL="233363" indent="-233363">
              <a:lnSpc>
                <a:spcPct val="100000"/>
              </a:lnSpc>
              <a:spcBef>
                <a:spcPct val="0"/>
              </a:spcBef>
              <a:spcAft>
                <a:spcPct val="50000"/>
              </a:spcAft>
              <a:buFontTx/>
              <a:buChar char="•"/>
            </a:pPr>
            <a:r>
              <a:rPr lang="en-US" sz="2800" dirty="0" smtClean="0"/>
              <a:t>They are the </a:t>
            </a:r>
            <a:r>
              <a:rPr lang="en-US" sz="2800" dirty="0" smtClean="0">
                <a:solidFill>
                  <a:srgbClr val="0000FF"/>
                </a:solidFill>
              </a:rPr>
              <a:t>main ones who spread Islam</a:t>
            </a:r>
            <a:endParaRPr lang="en-US" sz="2800" dirty="0">
              <a:solidFill>
                <a:srgbClr val="0000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7086" y="0"/>
            <a:ext cx="4896914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19279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6" descr="p26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56" y="1136039"/>
            <a:ext cx="9046688" cy="4159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503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37358"/>
            <a:ext cx="8229600" cy="1143000"/>
          </a:xfrm>
        </p:spPr>
        <p:txBody>
          <a:bodyPr/>
          <a:lstStyle/>
          <a:p>
            <a:r>
              <a:rPr lang="en-US" dirty="0" smtClean="0"/>
              <a:t>Homework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16539"/>
            <a:ext cx="8229600" cy="5841461"/>
          </a:xfrm>
        </p:spPr>
        <p:txBody>
          <a:bodyPr>
            <a:normAutofit/>
          </a:bodyPr>
          <a:lstStyle/>
          <a:p>
            <a:r>
              <a:rPr lang="en-US" b="1" dirty="0" smtClean="0"/>
              <a:t>Were Islam and Christianity more similar or more different?</a:t>
            </a:r>
          </a:p>
          <a:p>
            <a:r>
              <a:rPr lang="en-US" dirty="0" smtClean="0"/>
              <a:t>Choose a side and at least </a:t>
            </a:r>
            <a:r>
              <a:rPr lang="en-US" b="1" dirty="0" smtClean="0"/>
              <a:t>3 reasons </a:t>
            </a:r>
            <a:r>
              <a:rPr lang="en-US" dirty="0" smtClean="0"/>
              <a:t>to support your choice.</a:t>
            </a:r>
          </a:p>
          <a:p>
            <a:r>
              <a:rPr lang="en-US" b="1" dirty="0" smtClean="0"/>
              <a:t>These reasons need to be stated in your thesis statement along with your position.</a:t>
            </a:r>
          </a:p>
          <a:p>
            <a:r>
              <a:rPr lang="en-US" dirty="0" smtClean="0"/>
              <a:t>Each reason needs to be in its own paragraph</a:t>
            </a:r>
          </a:p>
          <a:p>
            <a:r>
              <a:rPr lang="en-US" dirty="0" smtClean="0"/>
              <a:t>Make sure you have a conclusion</a:t>
            </a:r>
          </a:p>
          <a:p>
            <a:r>
              <a:rPr lang="en-US" dirty="0" smtClean="0"/>
              <a:t>It needs to be at least 2 page</a:t>
            </a:r>
          </a:p>
          <a:p>
            <a:r>
              <a:rPr lang="en-US" b="1" dirty="0" smtClean="0"/>
              <a:t>Due </a:t>
            </a:r>
            <a:r>
              <a:rPr lang="en-US" b="1" dirty="0" smtClean="0"/>
              <a:t>next class meeting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0352865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59081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23000"/>
          </a:blip>
          <a:stretch>
            <a:fillRect/>
          </a:stretch>
        </p:blipFill>
        <p:spPr>
          <a:xfrm>
            <a:off x="1038982" y="57458"/>
            <a:ext cx="7311352" cy="65777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5997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Umayyad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64161"/>
            <a:ext cx="8229600" cy="2843718"/>
          </a:xfrm>
        </p:spPr>
        <p:txBody>
          <a:bodyPr>
            <a:normAutofit/>
          </a:bodyPr>
          <a:lstStyle/>
          <a:p>
            <a:r>
              <a:rPr lang="en-US" dirty="0" smtClean="0"/>
              <a:t>The </a:t>
            </a:r>
            <a:r>
              <a:rPr lang="en-US" dirty="0" smtClean="0">
                <a:solidFill>
                  <a:srgbClr val="0000FF"/>
                </a:solidFill>
              </a:rPr>
              <a:t>capital of the Arab Empire was moved to Damascus</a:t>
            </a:r>
          </a:p>
          <a:p>
            <a:r>
              <a:rPr lang="en-US" dirty="0" smtClean="0">
                <a:latin typeface="Georgia" charset="0"/>
              </a:rPr>
              <a:t>Islam greatly strengthened position of women</a:t>
            </a:r>
          </a:p>
          <a:p>
            <a:r>
              <a:rPr lang="en-US" dirty="0" smtClean="0">
                <a:solidFill>
                  <a:srgbClr val="0000FF"/>
                </a:solidFill>
                <a:latin typeface="Georgia" charset="0"/>
              </a:rPr>
              <a:t>Focused on expansion</a:t>
            </a:r>
          </a:p>
          <a:p>
            <a:endParaRPr lang="en-US" dirty="0" smtClean="0">
              <a:latin typeface="Georgia" charset="0"/>
            </a:endParaRP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22796" b="7007"/>
          <a:stretch/>
        </p:blipFill>
        <p:spPr>
          <a:xfrm>
            <a:off x="22766" y="3249406"/>
            <a:ext cx="9144000" cy="3909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3721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alphaModFix amt="23000"/>
          </a:blip>
          <a:stretch>
            <a:fillRect/>
          </a:stretch>
        </p:blipFill>
        <p:spPr>
          <a:xfrm>
            <a:off x="1038982" y="57458"/>
            <a:ext cx="7311352" cy="65777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08290"/>
            <a:ext cx="8229600" cy="4525963"/>
          </a:xfrm>
        </p:spPr>
        <p:txBody>
          <a:bodyPr/>
          <a:lstStyle/>
          <a:p>
            <a:r>
              <a:rPr lang="en-US" dirty="0" smtClean="0">
                <a:latin typeface="Georgia" charset="0"/>
              </a:rPr>
              <a:t>Quran forbids multiple marriages if the husband cannot take care of multiple wives or treat them all equally</a:t>
            </a:r>
          </a:p>
          <a:p>
            <a:r>
              <a:rPr lang="en-US" dirty="0" smtClean="0">
                <a:latin typeface="Georgia" charset="0"/>
              </a:rPr>
              <a:t>Umayyad caliph</a:t>
            </a:r>
            <a:r>
              <a:rPr lang="ja-JP" altLang="en-US" dirty="0" smtClean="0">
                <a:latin typeface="Georgia" charset="0"/>
              </a:rPr>
              <a:t>’</a:t>
            </a:r>
            <a:r>
              <a:rPr lang="en-US" dirty="0" smtClean="0">
                <a:latin typeface="Georgia" charset="0"/>
              </a:rPr>
              <a:t>s</a:t>
            </a:r>
            <a:r>
              <a:rPr lang="en-US" dirty="0" smtClean="0">
                <a:solidFill>
                  <a:srgbClr val="0000FF"/>
                </a:solidFill>
                <a:latin typeface="Georgia" charset="0"/>
              </a:rPr>
              <a:t> growing addiction to luxury and wealth 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9500" y="3581400"/>
            <a:ext cx="6985000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2406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ext Box 2"/>
          <p:cNvSpPr txBox="1">
            <a:spLocks noChangeArrowheads="1"/>
          </p:cNvSpPr>
          <p:nvPr/>
        </p:nvSpPr>
        <p:spPr bwMode="auto">
          <a:xfrm>
            <a:off x="1752600" y="152400"/>
            <a:ext cx="6934200" cy="82391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b="1">
                <a:solidFill>
                  <a:srgbClr val="006600"/>
                </a:solidFill>
                <a:latin typeface="Calligrapher" charset="0"/>
              </a:rPr>
              <a:t>Muslim Culture in NYC</a:t>
            </a:r>
            <a:endParaRPr lang="en-US" sz="4800" b="1" i="1">
              <a:solidFill>
                <a:srgbClr val="006600"/>
              </a:solidFill>
              <a:latin typeface="Calligrapher" charset="0"/>
            </a:endParaRPr>
          </a:p>
        </p:txBody>
      </p:sp>
      <p:pic>
        <p:nvPicPr>
          <p:cNvPr id="54276" name="Picture 4" descr="IslamicCenter-NYC-inside"/>
          <p:cNvPicPr>
            <a:picLocks noChangeAspect="1" noChangeArrowheads="1"/>
          </p:cNvPicPr>
          <p:nvPr/>
        </p:nvPicPr>
        <p:blipFill>
          <a:blip r:embed="rId2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7350" y="1295400"/>
            <a:ext cx="3295650" cy="45720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277" name="Picture 5" descr="IslamicCenter-NYC"/>
          <p:cNvPicPr>
            <a:picLocks noChangeAspect="1" noChangeArrowheads="1"/>
          </p:cNvPicPr>
          <p:nvPr/>
        </p:nvPicPr>
        <p:blipFill>
          <a:blip r:embed="rId3">
            <a:lum bright="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295400"/>
            <a:ext cx="3438525" cy="45720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279" name="Text Box 7"/>
          <p:cNvSpPr txBox="1">
            <a:spLocks noChangeArrowheads="1"/>
          </p:cNvSpPr>
          <p:nvPr/>
        </p:nvSpPr>
        <p:spPr bwMode="auto">
          <a:xfrm>
            <a:off x="1447800" y="6034088"/>
            <a:ext cx="75438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Clr>
                <a:srgbClr val="CC3300"/>
              </a:buClr>
              <a:buSzPct val="80000"/>
              <a:buFont typeface="Wingdings" charset="0"/>
              <a:buNone/>
            </a:pPr>
            <a:r>
              <a:rPr lang="en-US" sz="2800" b="1">
                <a:latin typeface="Comic Sans MS" charset="0"/>
              </a:rPr>
              <a:t>The Islamic Center, New York City</a:t>
            </a:r>
            <a:endParaRPr lang="en-US" sz="2800" b="1" i="1">
              <a:solidFill>
                <a:schemeClr val="bg1"/>
              </a:solidFill>
              <a:latin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97403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alphaModFix amt="23000"/>
          </a:blip>
          <a:stretch>
            <a:fillRect/>
          </a:stretch>
        </p:blipFill>
        <p:spPr>
          <a:xfrm>
            <a:off x="1038982" y="57458"/>
            <a:ext cx="7311352" cy="6577772"/>
          </a:xfrm>
          <a:prstGeom prst="rect">
            <a:avLst/>
          </a:prstGeom>
        </p:spPr>
      </p:pic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-1648134" y="274638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rgbClr val="0000FF"/>
                </a:solidFill>
                <a:latin typeface="Trebuchet MS" charset="0"/>
              </a:rPr>
              <a:t>Abbasid Empire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3782" y="2535764"/>
            <a:ext cx="8229600" cy="4525963"/>
          </a:xfrm>
        </p:spPr>
        <p:txBody>
          <a:bodyPr rtlCol="0">
            <a:normAutofit/>
          </a:bodyPr>
          <a:lstStyle/>
          <a:p>
            <a:pPr marL="365760" indent="-256032" eaLnBrk="1" fontAlgn="auto" hangingPunct="1">
              <a:spcAft>
                <a:spcPts val="0"/>
              </a:spcAft>
              <a:buClr>
                <a:schemeClr val="accent3"/>
              </a:buClr>
              <a:buFont typeface="Arial" pitchFamily="34" charset="0"/>
              <a:buChar char="•"/>
              <a:defRPr/>
            </a:pPr>
            <a:r>
              <a:rPr lang="en-US" dirty="0" smtClean="0">
                <a:ea typeface="+mn-ea"/>
              </a:rPr>
              <a:t>Under Abbasids, Islam becomes a universal religion that spreads across much of North Africa and Euro-Asia. </a:t>
            </a:r>
          </a:p>
          <a:p>
            <a:pPr marL="365760" indent="-256032" eaLnBrk="1" fontAlgn="auto" hangingPunct="1">
              <a:spcAft>
                <a:spcPts val="0"/>
              </a:spcAft>
              <a:buClr>
                <a:schemeClr val="accent3"/>
              </a:buClr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rgbClr val="0000FF"/>
                </a:solidFill>
                <a:ea typeface="+mn-ea"/>
              </a:rPr>
              <a:t>Abbasid Capital was Baghdad</a:t>
            </a:r>
          </a:p>
          <a:p>
            <a:pPr marL="365760" indent="-256032" eaLnBrk="1" fontAlgn="auto" hangingPunct="1">
              <a:spcAft>
                <a:spcPts val="0"/>
              </a:spcAft>
              <a:buClr>
                <a:schemeClr val="accent3"/>
              </a:buClr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rgbClr val="0000FF"/>
                </a:solidFill>
                <a:ea typeface="+mn-ea"/>
              </a:rPr>
              <a:t>Spend more time focused on trade rather than war</a:t>
            </a:r>
          </a:p>
          <a:p>
            <a:pPr marL="365760" indent="-256032" eaLnBrk="1" fontAlgn="auto" hangingPunct="1">
              <a:spcAft>
                <a:spcPts val="0"/>
              </a:spcAft>
              <a:buClr>
                <a:schemeClr val="accent3"/>
              </a:buClr>
              <a:buFont typeface="Arial" pitchFamily="34" charset="0"/>
              <a:buChar char="•"/>
              <a:defRPr/>
            </a:pPr>
            <a:r>
              <a:rPr lang="en-US" dirty="0" smtClean="0">
                <a:ea typeface="+mn-ea"/>
              </a:rPr>
              <a:t>Abbasid domain in West and Tang and Song in East revive commercial system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6996" y="167063"/>
            <a:ext cx="3817355" cy="2389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1009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alphaModFix amt="23000"/>
          </a:blip>
          <a:stretch>
            <a:fillRect/>
          </a:stretch>
        </p:blipFill>
        <p:spPr>
          <a:xfrm>
            <a:off x="1038982" y="57458"/>
            <a:ext cx="7311352" cy="6577772"/>
          </a:xfrm>
          <a:prstGeom prst="rect">
            <a:avLst/>
          </a:prstGeom>
        </p:spPr>
      </p:pic>
      <p:sp>
        <p:nvSpPr>
          <p:cNvPr id="22531" name="Content Placeholder 2"/>
          <p:cNvSpPr>
            <a:spLocks noGrp="1"/>
          </p:cNvSpPr>
          <p:nvPr>
            <p:ph idx="1"/>
          </p:nvPr>
        </p:nvSpPr>
        <p:spPr>
          <a:xfrm>
            <a:off x="0" y="57458"/>
            <a:ext cx="4543425" cy="6800542"/>
          </a:xfrm>
        </p:spPr>
        <p:txBody>
          <a:bodyPr>
            <a:normAutofit fontScale="92500"/>
          </a:bodyPr>
          <a:lstStyle/>
          <a:p>
            <a:pPr eaLnBrk="1" hangingPunct="1">
              <a:buFont typeface="Arial" charset="0"/>
              <a:buChar char="•"/>
            </a:pPr>
            <a:r>
              <a:rPr lang="en-US" dirty="0" smtClean="0">
                <a:latin typeface="Georgia" charset="0"/>
              </a:rPr>
              <a:t>Great </a:t>
            </a:r>
            <a:r>
              <a:rPr lang="en-US" dirty="0">
                <a:latin typeface="Georgia" charset="0"/>
              </a:rPr>
              <a:t>mosques are built during this time</a:t>
            </a:r>
          </a:p>
          <a:p>
            <a:pPr eaLnBrk="1" hangingPunct="1">
              <a:buFont typeface="Arial" charset="0"/>
              <a:buChar char="•"/>
            </a:pPr>
            <a:r>
              <a:rPr lang="en-US" dirty="0">
                <a:latin typeface="Georgia" charset="0"/>
              </a:rPr>
              <a:t>Focus on math and science</a:t>
            </a:r>
          </a:p>
          <a:p>
            <a:pPr eaLnBrk="1" hangingPunct="1">
              <a:buFont typeface="Arial" charset="0"/>
              <a:buChar char="•"/>
            </a:pPr>
            <a:r>
              <a:rPr lang="en-US" dirty="0">
                <a:latin typeface="Georgia" charset="0"/>
              </a:rPr>
              <a:t>Never before had a civilization spanned so many different cultures and combined such a patchwork of linguistic groups, religions, and ethnic </a:t>
            </a:r>
            <a:r>
              <a:rPr lang="en-US" dirty="0" smtClean="0">
                <a:latin typeface="Georgia" charset="0"/>
              </a:rPr>
              <a:t>types</a:t>
            </a:r>
          </a:p>
          <a:p>
            <a:pPr eaLnBrk="1" hangingPunct="1">
              <a:buFont typeface="Arial" charset="0"/>
              <a:buChar char="•"/>
            </a:pPr>
            <a:r>
              <a:rPr lang="en-US" dirty="0" smtClean="0">
                <a:solidFill>
                  <a:srgbClr val="0000FF"/>
                </a:solidFill>
                <a:latin typeface="Georgia" charset="0"/>
              </a:rPr>
              <a:t>Became wealthy and corrupt</a:t>
            </a:r>
            <a:endParaRPr lang="en-US" dirty="0">
              <a:solidFill>
                <a:srgbClr val="0000FF"/>
              </a:solidFill>
              <a:latin typeface="Georgia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3425" y="1600200"/>
            <a:ext cx="4600575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6103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23000"/>
          </a:blip>
          <a:stretch>
            <a:fillRect/>
          </a:stretch>
        </p:blipFill>
        <p:spPr>
          <a:xfrm>
            <a:off x="1038982" y="57458"/>
            <a:ext cx="7311352" cy="65777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748388" y="-267303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Others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75697"/>
            <a:ext cx="4788106" cy="598230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The caliphs converted or enslave other peoples they found worshipping many gods</a:t>
            </a:r>
          </a:p>
          <a:p>
            <a:r>
              <a:rPr lang="en-US" dirty="0" smtClean="0"/>
              <a:t>At first non-Arab converts to Islam had less rights, but they were eventually all treated equally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Treated Jews and Christians with respect </a:t>
            </a:r>
            <a:r>
              <a:rPr lang="en-US" dirty="0" smtClean="0"/>
              <a:t>because they were believed to worship the same God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Non-Muslims had to pay a special tax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8106" y="0"/>
            <a:ext cx="43558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8543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23000"/>
          </a:blip>
          <a:stretch>
            <a:fillRect/>
          </a:stretch>
        </p:blipFill>
        <p:spPr>
          <a:xfrm>
            <a:off x="1038982" y="57458"/>
            <a:ext cx="7311352" cy="65777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9731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Golden Age of Muslim Culture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5592"/>
            <a:ext cx="8229600" cy="4525963"/>
          </a:xfrm>
        </p:spPr>
        <p:txBody>
          <a:bodyPr/>
          <a:lstStyle/>
          <a:p>
            <a:r>
              <a:rPr lang="en-US" dirty="0" smtClean="0"/>
              <a:t>Learning was on the Decline in the West, but flourishing in the East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Muslims absorbed the achievements of the Greeks, Persians, Romans, Jews, and Byzantines</a:t>
            </a:r>
          </a:p>
          <a:p>
            <a:r>
              <a:rPr lang="en-US" dirty="0" smtClean="0"/>
              <a:t>Trading area larger than the Roman Empire’s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Cross road for trade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6200" y="4470182"/>
            <a:ext cx="3530600" cy="2298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032" y="4974457"/>
            <a:ext cx="2907366" cy="1706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930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23000"/>
          </a:blip>
          <a:stretch>
            <a:fillRect/>
          </a:stretch>
        </p:blipFill>
        <p:spPr>
          <a:xfrm>
            <a:off x="1038982" y="57458"/>
            <a:ext cx="7311352" cy="6577772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7459"/>
            <a:ext cx="5785310" cy="4954478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Cultural Achievements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Math</a:t>
            </a:r>
            <a:r>
              <a:rPr lang="en-US" dirty="0" smtClean="0"/>
              <a:t>: developed </a:t>
            </a:r>
            <a:r>
              <a:rPr lang="en-US" dirty="0"/>
              <a:t>A</a:t>
            </a:r>
            <a:r>
              <a:rPr lang="en-US" dirty="0" smtClean="0"/>
              <a:t>rabic numerals, </a:t>
            </a:r>
            <a:r>
              <a:rPr lang="en-US" dirty="0" smtClean="0">
                <a:solidFill>
                  <a:srgbClr val="0000FF"/>
                </a:solidFill>
              </a:rPr>
              <a:t>arithmetic</a:t>
            </a:r>
          </a:p>
          <a:p>
            <a:pPr lvl="1"/>
            <a:r>
              <a:rPr lang="en-US" dirty="0" smtClean="0"/>
              <a:t>Arts and Crafts: </a:t>
            </a:r>
            <a:r>
              <a:rPr lang="en-US" dirty="0" smtClean="0">
                <a:solidFill>
                  <a:srgbClr val="0000FF"/>
                </a:solidFill>
              </a:rPr>
              <a:t>Mohammed forbade making images of God or people</a:t>
            </a:r>
            <a:r>
              <a:rPr lang="en-US" dirty="0" smtClean="0"/>
              <a:t>, mostly geometric designs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Medicine</a:t>
            </a:r>
            <a:r>
              <a:rPr lang="en-US" dirty="0" smtClean="0"/>
              <a:t>: heart, diagnose diseases</a:t>
            </a:r>
          </a:p>
          <a:p>
            <a:pPr lvl="1"/>
            <a:r>
              <a:rPr lang="en-US" dirty="0" smtClean="0"/>
              <a:t>Architecture: beautiful palaces and </a:t>
            </a:r>
            <a:r>
              <a:rPr lang="en-US" dirty="0" smtClean="0">
                <a:solidFill>
                  <a:srgbClr val="0000FF"/>
                </a:solidFill>
              </a:rPr>
              <a:t>mosques, </a:t>
            </a:r>
            <a:r>
              <a:rPr lang="en-US" dirty="0" smtClean="0"/>
              <a:t>mosaics, calligraphy</a:t>
            </a:r>
            <a:r>
              <a:rPr lang="en-US" dirty="0" smtClean="0">
                <a:solidFill>
                  <a:srgbClr val="0000FF"/>
                </a:solidFill>
              </a:rPr>
              <a:t>, geometric designs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787" y="5011936"/>
            <a:ext cx="2222009" cy="18460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6192" y="4342250"/>
            <a:ext cx="2930972" cy="25157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8010" y="57458"/>
            <a:ext cx="3345990" cy="411814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21000" y="4823892"/>
            <a:ext cx="2864310" cy="2145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3026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23000"/>
          </a:blip>
          <a:stretch>
            <a:fillRect/>
          </a:stretch>
        </p:blipFill>
        <p:spPr>
          <a:xfrm>
            <a:off x="1038982" y="57458"/>
            <a:ext cx="7311352" cy="65777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0364" y="174399"/>
            <a:ext cx="5372100" cy="6583362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Islamic Empire attracted invaders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Baghdad was captured by the Seljuk Turks who then converted to Islam</a:t>
            </a:r>
          </a:p>
          <a:p>
            <a:r>
              <a:rPr lang="en-US" dirty="0" smtClean="0"/>
              <a:t>In the 12</a:t>
            </a:r>
            <a:r>
              <a:rPr lang="en-US" baseline="30000" dirty="0" smtClean="0"/>
              <a:t>th</a:t>
            </a:r>
            <a:r>
              <a:rPr lang="en-US" dirty="0" smtClean="0"/>
              <a:t> c. </a:t>
            </a:r>
            <a:r>
              <a:rPr lang="en-US" dirty="0" smtClean="0">
                <a:solidFill>
                  <a:srgbClr val="0000FF"/>
                </a:solidFill>
              </a:rPr>
              <a:t>Muslims became involved in the Crusades</a:t>
            </a:r>
          </a:p>
          <a:p>
            <a:r>
              <a:rPr lang="en-US" dirty="0" smtClean="0"/>
              <a:t>Christians captured Jerusalem in 1099, but the city was retaken by Saladin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Saladin is a hero to the Islamic world </a:t>
            </a:r>
            <a:r>
              <a:rPr lang="en-US" dirty="0" smtClean="0"/>
              <a:t>for uniting the Arabs and defeating the Crusaders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9300" y="813558"/>
            <a:ext cx="3314700" cy="448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2439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Quick Quiz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24. One characteristic of the “Golden Age of Muslim” culture was the—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	A. creation of democratic governments</a:t>
            </a:r>
          </a:p>
          <a:p>
            <a:pPr marL="0" indent="0">
              <a:buNone/>
            </a:pPr>
            <a:r>
              <a:rPr lang="en-US" dirty="0" smtClean="0"/>
              <a:t>	B. increased participation of women in government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C. restriction of trade and commerce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D. toleration of several other religions</a:t>
            </a:r>
          </a:p>
        </p:txBody>
      </p:sp>
    </p:spTree>
    <p:extLst>
      <p:ext uri="{BB962C8B-B14F-4D97-AF65-F5344CB8AC3E}">
        <p14:creationId xmlns:p14="http://schemas.microsoft.com/office/powerpoint/2010/main" val="2021791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eriod" startAt="25"/>
            </a:pPr>
            <a:r>
              <a:rPr lang="en-US" dirty="0" smtClean="0"/>
              <a:t>Who was the Muslim leader that was considered a hero for defeating the Crusaders?</a:t>
            </a:r>
          </a:p>
          <a:p>
            <a:pPr marL="914400" lvl="1" indent="-514350">
              <a:buAutoNum type="alphaUcPeriod"/>
            </a:pPr>
            <a:r>
              <a:rPr lang="en-US" dirty="0" smtClean="0"/>
              <a:t>King George</a:t>
            </a:r>
          </a:p>
          <a:p>
            <a:pPr marL="914400" lvl="1" indent="-514350">
              <a:buAutoNum type="alphaUcPeriod"/>
            </a:pPr>
            <a:r>
              <a:rPr lang="en-US" dirty="0" smtClean="0"/>
              <a:t>Mohammed</a:t>
            </a:r>
          </a:p>
          <a:p>
            <a:pPr marL="914400" lvl="1" indent="-514350">
              <a:buAutoNum type="alphaUcPeriod"/>
            </a:pPr>
            <a:r>
              <a:rPr lang="en-US" dirty="0" smtClean="0"/>
              <a:t>Ali</a:t>
            </a:r>
          </a:p>
          <a:p>
            <a:pPr marL="914400" lvl="1" indent="-514350">
              <a:buAutoNum type="alphaUcPeriod"/>
            </a:pPr>
            <a:r>
              <a:rPr lang="en-US" dirty="0" smtClean="0"/>
              <a:t>Saladin</a:t>
            </a:r>
          </a:p>
          <a:p>
            <a:pPr marL="914400" lvl="1" indent="-514350">
              <a:buAutoNum type="alphaUcPeriod"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9082771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49299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25000"/>
          </a:blip>
          <a:stretch>
            <a:fillRect/>
          </a:stretch>
        </p:blipFill>
        <p:spPr>
          <a:xfrm>
            <a:off x="1201462" y="1"/>
            <a:ext cx="6937055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The Kingdoms of Africa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It is believed that humanity first arose in East Africa</a:t>
            </a:r>
          </a:p>
          <a:p>
            <a:r>
              <a:rPr lang="en-US" dirty="0" smtClean="0"/>
              <a:t>In ancient times, the rise of Egyptian civilizations affected African cultures, such as Kush and Axum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Kush: produced iron, sold iron, ivory, ebony, wood, and slaves</a:t>
            </a:r>
          </a:p>
          <a:p>
            <a:r>
              <a:rPr lang="en-US" dirty="0" smtClean="0"/>
              <a:t>Later, </a:t>
            </a:r>
            <a:r>
              <a:rPr lang="en-US" dirty="0" smtClean="0">
                <a:solidFill>
                  <a:srgbClr val="000000"/>
                </a:solidFill>
              </a:rPr>
              <a:t>Ethiopia adopted its own form of Christianity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8732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7" name="Picture 3" descr="Ethnicity_of_Muslims1"/>
          <p:cNvPicPr>
            <a:picLocks noChangeAspect="1" noChangeArrowheads="1"/>
          </p:cNvPicPr>
          <p:nvPr/>
        </p:nvPicPr>
        <p:blipFill>
          <a:blip r:embed="rId2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289" y="237880"/>
            <a:ext cx="8492111" cy="5807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79746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solidFill>
                  <a:schemeClr val="tx1"/>
                </a:solidFill>
                <a:effectLst/>
                <a:latin typeface="Arial" charset="0"/>
              </a:rPr>
              <a:t>Massive Migrations</a:t>
            </a:r>
          </a:p>
        </p:txBody>
      </p:sp>
      <p:sp>
        <p:nvSpPr>
          <p:cNvPr id="2263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4902200" cy="4495800"/>
          </a:xfrm>
        </p:spPr>
        <p:txBody>
          <a:bodyPr/>
          <a:lstStyle/>
          <a:p>
            <a:pPr eaLnBrk="1" hangingPunct="1"/>
            <a:r>
              <a:rPr lang="en-US" sz="2800">
                <a:latin typeface="Arial" charset="0"/>
              </a:rPr>
              <a:t>Who were the Bantu-speaking peoples?</a:t>
            </a:r>
          </a:p>
          <a:p>
            <a:pPr lvl="1" eaLnBrk="1" hangingPunct="1"/>
            <a:r>
              <a:rPr lang="en-US" sz="2400">
                <a:latin typeface="Arial" charset="0"/>
              </a:rPr>
              <a:t>Early Africans who spread culture and language</a:t>
            </a:r>
          </a:p>
          <a:p>
            <a:pPr eaLnBrk="1" hangingPunct="1"/>
            <a:r>
              <a:rPr lang="en-US" sz="2800">
                <a:latin typeface="Arial" charset="0"/>
              </a:rPr>
              <a:t>Where did the Bantu-speaking people originally live?</a:t>
            </a:r>
          </a:p>
          <a:p>
            <a:pPr lvl="1" eaLnBrk="1" hangingPunct="1"/>
            <a:r>
              <a:rPr lang="en-US" sz="2400">
                <a:latin typeface="Arial" charset="0"/>
              </a:rPr>
              <a:t>In savanna south of Sahara</a:t>
            </a:r>
          </a:p>
        </p:txBody>
      </p:sp>
      <p:pic>
        <p:nvPicPr>
          <p:cNvPr id="1945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2588" y="1822450"/>
            <a:ext cx="3443287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Rectangle 5"/>
          <p:cNvSpPr>
            <a:spLocks noChangeArrowheads="1"/>
          </p:cNvSpPr>
          <p:nvPr/>
        </p:nvSpPr>
        <p:spPr bwMode="auto">
          <a:xfrm>
            <a:off x="5775325" y="5351463"/>
            <a:ext cx="2851150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800"/>
              <a:t>http://www.worldatlas.com/webimage/countrys/afnewlnd.gif</a:t>
            </a:r>
          </a:p>
        </p:txBody>
      </p:sp>
    </p:spTree>
    <p:extLst>
      <p:ext uri="{BB962C8B-B14F-4D97-AF65-F5344CB8AC3E}">
        <p14:creationId xmlns:p14="http://schemas.microsoft.com/office/powerpoint/2010/main" val="5699483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63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263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solidFill>
                  <a:schemeClr val="tx1"/>
                </a:solidFill>
                <a:effectLst/>
                <a:latin typeface="Arial" charset="0"/>
              </a:rPr>
              <a:t>Massive Migrations</a:t>
            </a:r>
          </a:p>
        </p:txBody>
      </p:sp>
      <p:sp>
        <p:nvSpPr>
          <p:cNvPr id="2314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4660900" cy="4495800"/>
          </a:xfrm>
        </p:spPr>
        <p:txBody>
          <a:bodyPr/>
          <a:lstStyle/>
          <a:p>
            <a:pPr eaLnBrk="1" hangingPunct="1"/>
            <a:r>
              <a:rPr lang="en-US" b="1">
                <a:latin typeface="Arial" charset="0"/>
              </a:rPr>
              <a:t>Bantu-speaking Peoples</a:t>
            </a:r>
          </a:p>
          <a:p>
            <a:pPr eaLnBrk="1" hangingPunct="1"/>
            <a:r>
              <a:rPr lang="en-US">
                <a:latin typeface="Arial" charset="0"/>
              </a:rPr>
              <a:t>Where are they now?</a:t>
            </a:r>
          </a:p>
          <a:p>
            <a:pPr lvl="1" eaLnBrk="1" hangingPunct="1"/>
            <a:r>
              <a:rPr lang="en-US">
                <a:latin typeface="Arial" charset="0"/>
              </a:rPr>
              <a:t>Southeastern Nigeria</a:t>
            </a:r>
          </a:p>
          <a:p>
            <a:pPr eaLnBrk="1" hangingPunct="1"/>
            <a:r>
              <a:rPr lang="en-US">
                <a:latin typeface="Arial" charset="0"/>
              </a:rPr>
              <a:t>What does the word Bantu mean?</a:t>
            </a:r>
          </a:p>
          <a:p>
            <a:pPr lvl="1" eaLnBrk="1" hangingPunct="1"/>
            <a:r>
              <a:rPr lang="en-US">
                <a:latin typeface="Arial" charset="0"/>
              </a:rPr>
              <a:t> </a:t>
            </a:r>
            <a:r>
              <a:rPr lang="ja-JP" altLang="en-US">
                <a:latin typeface="Arial" charset="0"/>
              </a:rPr>
              <a:t>“</a:t>
            </a:r>
            <a:r>
              <a:rPr lang="en-US" altLang="ja-JP">
                <a:latin typeface="Arial" charset="0"/>
              </a:rPr>
              <a:t>The people</a:t>
            </a:r>
            <a:r>
              <a:rPr lang="ja-JP" altLang="en-US">
                <a:latin typeface="Arial" charset="0"/>
              </a:rPr>
              <a:t>”</a:t>
            </a:r>
            <a:endParaRPr lang="en-US" altLang="ja-JP">
              <a:latin typeface="Arial" charset="0"/>
            </a:endParaRPr>
          </a:p>
          <a:p>
            <a:pPr eaLnBrk="1" hangingPunct="1">
              <a:buFontTx/>
              <a:buNone/>
            </a:pPr>
            <a:endParaRPr lang="en-US">
              <a:latin typeface="Arial" charset="0"/>
            </a:endParaRPr>
          </a:p>
        </p:txBody>
      </p:sp>
      <p:pic>
        <p:nvPicPr>
          <p:cNvPr id="2314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8650" y="1778000"/>
            <a:ext cx="31623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1429" name="Rectangle 5"/>
          <p:cNvSpPr>
            <a:spLocks noChangeArrowheads="1"/>
          </p:cNvSpPr>
          <p:nvPr/>
        </p:nvSpPr>
        <p:spPr bwMode="auto">
          <a:xfrm>
            <a:off x="6016625" y="5224463"/>
            <a:ext cx="2820988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800"/>
              <a:t>http://www.lib.utexas.edu/maps/cia08/nigeria_sm_2008.gif</a:t>
            </a:r>
          </a:p>
        </p:txBody>
      </p:sp>
    </p:spTree>
    <p:extLst>
      <p:ext uri="{BB962C8B-B14F-4D97-AF65-F5344CB8AC3E}">
        <p14:creationId xmlns:p14="http://schemas.microsoft.com/office/powerpoint/2010/main" val="39847648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314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31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314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314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solidFill>
                  <a:schemeClr val="tx1"/>
                </a:solidFill>
                <a:effectLst/>
                <a:latin typeface="Arial" charset="0"/>
              </a:rPr>
              <a:t>Massive Migrations</a:t>
            </a:r>
          </a:p>
        </p:txBody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3365500" cy="4495800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en-US" b="1">
                <a:latin typeface="Arial" charset="0"/>
              </a:rPr>
              <a:t>When did the Bantu Migration begin?</a:t>
            </a:r>
            <a:endParaRPr lang="en-US">
              <a:latin typeface="Arial" charset="0"/>
            </a:endParaRPr>
          </a:p>
          <a:p>
            <a:pPr eaLnBrk="1" hangingPunct="1"/>
            <a:r>
              <a:rPr lang="en-US">
                <a:latin typeface="Arial" charset="0"/>
              </a:rPr>
              <a:t>Bantu speakers migrate south and east starting	about 3000 B.C.</a:t>
            </a:r>
          </a:p>
          <a:p>
            <a:pPr eaLnBrk="1" hangingPunct="1"/>
            <a:endParaRPr lang="en-US">
              <a:latin typeface="Arial" charset="0"/>
            </a:endParaRPr>
          </a:p>
        </p:txBody>
      </p:sp>
      <p:pic>
        <p:nvPicPr>
          <p:cNvPr id="21507" name="Picture 5" descr="File:Bantu Phillipson.pn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5975" y="1239838"/>
            <a:ext cx="2482850" cy="508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Rectangle 7"/>
          <p:cNvSpPr>
            <a:spLocks noChangeArrowheads="1"/>
          </p:cNvSpPr>
          <p:nvPr/>
        </p:nvSpPr>
        <p:spPr bwMode="auto">
          <a:xfrm>
            <a:off x="4873625" y="6443663"/>
            <a:ext cx="2149475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800"/>
              <a:t>http://en.wikipedia.org/wiki/Bantu_migration</a:t>
            </a:r>
          </a:p>
        </p:txBody>
      </p:sp>
    </p:spTree>
    <p:extLst>
      <p:ext uri="{BB962C8B-B14F-4D97-AF65-F5344CB8AC3E}">
        <p14:creationId xmlns:p14="http://schemas.microsoft.com/office/powerpoint/2010/main" val="27909542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solidFill>
                  <a:schemeClr val="tx1"/>
                </a:solidFill>
                <a:effectLst/>
                <a:latin typeface="Arial" charset="0"/>
              </a:rPr>
              <a:t>Massive Migrations</a:t>
            </a:r>
          </a:p>
        </p:txBody>
      </p:sp>
      <p:sp>
        <p:nvSpPr>
          <p:cNvPr id="2334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4584700" cy="4495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b="1">
                <a:latin typeface="Arial" charset="0"/>
              </a:rPr>
              <a:t>Migration Begins</a:t>
            </a:r>
            <a:endParaRPr lang="en-US">
              <a:latin typeface="Arial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>
                <a:latin typeface="Arial" charset="0"/>
              </a:rPr>
              <a:t>What type of farming did they live by?</a:t>
            </a:r>
          </a:p>
          <a:p>
            <a:pPr lvl="1" eaLnBrk="1" hangingPunct="1">
              <a:lnSpc>
                <a:spcPct val="90000"/>
              </a:lnSpc>
            </a:pPr>
            <a:r>
              <a:rPr lang="en-US">
                <a:latin typeface="Arial" charset="0"/>
              </a:rPr>
              <a:t>Nomadic Farming and Herding.</a:t>
            </a:r>
          </a:p>
          <a:p>
            <a:pPr eaLnBrk="1" hangingPunct="1"/>
            <a:r>
              <a:rPr lang="en-US" sz="2400" b="1">
                <a:latin typeface="Arial" charset="0"/>
              </a:rPr>
              <a:t>What does Nomadic Mean?</a:t>
            </a:r>
          </a:p>
          <a:p>
            <a:pPr eaLnBrk="1" hangingPunct="1">
              <a:buFontTx/>
              <a:buNone/>
            </a:pPr>
            <a:r>
              <a:rPr lang="en-US" sz="2400" b="1">
                <a:latin typeface="Arial" charset="0"/>
              </a:rPr>
              <a:t>   - moving from one place to another based on the supply of food.</a:t>
            </a:r>
            <a:endParaRPr lang="en-US" sz="2400">
              <a:latin typeface="Arial" charset="0"/>
            </a:endParaRPr>
          </a:p>
        </p:txBody>
      </p:sp>
      <p:pic>
        <p:nvPicPr>
          <p:cNvPr id="2334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7350" y="1236663"/>
            <a:ext cx="3479800" cy="260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3477" name="Rectangle 5"/>
          <p:cNvSpPr>
            <a:spLocks noChangeArrowheads="1"/>
          </p:cNvSpPr>
          <p:nvPr/>
        </p:nvSpPr>
        <p:spPr bwMode="auto">
          <a:xfrm>
            <a:off x="5913438" y="3805238"/>
            <a:ext cx="289401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800"/>
              <a:t>http://www.flickr.com/photos/22877141@N02/2244432457</a:t>
            </a:r>
            <a:r>
              <a:rPr lang="en-US"/>
              <a:t>/</a:t>
            </a:r>
          </a:p>
        </p:txBody>
      </p:sp>
      <p:pic>
        <p:nvPicPr>
          <p:cNvPr id="23347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8913" y="4294188"/>
            <a:ext cx="3640137" cy="236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3479" name="Rectangle 7"/>
          <p:cNvSpPr>
            <a:spLocks noChangeArrowheads="1"/>
          </p:cNvSpPr>
          <p:nvPr/>
        </p:nvSpPr>
        <p:spPr bwMode="auto">
          <a:xfrm>
            <a:off x="5138738" y="6491288"/>
            <a:ext cx="289401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800"/>
              <a:t>http://www.flickr.com/photos/26277823@N00/2972971692</a:t>
            </a:r>
            <a:r>
              <a:rPr lang="en-US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4616849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4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334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334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34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4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34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34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34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34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4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34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34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solidFill>
                  <a:schemeClr val="tx1"/>
                </a:solidFill>
                <a:effectLst/>
                <a:latin typeface="Arial" charset="0"/>
              </a:rPr>
              <a:t>Massive Migrations</a:t>
            </a:r>
          </a:p>
        </p:txBody>
      </p:sp>
      <p:sp>
        <p:nvSpPr>
          <p:cNvPr id="2283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3721100" cy="4495800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Why did the Bantu speakers move?</a:t>
            </a:r>
          </a:p>
          <a:p>
            <a:pPr lvl="1" eaLnBrk="1" hangingPunct="1"/>
            <a:r>
              <a:rPr lang="en-US">
                <a:latin typeface="Arial" charset="0"/>
              </a:rPr>
              <a:t>In order to find farmland &amp; flee the growing Sahara</a:t>
            </a:r>
          </a:p>
        </p:txBody>
      </p:sp>
      <p:pic>
        <p:nvPicPr>
          <p:cNvPr id="22835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375" y="1500188"/>
            <a:ext cx="4581525" cy="458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8357" name="Rectangle 5"/>
          <p:cNvSpPr>
            <a:spLocks noChangeArrowheads="1"/>
          </p:cNvSpPr>
          <p:nvPr/>
        </p:nvSpPr>
        <p:spPr bwMode="auto">
          <a:xfrm>
            <a:off x="4622800" y="6138863"/>
            <a:ext cx="4038600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800"/>
              <a:t>http://www.yorku.ca/kdenning/+3510%202005-6/bantu%20migration%20000f2413.gif</a:t>
            </a:r>
          </a:p>
        </p:txBody>
      </p:sp>
    </p:spTree>
    <p:extLst>
      <p:ext uri="{BB962C8B-B14F-4D97-AF65-F5344CB8AC3E}">
        <p14:creationId xmlns:p14="http://schemas.microsoft.com/office/powerpoint/2010/main" val="23462553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83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28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283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solidFill>
                  <a:schemeClr val="tx1"/>
                </a:solidFill>
                <a:effectLst/>
                <a:latin typeface="Arial" charset="0"/>
              </a:rPr>
              <a:t>Massive Migrations</a:t>
            </a:r>
          </a:p>
        </p:txBody>
      </p:sp>
      <p:sp>
        <p:nvSpPr>
          <p:cNvPr id="234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b="1">
                <a:latin typeface="Arial" charset="0"/>
              </a:rPr>
              <a:t>What were the causes of the Bantu Migration?</a:t>
            </a:r>
            <a:endParaRPr lang="en-US">
              <a:latin typeface="Arial" charset="0"/>
            </a:endParaRPr>
          </a:p>
          <a:p>
            <a:pPr lvl="1" eaLnBrk="1" hangingPunct="1"/>
            <a:r>
              <a:rPr lang="en-US">
                <a:latin typeface="Arial" charset="0"/>
              </a:rPr>
              <a:t>Finding Farmland</a:t>
            </a:r>
          </a:p>
          <a:p>
            <a:pPr lvl="1" eaLnBrk="1" hangingPunct="1"/>
            <a:r>
              <a:rPr lang="en-US">
                <a:latin typeface="Arial" charset="0"/>
              </a:rPr>
              <a:t>Finding resources such as wood and Iron Ore</a:t>
            </a:r>
          </a:p>
          <a:p>
            <a:pPr eaLnBrk="1" hangingPunct="1"/>
            <a:r>
              <a:rPr lang="en-US">
                <a:latin typeface="Arial" charset="0"/>
              </a:rPr>
              <a:t>How successful was the Bantu migration?</a:t>
            </a:r>
          </a:p>
          <a:p>
            <a:pPr lvl="1" eaLnBrk="1" hangingPunct="1"/>
            <a:r>
              <a:rPr lang="en-US">
                <a:latin typeface="Arial" charset="0"/>
              </a:rPr>
              <a:t>Within 1,500 years they reach southern tip of Africa</a:t>
            </a:r>
          </a:p>
          <a:p>
            <a:pPr eaLnBrk="1" hangingPunct="1"/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52859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4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344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4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344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4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344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-156755" y="44227"/>
            <a:ext cx="9445079" cy="486024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30036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The Gold-Salt Trade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12964"/>
            <a:ext cx="9144000" cy="4525963"/>
          </a:xfrm>
        </p:spPr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Most of North Africa is occupied by the Sahara Desert</a:t>
            </a:r>
          </a:p>
          <a:p>
            <a:r>
              <a:rPr lang="en-US" dirty="0" smtClean="0"/>
              <a:t>Below it is </a:t>
            </a:r>
            <a:r>
              <a:rPr lang="en-US" dirty="0" smtClean="0">
                <a:solidFill>
                  <a:srgbClr val="0000FF"/>
                </a:solidFill>
              </a:rPr>
              <a:t>savanna</a:t>
            </a:r>
          </a:p>
          <a:p>
            <a:r>
              <a:rPr lang="en-US" dirty="0" smtClean="0"/>
              <a:t>This was </a:t>
            </a:r>
            <a:r>
              <a:rPr lang="en-US" dirty="0" smtClean="0">
                <a:solidFill>
                  <a:srgbClr val="0000FF"/>
                </a:solidFill>
              </a:rPr>
              <a:t>home to a large amount of pastoral people </a:t>
            </a:r>
            <a:r>
              <a:rPr lang="en-US" dirty="0" smtClean="0"/>
              <a:t>herding cattle and sheep</a:t>
            </a:r>
          </a:p>
          <a:p>
            <a:r>
              <a:rPr lang="en-US" dirty="0" smtClean="0"/>
              <a:t>They had complex communities with craftsperson, warriors, and traders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3630" y="4311606"/>
            <a:ext cx="2827604" cy="24795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110" y="4911696"/>
            <a:ext cx="2327767" cy="17458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2057" y="4742680"/>
            <a:ext cx="3094182" cy="2174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3304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-156755" y="44227"/>
            <a:ext cx="9445079" cy="486024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4020"/>
            <a:ext cx="8229600" cy="4525963"/>
          </a:xfrm>
        </p:spPr>
        <p:txBody>
          <a:bodyPr/>
          <a:lstStyle/>
          <a:p>
            <a:r>
              <a:rPr lang="en-US" dirty="0" smtClean="0"/>
              <a:t>The </a:t>
            </a:r>
            <a:r>
              <a:rPr lang="en-US" dirty="0" smtClean="0">
                <a:solidFill>
                  <a:srgbClr val="0000FF"/>
                </a:solidFill>
              </a:rPr>
              <a:t>desert acted as a barrier </a:t>
            </a:r>
            <a:r>
              <a:rPr lang="en-US" dirty="0" smtClean="0"/>
              <a:t>that separated the people of Africa from the Mediterranean world</a:t>
            </a:r>
          </a:p>
          <a:p>
            <a:r>
              <a:rPr lang="en-US" dirty="0" smtClean="0"/>
              <a:t>Despite this, people still managed to trade</a:t>
            </a:r>
          </a:p>
          <a:p>
            <a:r>
              <a:rPr lang="en-US" dirty="0" smtClean="0"/>
              <a:t>There were oasis in the desert and camels could go </a:t>
            </a:r>
            <a:r>
              <a:rPr lang="en-US" dirty="0"/>
              <a:t>s</a:t>
            </a:r>
            <a:r>
              <a:rPr lang="en-US" dirty="0" smtClean="0"/>
              <a:t>everal days without water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By the 7</a:t>
            </a:r>
            <a:r>
              <a:rPr lang="en-US" baseline="30000" dirty="0" smtClean="0">
                <a:solidFill>
                  <a:srgbClr val="0000FF"/>
                </a:solidFill>
              </a:rPr>
              <a:t>th</a:t>
            </a:r>
            <a:r>
              <a:rPr lang="en-US" dirty="0" smtClean="0">
                <a:solidFill>
                  <a:srgbClr val="0000FF"/>
                </a:solidFill>
              </a:rPr>
              <a:t> C. Muslim merchants were making this journey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274" y="4378320"/>
            <a:ext cx="3466636" cy="26987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4594" y="4260106"/>
            <a:ext cx="4242206" cy="2634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4159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-156755" y="44227"/>
            <a:ext cx="9445079" cy="486024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7433"/>
            <a:ext cx="9144000" cy="4136007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They were motivated to cross the desert because of the gold and other riches they could obtain from trade with West Africa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West Africa lacked salt</a:t>
            </a:r>
            <a:r>
              <a:rPr lang="en-US" dirty="0" smtClean="0"/>
              <a:t>—they needed to survive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Merchants would pick up salt and exchange it for gold</a:t>
            </a:r>
          </a:p>
          <a:p>
            <a:r>
              <a:rPr lang="en-US" dirty="0" smtClean="0"/>
              <a:t>This established the Gold-Salt trade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Ideas were exchanged, like Islamic beliefs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3580" y="4243440"/>
            <a:ext cx="2980420" cy="26145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254" y="4176614"/>
            <a:ext cx="2256210" cy="261456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8638" y="4310266"/>
            <a:ext cx="3492500" cy="233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1337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7482" y="50259"/>
            <a:ext cx="5848150" cy="6720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663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9" name="Picture 3" descr="Ethnicity_of_Converts1"/>
          <p:cNvPicPr>
            <a:picLocks noChangeAspect="1" noChangeArrowheads="1"/>
          </p:cNvPicPr>
          <p:nvPr/>
        </p:nvPicPr>
        <p:blipFill>
          <a:blip r:embed="rId2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174" y="444032"/>
            <a:ext cx="8261226" cy="5648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16711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25000"/>
          </a:blip>
          <a:stretch>
            <a:fillRect/>
          </a:stretch>
        </p:blipFill>
        <p:spPr>
          <a:xfrm>
            <a:off x="1201462" y="1"/>
            <a:ext cx="6937055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Rise of the West African Kingdoms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Around the 5</a:t>
            </a:r>
            <a:r>
              <a:rPr lang="en-US" baseline="30000" dirty="0" smtClean="0"/>
              <a:t>th</a:t>
            </a:r>
            <a:r>
              <a:rPr lang="en-US" dirty="0" smtClean="0"/>
              <a:t> C., West Africa saw the rise of a series of powerful kingdoms </a:t>
            </a:r>
            <a:r>
              <a:rPr lang="en-US" dirty="0" smtClean="0">
                <a:solidFill>
                  <a:srgbClr val="0000FF"/>
                </a:solidFill>
              </a:rPr>
              <a:t>based on their control of trade routes and fine cavalries</a:t>
            </a:r>
          </a:p>
          <a:p>
            <a:r>
              <a:rPr lang="en-US" dirty="0" smtClean="0"/>
              <a:t>Next 1000 years they dominated West Africa-</a:t>
            </a:r>
            <a:r>
              <a:rPr lang="en-US" dirty="0" smtClean="0">
                <a:solidFill>
                  <a:srgbClr val="0000FF"/>
                </a:solidFill>
              </a:rPr>
              <a:t>leading to an exchange of ideas, the rise of cities, and increasing wealth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5627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25000"/>
          </a:blip>
          <a:stretch>
            <a:fillRect/>
          </a:stretch>
        </p:blipFill>
        <p:spPr>
          <a:xfrm>
            <a:off x="1201462" y="1"/>
            <a:ext cx="6937055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Kingdom of Ghana (750-1200)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Founded about 750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Between Senegal and Niger Rivers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Made iron swords, spears, and lances </a:t>
            </a:r>
            <a:r>
              <a:rPr lang="en-US" dirty="0" smtClean="0"/>
              <a:t>to attack neighbors and control major trade routes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Caravans brought salt to Ghana and left with gold</a:t>
            </a:r>
          </a:p>
          <a:p>
            <a:r>
              <a:rPr lang="en-US" dirty="0" smtClean="0"/>
              <a:t>The Kings power rested on their ability to tax trade, so they could raise an army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56433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400" y="0"/>
            <a:ext cx="7810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6384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25000"/>
          </a:blip>
          <a:stretch>
            <a:fillRect/>
          </a:stretch>
        </p:blipFill>
        <p:spPr>
          <a:xfrm>
            <a:off x="1201462" y="1"/>
            <a:ext cx="6937055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561524"/>
            <a:ext cx="9144000" cy="4525963"/>
          </a:xfrm>
        </p:spPr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Governed a large area using nobles and officials</a:t>
            </a:r>
          </a:p>
          <a:p>
            <a:r>
              <a:rPr lang="en-US" dirty="0" smtClean="0"/>
              <a:t>Used captives of wars as slaves</a:t>
            </a:r>
          </a:p>
          <a:p>
            <a:r>
              <a:rPr lang="en-US" dirty="0" smtClean="0"/>
              <a:t>In 1076 they were </a:t>
            </a:r>
            <a:r>
              <a:rPr lang="en-US" dirty="0" smtClean="0">
                <a:solidFill>
                  <a:srgbClr val="0000FF"/>
                </a:solidFill>
              </a:rPr>
              <a:t>invaded by Muslims from North Africa</a:t>
            </a:r>
          </a:p>
          <a:p>
            <a:r>
              <a:rPr lang="en-US" dirty="0" smtClean="0"/>
              <a:t>Brought Islam with them</a:t>
            </a:r>
          </a:p>
          <a:p>
            <a:r>
              <a:rPr lang="en-US" dirty="0" smtClean="0"/>
              <a:t>Ghana did not recover and </a:t>
            </a:r>
            <a:r>
              <a:rPr lang="en-US" dirty="0" smtClean="0">
                <a:solidFill>
                  <a:srgbClr val="0000FF"/>
                </a:solidFill>
              </a:rPr>
              <a:t>eventually dissolved into smaller areas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4744" y="103000"/>
            <a:ext cx="3530600" cy="2311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700" y="83142"/>
            <a:ext cx="3255330" cy="2444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856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25000"/>
          </a:blip>
          <a:stretch>
            <a:fillRect/>
          </a:stretch>
        </p:blipFill>
        <p:spPr>
          <a:xfrm>
            <a:off x="1201462" y="1"/>
            <a:ext cx="6937055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Kingdom of Mali (1240-1400)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56870"/>
            <a:ext cx="8229600" cy="4525963"/>
          </a:xfrm>
        </p:spPr>
        <p:txBody>
          <a:bodyPr/>
          <a:lstStyle/>
          <a:p>
            <a:r>
              <a:rPr lang="en-US" dirty="0" smtClean="0"/>
              <a:t>In 1240, the </a:t>
            </a:r>
            <a:r>
              <a:rPr lang="en-US" dirty="0" smtClean="0">
                <a:solidFill>
                  <a:srgbClr val="0000FF"/>
                </a:solidFill>
              </a:rPr>
              <a:t>people of Mali conquered the old capitol of Ghana</a:t>
            </a:r>
          </a:p>
          <a:p>
            <a:r>
              <a:rPr lang="en-US" dirty="0" smtClean="0"/>
              <a:t>Brought gold and salt mines under their control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Converted to Islam, but most people did not adopt it.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4685" y="4188968"/>
            <a:ext cx="3844685" cy="2418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8528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25000"/>
          </a:blip>
          <a:stretch>
            <a:fillRect/>
          </a:stretch>
        </p:blipFill>
        <p:spPr>
          <a:xfrm>
            <a:off x="1201462" y="1"/>
            <a:ext cx="6937055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8219"/>
            <a:ext cx="8229600" cy="4525963"/>
          </a:xfrm>
        </p:spPr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Most famous ruler was Mansa Musa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Made a pilgrimage to Mecca in 1324</a:t>
            </a:r>
          </a:p>
          <a:p>
            <a:r>
              <a:rPr lang="en-US" dirty="0" smtClean="0"/>
              <a:t>Observers were impressed with his wealth</a:t>
            </a:r>
          </a:p>
          <a:p>
            <a:r>
              <a:rPr lang="en-US" dirty="0" smtClean="0"/>
              <a:t>Mansa Musa </a:t>
            </a:r>
            <a:r>
              <a:rPr lang="en-US" dirty="0" smtClean="0">
                <a:solidFill>
                  <a:srgbClr val="0000FF"/>
                </a:solidFill>
              </a:rPr>
              <a:t>brought Muslim scholars </a:t>
            </a:r>
            <a:r>
              <a:rPr lang="en-US" dirty="0" smtClean="0"/>
              <a:t>and architects to Mali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4121" y="3467623"/>
            <a:ext cx="5509893" cy="277238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3429000"/>
            <a:ext cx="3098800" cy="314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147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0800"/>
            <a:ext cx="9144000" cy="6752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9991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25000"/>
          </a:blip>
          <a:stretch>
            <a:fillRect/>
          </a:stretch>
        </p:blipFill>
        <p:spPr>
          <a:xfrm>
            <a:off x="1201462" y="1"/>
            <a:ext cx="6937055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3000"/>
            <a:ext cx="8229600" cy="4525963"/>
          </a:xfrm>
        </p:spPr>
        <p:txBody>
          <a:bodyPr/>
          <a:lstStyle/>
          <a:p>
            <a:r>
              <a:rPr lang="en-US" dirty="0" smtClean="0"/>
              <a:t>Mansa Musa </a:t>
            </a:r>
            <a:r>
              <a:rPr lang="en-US" dirty="0" smtClean="0">
                <a:solidFill>
                  <a:srgbClr val="0000FF"/>
                </a:solidFill>
              </a:rPr>
              <a:t>built a palace and Mosque in Timbuktu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Muslim scholarship flourished</a:t>
            </a:r>
          </a:p>
          <a:p>
            <a:r>
              <a:rPr lang="en-US" dirty="0" smtClean="0"/>
              <a:t>Timbuktu became an important center of universities</a:t>
            </a:r>
          </a:p>
          <a:p>
            <a:r>
              <a:rPr lang="en-US" dirty="0" smtClean="0"/>
              <a:t>Attracted students from all over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7961" y="3810954"/>
            <a:ext cx="4498839" cy="300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6979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25000"/>
          </a:blip>
          <a:stretch>
            <a:fillRect/>
          </a:stretch>
        </p:blipFill>
        <p:spPr>
          <a:xfrm>
            <a:off x="1201462" y="1"/>
            <a:ext cx="6937055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560" y="274639"/>
            <a:ext cx="5727700" cy="6709850"/>
          </a:xfrm>
        </p:spPr>
        <p:txBody>
          <a:bodyPr>
            <a:normAutofit/>
          </a:bodyPr>
          <a:lstStyle/>
          <a:p>
            <a:r>
              <a:rPr lang="en-US" dirty="0" err="1" smtClean="0">
                <a:solidFill>
                  <a:srgbClr val="0000FF"/>
                </a:solidFill>
              </a:rPr>
              <a:t>Ibn</a:t>
            </a:r>
            <a:r>
              <a:rPr lang="en-US" dirty="0" smtClean="0">
                <a:solidFill>
                  <a:srgbClr val="0000FF"/>
                </a:solidFill>
              </a:rPr>
              <a:t> Battuta, an </a:t>
            </a:r>
            <a:r>
              <a:rPr lang="en-US" dirty="0" err="1" smtClean="0">
                <a:solidFill>
                  <a:srgbClr val="0000FF"/>
                </a:solidFill>
              </a:rPr>
              <a:t>arab</a:t>
            </a:r>
            <a:r>
              <a:rPr lang="en-US" dirty="0" smtClean="0">
                <a:solidFill>
                  <a:srgbClr val="0000FF"/>
                </a:solidFill>
              </a:rPr>
              <a:t> traveler, was impressed by Mali’s wealth, respect for laws, and the power of its ruler</a:t>
            </a:r>
          </a:p>
          <a:p>
            <a:r>
              <a:rPr lang="en-US" dirty="0" smtClean="0"/>
              <a:t>We know a lot about Africa and the Middle East because of </a:t>
            </a:r>
            <a:r>
              <a:rPr lang="en-US" dirty="0" err="1" smtClean="0"/>
              <a:t>Ibn</a:t>
            </a:r>
            <a:r>
              <a:rPr lang="en-US" dirty="0" smtClean="0"/>
              <a:t> Battuta</a:t>
            </a:r>
          </a:p>
          <a:p>
            <a:r>
              <a:rPr lang="en-US" dirty="0" smtClean="0"/>
              <a:t>Later rulers were less capable than Mansa Musa, and the empire collapsed in the 1400s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4900" y="0"/>
            <a:ext cx="2959100" cy="3314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16950" t="11364" r="22684"/>
          <a:stretch/>
        </p:blipFill>
        <p:spPr>
          <a:xfrm>
            <a:off x="6524165" y="3280367"/>
            <a:ext cx="2299947" cy="3377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3990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4676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1" name="Picture 3" descr="Number_of_Mosques_Founded1"/>
          <p:cNvPicPr>
            <a:picLocks noChangeAspect="1" noChangeArrowheads="1"/>
          </p:cNvPicPr>
          <p:nvPr/>
        </p:nvPicPr>
        <p:blipFill>
          <a:blip r:embed="rId2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731" y="340998"/>
            <a:ext cx="8300469" cy="5675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56566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25000"/>
          </a:blip>
          <a:stretch>
            <a:fillRect/>
          </a:stretch>
        </p:blipFill>
        <p:spPr>
          <a:xfrm>
            <a:off x="1201462" y="1"/>
            <a:ext cx="6937055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The Kingdom of Songhai (1464-1600)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 1464, </a:t>
            </a:r>
            <a:r>
              <a:rPr lang="en-US" dirty="0" smtClean="0">
                <a:solidFill>
                  <a:srgbClr val="0000FF"/>
                </a:solidFill>
              </a:rPr>
              <a:t>Sultan Sunni Ali, ruler of Songhai, captured Timbuktu.</a:t>
            </a:r>
          </a:p>
          <a:p>
            <a:r>
              <a:rPr lang="en-US" dirty="0" smtClean="0"/>
              <a:t>Songhai became the </a:t>
            </a:r>
            <a:r>
              <a:rPr lang="en-US" dirty="0" smtClean="0">
                <a:solidFill>
                  <a:srgbClr val="0000FF"/>
                </a:solidFill>
              </a:rPr>
              <a:t>largest of West Africa’s three trading kingdoms</a:t>
            </a:r>
          </a:p>
          <a:p>
            <a:r>
              <a:rPr lang="en-US" dirty="0" smtClean="0"/>
              <a:t>Grew rich from trade across the Sahara</a:t>
            </a:r>
          </a:p>
          <a:p>
            <a:r>
              <a:rPr lang="en-US" dirty="0" smtClean="0"/>
              <a:t>Expanded trade to Europe and Asia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Timbuktu continued to flourish as a center of Muslim scholarship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87290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8800"/>
            <a:ext cx="9144000" cy="5717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48952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85" y="480661"/>
            <a:ext cx="9066287" cy="5809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13279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25000"/>
          </a:blip>
          <a:stretch>
            <a:fillRect/>
          </a:stretch>
        </p:blipFill>
        <p:spPr>
          <a:xfrm>
            <a:off x="1201462" y="1"/>
            <a:ext cx="6937055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321193"/>
            <a:ext cx="91440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Lasted only 130 years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In 1591, the ruler of Morocco invaded West Africa</a:t>
            </a:r>
          </a:p>
          <a:p>
            <a:r>
              <a:rPr lang="en-US" dirty="0" smtClean="0"/>
              <a:t>The Songhai army was larger, but the Moroccans had gunpowder, while the Songhai had spears and arrows</a:t>
            </a:r>
          </a:p>
          <a:p>
            <a:r>
              <a:rPr lang="en-US" dirty="0" smtClean="0"/>
              <a:t>Were unable to govern from so far away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Africa split into a large number of independent areas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4181" y="-68667"/>
            <a:ext cx="4719819" cy="2900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8959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25000"/>
          </a:blip>
          <a:stretch>
            <a:fillRect/>
          </a:stretch>
        </p:blipFill>
        <p:spPr>
          <a:xfrm>
            <a:off x="1201462" y="1"/>
            <a:ext cx="6937055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572626" y="1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Other African States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43001"/>
            <a:ext cx="6382508" cy="5714999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0000FF"/>
                </a:solidFill>
              </a:rPr>
              <a:t>Ife and Benin</a:t>
            </a:r>
          </a:p>
          <a:p>
            <a:pPr lvl="1"/>
            <a:r>
              <a:rPr lang="en-US" sz="3200" dirty="0" smtClean="0"/>
              <a:t>developed by the </a:t>
            </a:r>
            <a:r>
              <a:rPr lang="en-US" sz="3200" dirty="0" smtClean="0">
                <a:solidFill>
                  <a:srgbClr val="0000FF"/>
                </a:solidFill>
              </a:rPr>
              <a:t>rainforests of West Africa.  </a:t>
            </a:r>
          </a:p>
          <a:p>
            <a:pPr lvl="1"/>
            <a:r>
              <a:rPr lang="en-US" sz="3200" dirty="0" smtClean="0"/>
              <a:t>Famous for </a:t>
            </a:r>
            <a:r>
              <a:rPr lang="en-US" sz="3200" dirty="0" smtClean="0">
                <a:solidFill>
                  <a:srgbClr val="0000FF"/>
                </a:solidFill>
              </a:rPr>
              <a:t>copper and bronze sculptures.  </a:t>
            </a:r>
          </a:p>
          <a:p>
            <a:pPr lvl="1"/>
            <a:r>
              <a:rPr lang="en-US" sz="3200" dirty="0" smtClean="0"/>
              <a:t>Benin was </a:t>
            </a:r>
            <a:r>
              <a:rPr lang="en-US" sz="3200" dirty="0" smtClean="0">
                <a:solidFill>
                  <a:srgbClr val="0000FF"/>
                </a:solidFill>
              </a:rPr>
              <a:t>involved in the slave trade</a:t>
            </a:r>
            <a:r>
              <a:rPr lang="en-US" sz="3200" dirty="0" smtClean="0"/>
              <a:t>, traded captured persons from other tribes and exchanged them with Europeans for guns and iron goods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2508" y="4051284"/>
            <a:ext cx="2758545" cy="29589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17666" t="11014" r="16869" b="5881"/>
          <a:stretch/>
        </p:blipFill>
        <p:spPr>
          <a:xfrm>
            <a:off x="6777054" y="1"/>
            <a:ext cx="2366946" cy="4051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15346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25000"/>
          </a:blip>
          <a:stretch>
            <a:fillRect/>
          </a:stretch>
        </p:blipFill>
        <p:spPr>
          <a:xfrm>
            <a:off x="1201462" y="1"/>
            <a:ext cx="6937055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"/>
            <a:ext cx="3778184" cy="6857998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0000FF"/>
                </a:solidFill>
              </a:rPr>
              <a:t>Zimbabwe</a:t>
            </a:r>
          </a:p>
          <a:p>
            <a:pPr lvl="1"/>
            <a:r>
              <a:rPr lang="en-US" sz="3200" dirty="0" smtClean="0"/>
              <a:t>One of the best known of Africa’s trading kingdoms</a:t>
            </a:r>
          </a:p>
          <a:p>
            <a:pPr lvl="1"/>
            <a:r>
              <a:rPr lang="en-US" sz="3200" dirty="0" smtClean="0"/>
              <a:t>Gold deposits</a:t>
            </a:r>
          </a:p>
          <a:p>
            <a:pPr lvl="1"/>
            <a:r>
              <a:rPr lang="en-US" sz="3200" dirty="0" smtClean="0">
                <a:solidFill>
                  <a:srgbClr val="0000FF"/>
                </a:solidFill>
              </a:rPr>
              <a:t>Traded gold, copper, and ivory with Muslim traders along the east coast</a:t>
            </a:r>
          </a:p>
          <a:p>
            <a:pPr lvl="1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8184" y="102996"/>
            <a:ext cx="5333228" cy="27511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6344" y="2874189"/>
            <a:ext cx="4013915" cy="3983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77971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25000"/>
          </a:blip>
          <a:stretch>
            <a:fillRect/>
          </a:stretch>
        </p:blipFill>
        <p:spPr>
          <a:xfrm>
            <a:off x="1201462" y="1"/>
            <a:ext cx="6937055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8192"/>
            <a:ext cx="9144000" cy="4525963"/>
          </a:xfrm>
        </p:spPr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Coastal Cities of East Africa</a:t>
            </a:r>
          </a:p>
          <a:p>
            <a:pPr lvl="1"/>
            <a:r>
              <a:rPr lang="en-US" dirty="0" smtClean="0"/>
              <a:t>Number of independent city-states arose around the 10</a:t>
            </a:r>
            <a:r>
              <a:rPr lang="en-US" baseline="30000" dirty="0" smtClean="0"/>
              <a:t>th</a:t>
            </a:r>
            <a:r>
              <a:rPr lang="en-US" dirty="0" smtClean="0"/>
              <a:t> c.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Gold was sent down the Zambia River to these cities, where it was sold to merchants from Arabia and India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8546" y="2641973"/>
            <a:ext cx="4186476" cy="42160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400" y="3350230"/>
            <a:ext cx="4262146" cy="2999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51662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25000"/>
          </a:blip>
          <a:stretch>
            <a:fillRect/>
          </a:stretch>
        </p:blipFill>
        <p:spPr>
          <a:xfrm>
            <a:off x="1201462" y="1"/>
            <a:ext cx="6937055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7306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Family Roles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/>
          </a:bodyPr>
          <a:lstStyle/>
          <a:p>
            <a:r>
              <a:rPr lang="en-US" dirty="0" smtClean="0"/>
              <a:t>Boys and girls were separated from the community and </a:t>
            </a:r>
            <a:r>
              <a:rPr lang="en-US" dirty="0" smtClean="0">
                <a:solidFill>
                  <a:srgbClr val="0000FF"/>
                </a:solidFill>
              </a:rPr>
              <a:t>underwent special ceremonies at puberty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Arranged marriages</a:t>
            </a:r>
          </a:p>
          <a:p>
            <a:r>
              <a:rPr lang="en-US" dirty="0" smtClean="0"/>
              <a:t>Groom paid a dowry to his bride’s family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Under Islam, women were limited to running the house while the men went outside</a:t>
            </a:r>
          </a:p>
          <a:p>
            <a:r>
              <a:rPr lang="en-US" dirty="0" smtClean="0"/>
              <a:t>Ghanaian proverb: “A woman is a flower in a garden; her husband is the fence around it.”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3287" y="1"/>
            <a:ext cx="2804105" cy="17803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41420"/>
            <a:ext cx="2677549" cy="1780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1099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Analyzing Documents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84497"/>
            <a:ext cx="7886700" cy="4351338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1. Title of Document</a:t>
            </a:r>
          </a:p>
          <a:p>
            <a:r>
              <a:rPr lang="en-US" dirty="0" smtClean="0"/>
              <a:t>2. Date</a:t>
            </a:r>
          </a:p>
          <a:p>
            <a:r>
              <a:rPr lang="en-US" dirty="0" smtClean="0"/>
              <a:t>3. Position</a:t>
            </a:r>
          </a:p>
          <a:p>
            <a:r>
              <a:rPr lang="en-US" dirty="0" smtClean="0"/>
              <a:t>4. For what audience?</a:t>
            </a:r>
          </a:p>
          <a:p>
            <a:r>
              <a:rPr lang="en-US" dirty="0" smtClean="0"/>
              <a:t>5. Information</a:t>
            </a:r>
          </a:p>
          <a:p>
            <a:pPr lvl="1"/>
            <a:r>
              <a:rPr lang="en-US" dirty="0" smtClean="0"/>
              <a:t>A. Why was it written?</a:t>
            </a:r>
          </a:p>
          <a:p>
            <a:pPr lvl="1"/>
            <a:r>
              <a:rPr lang="en-US" dirty="0" smtClean="0"/>
              <a:t>B. What evidence makes you think that?</a:t>
            </a:r>
          </a:p>
          <a:p>
            <a:pPr lvl="1"/>
            <a:r>
              <a:rPr lang="en-US" dirty="0" smtClean="0"/>
              <a:t>C. List three things that you think are important?</a:t>
            </a:r>
          </a:p>
          <a:p>
            <a:pPr lvl="1"/>
            <a:r>
              <a:rPr lang="en-US" dirty="0" smtClean="0"/>
              <a:t>D. List two other things that were also going on at this time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72939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Quick Quiz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eriod"/>
            </a:pPr>
            <a:r>
              <a:rPr lang="en-US" dirty="0" smtClean="0"/>
              <a:t>Most of North Africa is occupied by what?</a:t>
            </a:r>
          </a:p>
          <a:p>
            <a:pPr marL="914400" lvl="1" indent="-514350">
              <a:buAutoNum type="alphaUcPeriod"/>
            </a:pPr>
            <a:r>
              <a:rPr lang="en-US" dirty="0" smtClean="0"/>
              <a:t>Water</a:t>
            </a:r>
          </a:p>
          <a:p>
            <a:pPr marL="914400" lvl="1" indent="-514350">
              <a:buAutoNum type="alphaUcPeriod"/>
            </a:pPr>
            <a:r>
              <a:rPr lang="en-US" dirty="0" smtClean="0"/>
              <a:t>Savanna</a:t>
            </a:r>
          </a:p>
          <a:p>
            <a:pPr marL="914400" lvl="1" indent="-514350">
              <a:buAutoNum type="alphaUcPeriod"/>
            </a:pPr>
            <a:r>
              <a:rPr lang="en-US" dirty="0" smtClean="0"/>
              <a:t>Desert</a:t>
            </a:r>
          </a:p>
          <a:p>
            <a:pPr marL="914400" lvl="1" indent="-514350">
              <a:buAutoNum type="alphaUcPeriod"/>
            </a:pPr>
            <a:r>
              <a:rPr lang="en-US" dirty="0" smtClean="0"/>
              <a:t>Grassland</a:t>
            </a:r>
          </a:p>
          <a:p>
            <a:pPr marL="400050" lvl="1" indent="0">
              <a:buNone/>
            </a:pPr>
            <a:endParaRPr lang="en-US" dirty="0" smtClean="0"/>
          </a:p>
          <a:p>
            <a:pPr marL="914400" lvl="1" indent="-514350">
              <a:buAutoNum type="alphaU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6993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23000"/>
          </a:blip>
          <a:stretch>
            <a:fillRect/>
          </a:stretch>
        </p:blipFill>
        <p:spPr>
          <a:xfrm>
            <a:off x="1038982" y="57458"/>
            <a:ext cx="7311352" cy="65777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967088" y="538346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The Rise of Islam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187118"/>
            <a:ext cx="9144000" cy="4708525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In the 5</a:t>
            </a:r>
            <a:r>
              <a:rPr lang="en-US" baseline="30000" dirty="0" smtClean="0"/>
              <a:t>th</a:t>
            </a:r>
            <a:r>
              <a:rPr lang="en-US" dirty="0" smtClean="0"/>
              <a:t> c., warfare between the Byzantine and Persian Empires interrupted overland trade routes from East Asia</a:t>
            </a:r>
          </a:p>
          <a:p>
            <a:r>
              <a:rPr lang="en-US" dirty="0" smtClean="0"/>
              <a:t>Had to shift to sea routes and new land routes</a:t>
            </a:r>
          </a:p>
          <a:p>
            <a:r>
              <a:rPr lang="en-US" dirty="0" smtClean="0"/>
              <a:t>Cities developed  near wells along the caravan routes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Mecca was one of these cities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Islam emerged there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Islam is </a:t>
            </a:r>
            <a:r>
              <a:rPr lang="en-US" dirty="0">
                <a:solidFill>
                  <a:srgbClr val="0000FF"/>
                </a:solidFill>
              </a:rPr>
              <a:t>A</a:t>
            </a:r>
            <a:r>
              <a:rPr lang="en-US" dirty="0" smtClean="0">
                <a:solidFill>
                  <a:srgbClr val="0000FF"/>
                </a:solidFill>
              </a:rPr>
              <a:t>rabic for submission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9282" y="-106966"/>
            <a:ext cx="4164718" cy="232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1323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2</a:t>
            </a:r>
            <a:r>
              <a:rPr lang="en-US" dirty="0" smtClean="0"/>
              <a:t>. What did West Africa need, that it traded for?</a:t>
            </a:r>
          </a:p>
          <a:p>
            <a:pPr marL="514350" indent="-514350">
              <a:buAutoNum type="alphaUcPeriod"/>
            </a:pPr>
            <a:r>
              <a:rPr lang="en-US" dirty="0" smtClean="0"/>
              <a:t>Gold</a:t>
            </a:r>
          </a:p>
          <a:p>
            <a:pPr marL="514350" indent="-514350">
              <a:buAutoNum type="alphaUcPeriod"/>
            </a:pPr>
            <a:r>
              <a:rPr lang="en-US" dirty="0" smtClean="0"/>
              <a:t>Salt</a:t>
            </a:r>
          </a:p>
          <a:p>
            <a:pPr marL="514350" indent="-514350">
              <a:buAutoNum type="alphaUcPeriod"/>
            </a:pPr>
            <a:r>
              <a:rPr lang="en-US" dirty="0" smtClean="0"/>
              <a:t>Camels</a:t>
            </a:r>
          </a:p>
          <a:p>
            <a:pPr marL="514350" indent="-514350">
              <a:buAutoNum type="alphaUcPeriod"/>
            </a:pPr>
            <a:r>
              <a:rPr lang="en-US" dirty="0" smtClean="0"/>
              <a:t>Water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05020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3</a:t>
            </a:r>
            <a:r>
              <a:rPr lang="en-US" dirty="0" smtClean="0"/>
              <a:t>. Why did the Kingdom of Ghana fall?</a:t>
            </a:r>
          </a:p>
          <a:p>
            <a:pPr marL="514350" indent="-514350">
              <a:buAutoNum type="alphaUcPeriod"/>
            </a:pPr>
            <a:r>
              <a:rPr lang="en-US" dirty="0" smtClean="0"/>
              <a:t>Ran out of gold</a:t>
            </a:r>
          </a:p>
          <a:p>
            <a:pPr marL="514350" indent="-514350">
              <a:buAutoNum type="alphaUcPeriod"/>
            </a:pPr>
            <a:r>
              <a:rPr lang="en-US" dirty="0" smtClean="0"/>
              <a:t>Ran out of salt</a:t>
            </a:r>
          </a:p>
          <a:p>
            <a:pPr marL="514350" indent="-514350">
              <a:buAutoNum type="alphaUcPeriod"/>
            </a:pPr>
            <a:r>
              <a:rPr lang="en-US" dirty="0" smtClean="0"/>
              <a:t>Experienced an extreme drought</a:t>
            </a:r>
          </a:p>
          <a:p>
            <a:pPr marL="514350" indent="-514350">
              <a:buAutoNum type="alphaUcPeriod"/>
            </a:pPr>
            <a:r>
              <a:rPr lang="en-US" dirty="0" smtClean="0"/>
              <a:t>Attacked by Muslim invaders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187419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4</a:t>
            </a:r>
            <a:r>
              <a:rPr lang="en-US" dirty="0" smtClean="0"/>
              <a:t>. What did Mansa Musa do?</a:t>
            </a:r>
          </a:p>
          <a:p>
            <a:pPr marL="514350" indent="-514350">
              <a:buAutoNum type="alphaUcPeriod"/>
            </a:pPr>
            <a:r>
              <a:rPr lang="en-US" dirty="0" smtClean="0"/>
              <a:t>Encouraged scholarship</a:t>
            </a:r>
          </a:p>
          <a:p>
            <a:pPr marL="514350" indent="-514350">
              <a:buAutoNum type="alphaUcPeriod"/>
            </a:pPr>
            <a:r>
              <a:rPr lang="en-US" dirty="0" smtClean="0"/>
              <a:t>Built a palace in Timbuktu</a:t>
            </a:r>
          </a:p>
          <a:p>
            <a:pPr marL="514350" indent="-514350">
              <a:buAutoNum type="alphaUcPeriod"/>
            </a:pPr>
            <a:r>
              <a:rPr lang="en-US" dirty="0" smtClean="0"/>
              <a:t>Made a pilgrimage to Mecca</a:t>
            </a:r>
          </a:p>
          <a:p>
            <a:pPr marL="514350" indent="-514350">
              <a:buAutoNum type="alphaUcPeriod"/>
            </a:pPr>
            <a:r>
              <a:rPr lang="en-US" dirty="0" smtClean="0"/>
              <a:t>All of the above</a:t>
            </a:r>
          </a:p>
          <a:p>
            <a:pPr marL="514350" indent="-514350">
              <a:buAutoNum type="alphaU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668168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5. What was the largest of the three West African trading Kingdoms?</a:t>
            </a:r>
          </a:p>
          <a:p>
            <a:pPr marL="514350" indent="-514350">
              <a:buAutoNum type="alphaUcPeriod"/>
            </a:pPr>
            <a:r>
              <a:rPr lang="en-US" dirty="0" smtClean="0"/>
              <a:t>Songhai</a:t>
            </a:r>
          </a:p>
          <a:p>
            <a:pPr marL="514350" indent="-514350">
              <a:buAutoNum type="alphaUcPeriod"/>
            </a:pPr>
            <a:r>
              <a:rPr lang="en-US" dirty="0" smtClean="0"/>
              <a:t>Ghana</a:t>
            </a:r>
          </a:p>
          <a:p>
            <a:pPr marL="514350" indent="-514350">
              <a:buAutoNum type="alphaUcPeriod"/>
            </a:pPr>
            <a:r>
              <a:rPr lang="en-US" dirty="0" smtClean="0"/>
              <a:t>Mali</a:t>
            </a:r>
          </a:p>
          <a:p>
            <a:pPr marL="514350" indent="-514350">
              <a:buAutoNum type="alphaU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841885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6. What civilization had a big wall around it?</a:t>
            </a:r>
          </a:p>
          <a:p>
            <a:pPr marL="514350" indent="-514350">
              <a:buAutoNum type="alphaUcPeriod"/>
            </a:pPr>
            <a:r>
              <a:rPr lang="en-US" dirty="0" smtClean="0"/>
              <a:t>Zimbabwe</a:t>
            </a:r>
          </a:p>
          <a:p>
            <a:pPr marL="514350" indent="-514350">
              <a:buAutoNum type="alphaUcPeriod"/>
            </a:pPr>
            <a:r>
              <a:rPr lang="en-US" dirty="0" smtClean="0"/>
              <a:t>Ife</a:t>
            </a:r>
          </a:p>
          <a:p>
            <a:pPr marL="514350" indent="-514350">
              <a:buAutoNum type="alphaUcPeriod"/>
            </a:pPr>
            <a:r>
              <a:rPr lang="en-US" dirty="0" smtClean="0"/>
              <a:t>Benin</a:t>
            </a:r>
          </a:p>
          <a:p>
            <a:pPr marL="514350" indent="-514350">
              <a:buAutoNum type="alphaUcPeriod"/>
            </a:pPr>
            <a:r>
              <a:rPr lang="en-US" smtClean="0"/>
              <a:t>Coastal Cities</a:t>
            </a:r>
            <a:endParaRPr lang="en-US" dirty="0" smtClean="0"/>
          </a:p>
          <a:p>
            <a:pPr marL="514350" indent="-514350">
              <a:buAutoNum type="alphaU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08238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23000"/>
          </a:blip>
          <a:stretch>
            <a:fillRect/>
          </a:stretch>
        </p:blipFill>
        <p:spPr>
          <a:xfrm>
            <a:off x="1038982" y="57458"/>
            <a:ext cx="7311352" cy="65777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3794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Mohammed: The Prophet of Islam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5460"/>
            <a:ext cx="8229600" cy="4525963"/>
          </a:xfrm>
        </p:spPr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Islam was founded by Mohammed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Born in 570 in Mecca</a:t>
            </a:r>
          </a:p>
          <a:p>
            <a:r>
              <a:rPr lang="en-US" dirty="0" smtClean="0"/>
              <a:t>Worked as a merchant and a shepherd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Had a vision of the Angel Gabriel</a:t>
            </a:r>
          </a:p>
          <a:p>
            <a:r>
              <a:rPr lang="en-US" dirty="0" smtClean="0"/>
              <a:t>Gabriel told him to </a:t>
            </a:r>
            <a:r>
              <a:rPr lang="en-US" dirty="0" smtClean="0">
                <a:solidFill>
                  <a:srgbClr val="0000FF"/>
                </a:solidFill>
              </a:rPr>
              <a:t>convert the Arab tribes </a:t>
            </a:r>
            <a:r>
              <a:rPr lang="en-US" dirty="0" smtClean="0"/>
              <a:t>who were polytheistic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0374" y="4193672"/>
            <a:ext cx="3539327" cy="2664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6640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.6|.9|.9|1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.1|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15495</TotalTime>
  <Words>2695</Words>
  <Application>Microsoft Macintosh PowerPoint</Application>
  <PresentationFormat>On-screen Show (4:3)</PresentationFormat>
  <Paragraphs>367</Paragraphs>
  <Slides>84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84</vt:i4>
      </vt:variant>
    </vt:vector>
  </HeadingPairs>
  <TitlesOfParts>
    <vt:vector size="85" baseType="lpstr">
      <vt:lpstr>Office Theme</vt:lpstr>
      <vt:lpstr>The Islamic World and Africa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Rise of Islam</vt:lpstr>
      <vt:lpstr>Mohammed: The Prophet of Islam</vt:lpstr>
      <vt:lpstr>PowerPoint Presentation</vt:lpstr>
      <vt:lpstr>PowerPoint Presentation</vt:lpstr>
      <vt:lpstr>PowerPoint Presentation</vt:lpstr>
      <vt:lpstr>The Quran (Koran)</vt:lpstr>
      <vt:lpstr>The Five Pillars of Islam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Quick Quiz</vt:lpstr>
      <vt:lpstr>PowerPoint Presentation</vt:lpstr>
      <vt:lpstr>PowerPoint Presentation</vt:lpstr>
      <vt:lpstr>Islam Spreads</vt:lpstr>
      <vt:lpstr>PowerPoint Presentation</vt:lpstr>
      <vt:lpstr>PowerPoint Presentation</vt:lpstr>
      <vt:lpstr>The Caliphates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Homework</vt:lpstr>
      <vt:lpstr>PowerPoint Presentation</vt:lpstr>
      <vt:lpstr>Umayyad</vt:lpstr>
      <vt:lpstr>PowerPoint Presentation</vt:lpstr>
      <vt:lpstr>Abbasid Empire</vt:lpstr>
      <vt:lpstr>PowerPoint Presentation</vt:lpstr>
      <vt:lpstr>Others</vt:lpstr>
      <vt:lpstr>Golden Age of Muslim Culture</vt:lpstr>
      <vt:lpstr>PowerPoint Presentation</vt:lpstr>
      <vt:lpstr>PowerPoint Presentation</vt:lpstr>
      <vt:lpstr>Quick Quiz</vt:lpstr>
      <vt:lpstr>PowerPoint Presentation</vt:lpstr>
      <vt:lpstr>PowerPoint Presentation</vt:lpstr>
      <vt:lpstr>The Kingdoms of Africa</vt:lpstr>
      <vt:lpstr>Massive Migrations</vt:lpstr>
      <vt:lpstr>Massive Migrations</vt:lpstr>
      <vt:lpstr>Massive Migrations</vt:lpstr>
      <vt:lpstr>Massive Migrations</vt:lpstr>
      <vt:lpstr>Massive Migrations</vt:lpstr>
      <vt:lpstr>Massive Migrations</vt:lpstr>
      <vt:lpstr>The Gold-Salt Trade</vt:lpstr>
      <vt:lpstr>PowerPoint Presentation</vt:lpstr>
      <vt:lpstr>PowerPoint Presentation</vt:lpstr>
      <vt:lpstr>PowerPoint Presentation</vt:lpstr>
      <vt:lpstr>Rise of the West African Kingdoms</vt:lpstr>
      <vt:lpstr>Kingdom of Ghana (750-1200)</vt:lpstr>
      <vt:lpstr>PowerPoint Presentation</vt:lpstr>
      <vt:lpstr>PowerPoint Presentation</vt:lpstr>
      <vt:lpstr>Kingdom of Mali (1240-1400)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Kingdom of Songhai (1464-1600)</vt:lpstr>
      <vt:lpstr>PowerPoint Presentation</vt:lpstr>
      <vt:lpstr>PowerPoint Presentation</vt:lpstr>
      <vt:lpstr>PowerPoint Presentation</vt:lpstr>
      <vt:lpstr>Other African States</vt:lpstr>
      <vt:lpstr>PowerPoint Presentation</vt:lpstr>
      <vt:lpstr>PowerPoint Presentation</vt:lpstr>
      <vt:lpstr>Family Roles</vt:lpstr>
      <vt:lpstr>Analyzing Documents</vt:lpstr>
      <vt:lpstr>Quick Quiz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Islamic World and Africa</dc:title>
  <dc:creator>Emma Davis</dc:creator>
  <cp:lastModifiedBy>Tim Mainord</cp:lastModifiedBy>
  <cp:revision>70</cp:revision>
  <dcterms:created xsi:type="dcterms:W3CDTF">2013-10-07T18:24:06Z</dcterms:created>
  <dcterms:modified xsi:type="dcterms:W3CDTF">2014-08-31T20:36:27Z</dcterms:modified>
</cp:coreProperties>
</file>