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8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328" r:id="rId27"/>
    <p:sldId id="280" r:id="rId28"/>
    <p:sldId id="283" r:id="rId29"/>
    <p:sldId id="282" r:id="rId30"/>
    <p:sldId id="284" r:id="rId31"/>
    <p:sldId id="285" r:id="rId32"/>
    <p:sldId id="286" r:id="rId33"/>
    <p:sldId id="287" r:id="rId34"/>
    <p:sldId id="288" r:id="rId35"/>
    <p:sldId id="291" r:id="rId36"/>
    <p:sldId id="292" r:id="rId37"/>
    <p:sldId id="330" r:id="rId38"/>
    <p:sldId id="332" r:id="rId39"/>
    <p:sldId id="333" r:id="rId40"/>
    <p:sldId id="289" r:id="rId41"/>
    <p:sldId id="290" r:id="rId42"/>
    <p:sldId id="340" r:id="rId43"/>
    <p:sldId id="334" r:id="rId44"/>
    <p:sldId id="335" r:id="rId45"/>
    <p:sldId id="293" r:id="rId46"/>
    <p:sldId id="294" r:id="rId47"/>
    <p:sldId id="295" r:id="rId48"/>
    <p:sldId id="296" r:id="rId49"/>
    <p:sldId id="297" r:id="rId50"/>
    <p:sldId id="298" r:id="rId51"/>
    <p:sldId id="299" r:id="rId52"/>
    <p:sldId id="300" r:id="rId53"/>
    <p:sldId id="301" r:id="rId54"/>
    <p:sldId id="336" r:id="rId55"/>
    <p:sldId id="302" r:id="rId56"/>
    <p:sldId id="337" r:id="rId57"/>
    <p:sldId id="303" r:id="rId58"/>
    <p:sldId id="304" r:id="rId59"/>
    <p:sldId id="338" r:id="rId60"/>
    <p:sldId id="305" r:id="rId61"/>
    <p:sldId id="306" r:id="rId62"/>
    <p:sldId id="307" r:id="rId63"/>
    <p:sldId id="310" r:id="rId64"/>
    <p:sldId id="308" r:id="rId65"/>
    <p:sldId id="309"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39"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4" autoAdjust="0"/>
    <p:restoredTop sz="94660"/>
  </p:normalViewPr>
  <p:slideViewPr>
    <p:cSldViewPr snapToGrid="0" snapToObjects="1">
      <p:cViewPr varScale="1">
        <p:scale>
          <a:sx n="37" d="100"/>
          <a:sy n="37" d="100"/>
        </p:scale>
        <p:origin x="-129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printerSettings" Target="printerSettings/printerSettings1.bin"/><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6B40D6-DAA3-934A-B796-8016875230DB}" type="datetimeFigureOut">
              <a:rPr lang="en-US" smtClean="0"/>
              <a:t>4/24/14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E7B00-A4BB-BF41-ADAB-CA1E14771E41}" type="slidenum">
              <a:rPr lang="en-US" smtClean="0"/>
              <a:t>‹#›</a:t>
            </a:fld>
            <a:endParaRPr lang="en-US"/>
          </a:p>
        </p:txBody>
      </p:sp>
    </p:spTree>
    <p:extLst>
      <p:ext uri="{BB962C8B-B14F-4D97-AF65-F5344CB8AC3E}">
        <p14:creationId xmlns:p14="http://schemas.microsoft.com/office/powerpoint/2010/main" val="702449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6B40D6-DAA3-934A-B796-8016875230DB}" type="datetimeFigureOut">
              <a:rPr lang="en-US" smtClean="0"/>
              <a:t>4/24/14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E7B00-A4BB-BF41-ADAB-CA1E14771E41}" type="slidenum">
              <a:rPr lang="en-US" smtClean="0"/>
              <a:t>‹#›</a:t>
            </a:fld>
            <a:endParaRPr lang="en-US"/>
          </a:p>
        </p:txBody>
      </p:sp>
    </p:spTree>
    <p:extLst>
      <p:ext uri="{BB962C8B-B14F-4D97-AF65-F5344CB8AC3E}">
        <p14:creationId xmlns:p14="http://schemas.microsoft.com/office/powerpoint/2010/main" val="142996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6B40D6-DAA3-934A-B796-8016875230DB}" type="datetimeFigureOut">
              <a:rPr lang="en-US" smtClean="0"/>
              <a:t>4/24/14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E7B00-A4BB-BF41-ADAB-CA1E14771E41}" type="slidenum">
              <a:rPr lang="en-US" smtClean="0"/>
              <a:t>‹#›</a:t>
            </a:fld>
            <a:endParaRPr lang="en-US"/>
          </a:p>
        </p:txBody>
      </p:sp>
    </p:spTree>
    <p:extLst>
      <p:ext uri="{BB962C8B-B14F-4D97-AF65-F5344CB8AC3E}">
        <p14:creationId xmlns:p14="http://schemas.microsoft.com/office/powerpoint/2010/main" val="842328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6B40D6-DAA3-934A-B796-8016875230DB}" type="datetimeFigureOut">
              <a:rPr lang="en-US" smtClean="0"/>
              <a:t>4/24/14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E7B00-A4BB-BF41-ADAB-CA1E14771E41}" type="slidenum">
              <a:rPr lang="en-US" smtClean="0"/>
              <a:t>‹#›</a:t>
            </a:fld>
            <a:endParaRPr lang="en-US"/>
          </a:p>
        </p:txBody>
      </p:sp>
    </p:spTree>
    <p:extLst>
      <p:ext uri="{BB962C8B-B14F-4D97-AF65-F5344CB8AC3E}">
        <p14:creationId xmlns:p14="http://schemas.microsoft.com/office/powerpoint/2010/main" val="786489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6B40D6-DAA3-934A-B796-8016875230DB}" type="datetimeFigureOut">
              <a:rPr lang="en-US" smtClean="0"/>
              <a:t>4/24/14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E7B00-A4BB-BF41-ADAB-CA1E14771E41}" type="slidenum">
              <a:rPr lang="en-US" smtClean="0"/>
              <a:t>‹#›</a:t>
            </a:fld>
            <a:endParaRPr lang="en-US"/>
          </a:p>
        </p:txBody>
      </p:sp>
    </p:spTree>
    <p:extLst>
      <p:ext uri="{BB962C8B-B14F-4D97-AF65-F5344CB8AC3E}">
        <p14:creationId xmlns:p14="http://schemas.microsoft.com/office/powerpoint/2010/main" val="545076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6B40D6-DAA3-934A-B796-8016875230DB}" type="datetimeFigureOut">
              <a:rPr lang="en-US" smtClean="0"/>
              <a:t>4/24/14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0E7B00-A4BB-BF41-ADAB-CA1E14771E41}" type="slidenum">
              <a:rPr lang="en-US" smtClean="0"/>
              <a:t>‹#›</a:t>
            </a:fld>
            <a:endParaRPr lang="en-US"/>
          </a:p>
        </p:txBody>
      </p:sp>
    </p:spTree>
    <p:extLst>
      <p:ext uri="{BB962C8B-B14F-4D97-AF65-F5344CB8AC3E}">
        <p14:creationId xmlns:p14="http://schemas.microsoft.com/office/powerpoint/2010/main" val="1315309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6B40D6-DAA3-934A-B796-8016875230DB}" type="datetimeFigureOut">
              <a:rPr lang="en-US" smtClean="0"/>
              <a:t>4/24/14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0E7B00-A4BB-BF41-ADAB-CA1E14771E41}" type="slidenum">
              <a:rPr lang="en-US" smtClean="0"/>
              <a:t>‹#›</a:t>
            </a:fld>
            <a:endParaRPr lang="en-US"/>
          </a:p>
        </p:txBody>
      </p:sp>
    </p:spTree>
    <p:extLst>
      <p:ext uri="{BB962C8B-B14F-4D97-AF65-F5344CB8AC3E}">
        <p14:creationId xmlns:p14="http://schemas.microsoft.com/office/powerpoint/2010/main" val="1753870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6B40D6-DAA3-934A-B796-8016875230DB}" type="datetimeFigureOut">
              <a:rPr lang="en-US" smtClean="0"/>
              <a:t>4/24/14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0E7B00-A4BB-BF41-ADAB-CA1E14771E41}" type="slidenum">
              <a:rPr lang="en-US" smtClean="0"/>
              <a:t>‹#›</a:t>
            </a:fld>
            <a:endParaRPr lang="en-US"/>
          </a:p>
        </p:txBody>
      </p:sp>
    </p:spTree>
    <p:extLst>
      <p:ext uri="{BB962C8B-B14F-4D97-AF65-F5344CB8AC3E}">
        <p14:creationId xmlns:p14="http://schemas.microsoft.com/office/powerpoint/2010/main" val="2196520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6B40D6-DAA3-934A-B796-8016875230DB}" type="datetimeFigureOut">
              <a:rPr lang="en-US" smtClean="0"/>
              <a:t>4/24/14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0E7B00-A4BB-BF41-ADAB-CA1E14771E41}" type="slidenum">
              <a:rPr lang="en-US" smtClean="0"/>
              <a:t>‹#›</a:t>
            </a:fld>
            <a:endParaRPr lang="en-US"/>
          </a:p>
        </p:txBody>
      </p:sp>
    </p:spTree>
    <p:extLst>
      <p:ext uri="{BB962C8B-B14F-4D97-AF65-F5344CB8AC3E}">
        <p14:creationId xmlns:p14="http://schemas.microsoft.com/office/powerpoint/2010/main" val="322896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6B40D6-DAA3-934A-B796-8016875230DB}" type="datetimeFigureOut">
              <a:rPr lang="en-US" smtClean="0"/>
              <a:t>4/24/14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0E7B00-A4BB-BF41-ADAB-CA1E14771E41}" type="slidenum">
              <a:rPr lang="en-US" smtClean="0"/>
              <a:t>‹#›</a:t>
            </a:fld>
            <a:endParaRPr lang="en-US"/>
          </a:p>
        </p:txBody>
      </p:sp>
    </p:spTree>
    <p:extLst>
      <p:ext uri="{BB962C8B-B14F-4D97-AF65-F5344CB8AC3E}">
        <p14:creationId xmlns:p14="http://schemas.microsoft.com/office/powerpoint/2010/main" val="2437736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6B40D6-DAA3-934A-B796-8016875230DB}" type="datetimeFigureOut">
              <a:rPr lang="en-US" smtClean="0"/>
              <a:t>4/24/14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0E7B00-A4BB-BF41-ADAB-CA1E14771E41}" type="slidenum">
              <a:rPr lang="en-US" smtClean="0"/>
              <a:t>‹#›</a:t>
            </a:fld>
            <a:endParaRPr lang="en-US"/>
          </a:p>
        </p:txBody>
      </p:sp>
    </p:spTree>
    <p:extLst>
      <p:ext uri="{BB962C8B-B14F-4D97-AF65-F5344CB8AC3E}">
        <p14:creationId xmlns:p14="http://schemas.microsoft.com/office/powerpoint/2010/main" val="13701689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6B40D6-DAA3-934A-B796-8016875230DB}" type="datetimeFigureOut">
              <a:rPr lang="en-US" smtClean="0"/>
              <a:t>4/24/14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E7B00-A4BB-BF41-ADAB-CA1E14771E41}" type="slidenum">
              <a:rPr lang="en-US" smtClean="0"/>
              <a:t>‹#›</a:t>
            </a:fld>
            <a:endParaRPr lang="en-US"/>
          </a:p>
        </p:txBody>
      </p:sp>
    </p:spTree>
    <p:extLst>
      <p:ext uri="{BB962C8B-B14F-4D97-AF65-F5344CB8AC3E}">
        <p14:creationId xmlns:p14="http://schemas.microsoft.com/office/powerpoint/2010/main" val="1075150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http://www.youtube.com/watch?v=awnB45csHwk" TargetMode="External"/><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hyperlink" Target="http://www.youtube.com/watch?v=jYASjRMEWeA" TargetMode="External"/><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GdtGOY8T5XE" TargetMode="External"/><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BGTFn25clr4" TargetMode="External"/><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hyperlink" Target="http://www.youtube.com/watch?v=HRWQC9UGO8A" TargetMode="External"/><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hyperlink" Target="http://www.youtube.com/watch?v=F5o1XqUb_6c" TargetMode="External"/><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hyperlink" Target="http://www.youtube.com/watch?v=kY0ixG94cHE" TargetMode="External"/><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hyperlink" Target="http://www.youtube.com/watch?v=w918Eh3fij0" TargetMode="External"/><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hyperlink" Target="http://www.youtube.com/watch?v=nh28XcnpzX4" TargetMode="External"/><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hyperlink" Target="http://www.youtube.com/watch?v=kHdqw6scuIc" TargetMode="External"/><Relationship Id="rId8" Type="http://schemas.openxmlformats.org/officeDocument/2006/relationships/hyperlink" Target="http://www.youtube.com/watch?v=kU738srDJRY" TargetMode="External"/><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RXkfs8KjRSc"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UN2PG1EJZ0Y" TargetMode="External"/><Relationship Id="rId4" Type="http://schemas.openxmlformats.org/officeDocument/2006/relationships/hyperlink" Target="http://www.youtube.com/watch?v=gFVQ0HZz2mc" TargetMode="External"/><Relationship Id="rId5" Type="http://schemas.openxmlformats.org/officeDocument/2006/relationships/hyperlink" Target="http://www.youtube.com/watch?v=0wL9Li0f1Po" TargetMode="External"/><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hyperlink" Target="http://www.youtube.com/watch?v=xguj8KY8Rq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theonion.com/channels/politics/" TargetMode="External"/><Relationship Id="rId4" Type="http://schemas.openxmlformats.org/officeDocument/2006/relationships/hyperlink" Target="http://www.theonion.com/issue/4327/" TargetMode="External"/><Relationship Id="rId1" Type="http://schemas.openxmlformats.org/officeDocument/2006/relationships/slideLayout" Target="../slideLayouts/slideLayout2.xml"/><Relationship Id="rId2" Type="http://schemas.openxmlformats.org/officeDocument/2006/relationships/hyperlink" Target="http://www.theonion.com/features/news-in-brief/"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 Id="rId3" Type="http://schemas.openxmlformats.org/officeDocument/2006/relationships/hyperlink" Target="http://www.youtube.com/watch?v=tqOdG9RygNw"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hyperlink" Target="http://www.youtube.com/watch?v=M6vtiaNqtv4" TargetMode="External"/><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 Id="rId3"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 Id="rId3" Type="http://schemas.openxmlformats.org/officeDocument/2006/relationships/image" Target="../media/image102.png"/></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hyperlink" Target="http://www.youtube.com/watch?v=VQxXekP_bSs" TargetMode="External"/><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hyperlink" Target="http://www.youtube.com/watch?v=qZzfxL90100" TargetMode="External"/><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4.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hyperlink" Target="http://www.youtube.com/watch?v=hXdWDM4fmRY" TargetMode="External"/><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 Id="rId3" Type="http://schemas.openxmlformats.org/officeDocument/2006/relationships/image" Target="../media/image115.png"/></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hyperlink" Target="http://www.youtube.com/watch?v=AoizSL-TEJQ" TargetMode="External"/><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5" Type="http://schemas.openxmlformats.org/officeDocument/2006/relationships/hyperlink" Target="http://www.youtube.com/watch?v=IYQhRCs9IHM" TargetMode="External"/><Relationship Id="rId6" Type="http://schemas.openxmlformats.org/officeDocument/2006/relationships/hyperlink" Target="http://www.youtube.com/watch?v=pFOieRHRzh8" TargetMode="External"/><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71.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72.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73.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74.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75.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hyperlink" Target="http://www.youtube.com/watch?v=hZrAKdlX0SA" TargetMode="External"/><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hyperlink" Target="http://www.youtube.com/watch?v=As3pWXoq_as" TargetMode="External"/><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78.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hyperlink" Target="http://www.youtube.com/watch?v=NfXb7cDGEVo" TargetMode="External"/><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79.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81.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82.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png"/><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5SnR-e0S6Ic"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hyperlink" Target="http://www.youtube.com/watch?v=no__OfEsh4o" TargetMode="External"/><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0000"/>
                </a:solidFill>
              </a:rPr>
              <a:t>Challenges in Our World Today</a:t>
            </a:r>
            <a:endParaRPr lang="en-US" dirty="0">
              <a:solidFill>
                <a:srgbClr val="FF0000"/>
              </a:solidFill>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5886450" y="-38102"/>
            <a:ext cx="3289300" cy="2463800"/>
          </a:xfrm>
          <a:prstGeom prst="rect">
            <a:avLst/>
          </a:prstGeom>
        </p:spPr>
      </p:pic>
      <p:pic>
        <p:nvPicPr>
          <p:cNvPr id="5" name="Picture 4"/>
          <p:cNvPicPr>
            <a:picLocks noChangeAspect="1"/>
          </p:cNvPicPr>
          <p:nvPr/>
        </p:nvPicPr>
        <p:blipFill>
          <a:blip r:embed="rId3"/>
          <a:stretch>
            <a:fillRect/>
          </a:stretch>
        </p:blipFill>
        <p:spPr>
          <a:xfrm>
            <a:off x="0" y="3422650"/>
            <a:ext cx="3454400" cy="2349500"/>
          </a:xfrm>
          <a:prstGeom prst="rect">
            <a:avLst/>
          </a:prstGeom>
        </p:spPr>
      </p:pic>
      <p:pic>
        <p:nvPicPr>
          <p:cNvPr id="6" name="Picture 5"/>
          <p:cNvPicPr>
            <a:picLocks noChangeAspect="1"/>
          </p:cNvPicPr>
          <p:nvPr/>
        </p:nvPicPr>
        <p:blipFill>
          <a:blip r:embed="rId4"/>
          <a:stretch>
            <a:fillRect/>
          </a:stretch>
        </p:blipFill>
        <p:spPr>
          <a:xfrm>
            <a:off x="6521450" y="3237923"/>
            <a:ext cx="2501900" cy="3238500"/>
          </a:xfrm>
          <a:prstGeom prst="rect">
            <a:avLst/>
          </a:prstGeom>
        </p:spPr>
      </p:pic>
      <p:pic>
        <p:nvPicPr>
          <p:cNvPr id="7" name="Picture 6"/>
          <p:cNvPicPr>
            <a:picLocks noChangeAspect="1"/>
          </p:cNvPicPr>
          <p:nvPr/>
        </p:nvPicPr>
        <p:blipFill>
          <a:blip r:embed="rId5"/>
          <a:stretch>
            <a:fillRect/>
          </a:stretch>
        </p:blipFill>
        <p:spPr>
          <a:xfrm>
            <a:off x="0" y="0"/>
            <a:ext cx="3289300" cy="2463800"/>
          </a:xfrm>
          <a:prstGeom prst="rect">
            <a:avLst/>
          </a:prstGeom>
        </p:spPr>
      </p:pic>
      <p:pic>
        <p:nvPicPr>
          <p:cNvPr id="8" name="Picture 7"/>
          <p:cNvPicPr>
            <a:picLocks noChangeAspect="1"/>
          </p:cNvPicPr>
          <p:nvPr/>
        </p:nvPicPr>
        <p:blipFill>
          <a:blip r:embed="rId6"/>
          <a:stretch>
            <a:fillRect/>
          </a:stretch>
        </p:blipFill>
        <p:spPr>
          <a:xfrm>
            <a:off x="3454400" y="4305300"/>
            <a:ext cx="3187700" cy="2552700"/>
          </a:xfrm>
          <a:prstGeom prst="rect">
            <a:avLst/>
          </a:prstGeom>
        </p:spPr>
      </p:pic>
      <p:pic>
        <p:nvPicPr>
          <p:cNvPr id="9" name="Picture 8"/>
          <p:cNvPicPr>
            <a:picLocks noChangeAspect="1"/>
          </p:cNvPicPr>
          <p:nvPr/>
        </p:nvPicPr>
        <p:blipFill>
          <a:blip r:embed="rId7"/>
          <a:stretch>
            <a:fillRect/>
          </a:stretch>
        </p:blipFill>
        <p:spPr>
          <a:xfrm>
            <a:off x="2698750" y="228600"/>
            <a:ext cx="3822700" cy="2133600"/>
          </a:xfrm>
          <a:prstGeom prst="rect">
            <a:avLst/>
          </a:prstGeom>
        </p:spPr>
      </p:pic>
    </p:spTree>
    <p:extLst>
      <p:ext uri="{BB962C8B-B14F-4D97-AF65-F5344CB8AC3E}">
        <p14:creationId xmlns:p14="http://schemas.microsoft.com/office/powerpoint/2010/main" val="3416538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0000"/>
          </a:blip>
          <a:stretch>
            <a:fillRect/>
          </a:stretch>
        </p:blipFill>
        <p:spPr>
          <a:xfrm>
            <a:off x="1408545" y="70549"/>
            <a:ext cx="6465455" cy="6851009"/>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274638"/>
            <a:ext cx="3694545" cy="6583362"/>
          </a:xfrm>
        </p:spPr>
        <p:txBody>
          <a:bodyPr>
            <a:normAutofit fontScale="92500"/>
          </a:bodyPr>
          <a:lstStyle/>
          <a:p>
            <a:r>
              <a:rPr lang="en-US" dirty="0" smtClean="0">
                <a:solidFill>
                  <a:srgbClr val="0000FF"/>
                </a:solidFill>
              </a:rPr>
              <a:t>Six Day War:</a:t>
            </a:r>
          </a:p>
          <a:p>
            <a:pPr lvl="1"/>
            <a:r>
              <a:rPr lang="en-US" dirty="0" smtClean="0"/>
              <a:t>1967 war erupted again</a:t>
            </a:r>
          </a:p>
          <a:p>
            <a:pPr lvl="1"/>
            <a:r>
              <a:rPr lang="en-US" dirty="0" smtClean="0">
                <a:solidFill>
                  <a:srgbClr val="0000FF"/>
                </a:solidFill>
              </a:rPr>
              <a:t>Israel was attacked by Egypt, Syria, and Jordan</a:t>
            </a:r>
          </a:p>
          <a:p>
            <a:pPr lvl="1"/>
            <a:r>
              <a:rPr lang="en-US" dirty="0" smtClean="0">
                <a:solidFill>
                  <a:srgbClr val="0000FF"/>
                </a:solidFill>
              </a:rPr>
              <a:t>Israel won in 6 days</a:t>
            </a:r>
          </a:p>
          <a:p>
            <a:pPr lvl="1"/>
            <a:r>
              <a:rPr lang="en-US" dirty="0" smtClean="0"/>
              <a:t>Took Gaza Strip and Sinai Peninsula from Egypt, West Bank from Syria, and Golan Heights from Syria</a:t>
            </a:r>
          </a:p>
          <a:p>
            <a:pPr lvl="1"/>
            <a:r>
              <a:rPr lang="en-US" dirty="0" smtClean="0">
                <a:solidFill>
                  <a:srgbClr val="0000FF"/>
                </a:solidFill>
              </a:rPr>
              <a:t>US made Israel give parts of it back </a:t>
            </a:r>
          </a:p>
        </p:txBody>
      </p:sp>
      <p:pic>
        <p:nvPicPr>
          <p:cNvPr id="5" name="Picture 4"/>
          <p:cNvPicPr>
            <a:picLocks noChangeAspect="1"/>
          </p:cNvPicPr>
          <p:nvPr/>
        </p:nvPicPr>
        <p:blipFill>
          <a:blip r:embed="rId3"/>
          <a:stretch>
            <a:fillRect/>
          </a:stretch>
        </p:blipFill>
        <p:spPr>
          <a:xfrm>
            <a:off x="3858491" y="0"/>
            <a:ext cx="5528235" cy="6858000"/>
          </a:xfrm>
          <a:prstGeom prst="rect">
            <a:avLst/>
          </a:prstGeom>
        </p:spPr>
      </p:pic>
      <p:sp>
        <p:nvSpPr>
          <p:cNvPr id="6" name="TextBox 5"/>
          <p:cNvSpPr txBox="1"/>
          <p:nvPr/>
        </p:nvSpPr>
        <p:spPr>
          <a:xfrm>
            <a:off x="4456544" y="274638"/>
            <a:ext cx="3417455" cy="923330"/>
          </a:xfrm>
          <a:prstGeom prst="rect">
            <a:avLst/>
          </a:prstGeom>
          <a:noFill/>
        </p:spPr>
        <p:txBody>
          <a:bodyPr wrap="square" rtlCol="0">
            <a:spAutoFit/>
          </a:bodyPr>
          <a:lstStyle/>
          <a:p>
            <a:r>
              <a:rPr lang="en-US" dirty="0" smtClean="0">
                <a:hlinkClick r:id="rId4"/>
              </a:rPr>
              <a:t>http://www.youtube.com/watch?v=awnB45csHwk</a:t>
            </a:r>
            <a:endParaRPr lang="en-US" dirty="0" smtClean="0"/>
          </a:p>
          <a:p>
            <a:endParaRPr lang="en-US" dirty="0"/>
          </a:p>
        </p:txBody>
      </p:sp>
    </p:spTree>
    <p:extLst>
      <p:ext uri="{BB962C8B-B14F-4D97-AF65-F5344CB8AC3E}">
        <p14:creationId xmlns:p14="http://schemas.microsoft.com/office/powerpoint/2010/main" val="2494595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18000"/>
          </a:blip>
          <a:stretch>
            <a:fillRect/>
          </a:stretch>
        </p:blipFill>
        <p:spPr>
          <a:xfrm>
            <a:off x="1408545" y="70549"/>
            <a:ext cx="6465455" cy="6851009"/>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364182" y="274638"/>
            <a:ext cx="4322618" cy="6190817"/>
          </a:xfrm>
        </p:spPr>
        <p:txBody>
          <a:bodyPr>
            <a:normAutofit/>
          </a:bodyPr>
          <a:lstStyle/>
          <a:p>
            <a:r>
              <a:rPr lang="en-US" dirty="0" smtClean="0">
                <a:solidFill>
                  <a:srgbClr val="0000FF"/>
                </a:solidFill>
              </a:rPr>
              <a:t>Yom Kippur War (1973):</a:t>
            </a:r>
          </a:p>
          <a:p>
            <a:pPr lvl="1"/>
            <a:r>
              <a:rPr lang="en-US" dirty="0" smtClean="0">
                <a:solidFill>
                  <a:srgbClr val="0000FF"/>
                </a:solidFill>
              </a:rPr>
              <a:t>Egypt and Syria launched a surprise attack </a:t>
            </a:r>
            <a:r>
              <a:rPr lang="en-US" dirty="0" smtClean="0"/>
              <a:t>on Israel on the Jewish holiday of Yom Kippur</a:t>
            </a:r>
          </a:p>
          <a:p>
            <a:pPr lvl="1"/>
            <a:r>
              <a:rPr lang="en-US" dirty="0" smtClean="0"/>
              <a:t>Achieved early successes, but</a:t>
            </a:r>
            <a:r>
              <a:rPr lang="en-US" dirty="0" smtClean="0">
                <a:solidFill>
                  <a:srgbClr val="0000FF"/>
                </a:solidFill>
              </a:rPr>
              <a:t> Israel pushed them back</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204355" y="211138"/>
            <a:ext cx="3365500" cy="2413000"/>
          </a:xfrm>
          <a:prstGeom prst="rect">
            <a:avLst/>
          </a:prstGeom>
        </p:spPr>
      </p:pic>
      <p:pic>
        <p:nvPicPr>
          <p:cNvPr id="6" name="Picture 5"/>
          <p:cNvPicPr>
            <a:picLocks noChangeAspect="1"/>
          </p:cNvPicPr>
          <p:nvPr/>
        </p:nvPicPr>
        <p:blipFill>
          <a:blip r:embed="rId4"/>
          <a:stretch>
            <a:fillRect/>
          </a:stretch>
        </p:blipFill>
        <p:spPr>
          <a:xfrm>
            <a:off x="623455" y="3083791"/>
            <a:ext cx="2946400" cy="2768600"/>
          </a:xfrm>
          <a:prstGeom prst="rect">
            <a:avLst/>
          </a:prstGeom>
        </p:spPr>
      </p:pic>
    </p:spTree>
    <p:extLst>
      <p:ext uri="{BB962C8B-B14F-4D97-AF65-F5344CB8AC3E}">
        <p14:creationId xmlns:p14="http://schemas.microsoft.com/office/powerpoint/2010/main" val="2180517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18000"/>
          </a:blip>
          <a:stretch>
            <a:fillRect/>
          </a:stretch>
        </p:blipFill>
        <p:spPr>
          <a:xfrm>
            <a:off x="1408545" y="70549"/>
            <a:ext cx="6465455" cy="6851009"/>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2616204"/>
            <a:ext cx="9144000" cy="4525963"/>
          </a:xfrm>
        </p:spPr>
        <p:txBody>
          <a:bodyPr/>
          <a:lstStyle/>
          <a:p>
            <a:r>
              <a:rPr lang="en-US" dirty="0" smtClean="0">
                <a:solidFill>
                  <a:srgbClr val="0000FF"/>
                </a:solidFill>
              </a:rPr>
              <a:t>OPEC and Oil as a Political Weapon:</a:t>
            </a:r>
          </a:p>
          <a:p>
            <a:pPr lvl="1"/>
            <a:r>
              <a:rPr lang="en-US" dirty="0" smtClean="0">
                <a:solidFill>
                  <a:srgbClr val="0000FF"/>
                </a:solidFill>
              </a:rPr>
              <a:t>In 1970’s oil-producing countries formed the Organization of Petroleum Exporting Countries (OPEC)</a:t>
            </a:r>
          </a:p>
          <a:p>
            <a:pPr lvl="1"/>
            <a:r>
              <a:rPr lang="en-US" dirty="0" smtClean="0"/>
              <a:t>Main members are Saudi Arabia, Iran, Iraq, Kuwait, and UAE</a:t>
            </a:r>
          </a:p>
          <a:p>
            <a:pPr lvl="1"/>
            <a:r>
              <a:rPr lang="en-US" dirty="0" smtClean="0">
                <a:solidFill>
                  <a:srgbClr val="0000FF"/>
                </a:solidFill>
              </a:rPr>
              <a:t>Used oil as weapon by refusing to sell to countries friendly to Israel</a:t>
            </a:r>
          </a:p>
          <a:p>
            <a:pPr lvl="1"/>
            <a:r>
              <a:rPr lang="en-US" dirty="0" smtClean="0"/>
              <a:t>Gained wealth and influence</a:t>
            </a:r>
            <a:endParaRPr lang="en-US" dirty="0"/>
          </a:p>
        </p:txBody>
      </p:sp>
      <p:pic>
        <p:nvPicPr>
          <p:cNvPr id="5" name="Picture 4"/>
          <p:cNvPicPr>
            <a:picLocks noChangeAspect="1"/>
          </p:cNvPicPr>
          <p:nvPr/>
        </p:nvPicPr>
        <p:blipFill>
          <a:blip r:embed="rId3"/>
          <a:stretch>
            <a:fillRect/>
          </a:stretch>
        </p:blipFill>
        <p:spPr>
          <a:xfrm>
            <a:off x="115454" y="115455"/>
            <a:ext cx="4595091" cy="2275938"/>
          </a:xfrm>
          <a:prstGeom prst="rect">
            <a:avLst/>
          </a:prstGeom>
        </p:spPr>
      </p:pic>
      <p:pic>
        <p:nvPicPr>
          <p:cNvPr id="6" name="Picture 5"/>
          <p:cNvPicPr>
            <a:picLocks noChangeAspect="1"/>
          </p:cNvPicPr>
          <p:nvPr/>
        </p:nvPicPr>
        <p:blipFill>
          <a:blip r:embed="rId4"/>
          <a:stretch>
            <a:fillRect/>
          </a:stretch>
        </p:blipFill>
        <p:spPr>
          <a:xfrm>
            <a:off x="5963227" y="46182"/>
            <a:ext cx="3111500" cy="2616200"/>
          </a:xfrm>
          <a:prstGeom prst="rect">
            <a:avLst/>
          </a:prstGeom>
        </p:spPr>
      </p:pic>
    </p:spTree>
    <p:extLst>
      <p:ext uri="{BB962C8B-B14F-4D97-AF65-F5344CB8AC3E}">
        <p14:creationId xmlns:p14="http://schemas.microsoft.com/office/powerpoint/2010/main" val="1627225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18000"/>
          </a:blip>
          <a:stretch>
            <a:fillRect/>
          </a:stretch>
        </p:blipFill>
        <p:spPr>
          <a:xfrm>
            <a:off x="1408545" y="70549"/>
            <a:ext cx="6465455" cy="6851009"/>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639295"/>
            <a:ext cx="8229600" cy="4525963"/>
          </a:xfrm>
        </p:spPr>
        <p:txBody>
          <a:bodyPr/>
          <a:lstStyle/>
          <a:p>
            <a:r>
              <a:rPr lang="en-US" dirty="0" smtClean="0">
                <a:solidFill>
                  <a:srgbClr val="0000FF"/>
                </a:solidFill>
              </a:rPr>
              <a:t>Camp David Accords (1978):</a:t>
            </a:r>
          </a:p>
          <a:p>
            <a:pPr lvl="1"/>
            <a:r>
              <a:rPr lang="en-US" dirty="0" smtClean="0">
                <a:solidFill>
                  <a:srgbClr val="0000FF"/>
                </a:solidFill>
              </a:rPr>
              <a:t>Egyptian President and Israel’s Prime Minister visited President Carter at Camp David</a:t>
            </a:r>
          </a:p>
          <a:p>
            <a:pPr lvl="1"/>
            <a:r>
              <a:rPr lang="en-US" dirty="0" smtClean="0">
                <a:solidFill>
                  <a:srgbClr val="0000FF"/>
                </a:solidFill>
              </a:rPr>
              <a:t>Agreed Israel would give back Sinai Peninsula in exchange for peace (ended 30 years of warfare)</a:t>
            </a:r>
          </a:p>
          <a:p>
            <a:pPr lvl="1"/>
            <a:r>
              <a:rPr lang="en-US" dirty="0" smtClean="0"/>
              <a:t>Other Arab countries broke ties with Egypt</a:t>
            </a:r>
          </a:p>
          <a:p>
            <a:pPr lvl="1"/>
            <a:r>
              <a:rPr lang="en-US" dirty="0" smtClean="0"/>
              <a:t>Sadat was assassinated by Arab extremists</a:t>
            </a:r>
          </a:p>
          <a:p>
            <a:pPr lvl="1"/>
            <a:r>
              <a:rPr lang="en-US" dirty="0" smtClean="0">
                <a:solidFill>
                  <a:srgbClr val="0000FF"/>
                </a:solidFill>
              </a:rPr>
              <a:t>first step in the direction of Peace</a:t>
            </a:r>
          </a:p>
        </p:txBody>
      </p:sp>
      <p:pic>
        <p:nvPicPr>
          <p:cNvPr id="5" name="Picture 4"/>
          <p:cNvPicPr>
            <a:picLocks noChangeAspect="1"/>
          </p:cNvPicPr>
          <p:nvPr/>
        </p:nvPicPr>
        <p:blipFill>
          <a:blip r:embed="rId3"/>
          <a:stretch>
            <a:fillRect/>
          </a:stretch>
        </p:blipFill>
        <p:spPr>
          <a:xfrm>
            <a:off x="5803900" y="0"/>
            <a:ext cx="3340100" cy="2425700"/>
          </a:xfrm>
          <a:prstGeom prst="rect">
            <a:avLst/>
          </a:prstGeom>
        </p:spPr>
      </p:pic>
      <p:sp>
        <p:nvSpPr>
          <p:cNvPr id="7" name="TextBox 6"/>
          <p:cNvSpPr txBox="1"/>
          <p:nvPr/>
        </p:nvSpPr>
        <p:spPr>
          <a:xfrm>
            <a:off x="8035636" y="5403274"/>
            <a:ext cx="1570182" cy="1754327"/>
          </a:xfrm>
          <a:prstGeom prst="rect">
            <a:avLst/>
          </a:prstGeom>
          <a:noFill/>
        </p:spPr>
        <p:txBody>
          <a:bodyPr wrap="square" rtlCol="0">
            <a:spAutoFit/>
          </a:bodyPr>
          <a:lstStyle/>
          <a:p>
            <a:r>
              <a:rPr lang="en-US" dirty="0" smtClean="0">
                <a:hlinkClick r:id="rId4"/>
              </a:rPr>
              <a:t>http://www.youtube.com/watch?v=jYASjRMEWeA</a:t>
            </a:r>
            <a:endParaRPr lang="en-US" dirty="0" smtClean="0"/>
          </a:p>
          <a:p>
            <a:endParaRPr lang="en-US" dirty="0"/>
          </a:p>
        </p:txBody>
      </p:sp>
      <p:pic>
        <p:nvPicPr>
          <p:cNvPr id="8" name="Picture 7"/>
          <p:cNvPicPr>
            <a:picLocks noChangeAspect="1"/>
          </p:cNvPicPr>
          <p:nvPr/>
        </p:nvPicPr>
        <p:blipFill rotWithShape="1">
          <a:blip r:embed="rId5"/>
          <a:srcRect l="4546" t="12991" r="8009" b="12494"/>
          <a:stretch/>
        </p:blipFill>
        <p:spPr>
          <a:xfrm>
            <a:off x="457200" y="-32318"/>
            <a:ext cx="3656446" cy="2715184"/>
          </a:xfrm>
          <a:prstGeom prst="rect">
            <a:avLst/>
          </a:prstGeom>
        </p:spPr>
      </p:pic>
    </p:spTree>
    <p:extLst>
      <p:ext uri="{BB962C8B-B14F-4D97-AF65-F5344CB8AC3E}">
        <p14:creationId xmlns:p14="http://schemas.microsoft.com/office/powerpoint/2010/main" val="3463385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5924801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3000"/>
          </a:blip>
          <a:stretch>
            <a:fillRect/>
          </a:stretch>
        </p:blipFill>
        <p:spPr>
          <a:xfrm>
            <a:off x="-12241" y="1"/>
            <a:ext cx="9156241" cy="6858342"/>
          </a:xfrm>
          <a:prstGeom prst="rect">
            <a:avLst/>
          </a:prstGeom>
        </p:spPr>
      </p:pic>
      <p:sp>
        <p:nvSpPr>
          <p:cNvPr id="2" name="Title 1"/>
          <p:cNvSpPr>
            <a:spLocks noGrp="1"/>
          </p:cNvSpPr>
          <p:nvPr>
            <p:ph type="title"/>
          </p:nvPr>
        </p:nvSpPr>
        <p:spPr>
          <a:xfrm>
            <a:off x="457200" y="1"/>
            <a:ext cx="8229600" cy="1143000"/>
          </a:xfrm>
        </p:spPr>
        <p:txBody>
          <a:bodyPr/>
          <a:lstStyle/>
          <a:p>
            <a:r>
              <a:rPr lang="en-US" dirty="0" smtClean="0">
                <a:solidFill>
                  <a:srgbClr val="FF0000"/>
                </a:solidFill>
              </a:rPr>
              <a:t>Israel and the Palestinians</a:t>
            </a:r>
            <a:endParaRPr lang="en-US" dirty="0">
              <a:solidFill>
                <a:srgbClr val="FF0000"/>
              </a:solidFill>
            </a:endParaRPr>
          </a:p>
        </p:txBody>
      </p:sp>
      <p:sp>
        <p:nvSpPr>
          <p:cNvPr id="3" name="Content Placeholder 2"/>
          <p:cNvSpPr>
            <a:spLocks noGrp="1"/>
          </p:cNvSpPr>
          <p:nvPr>
            <p:ph idx="1"/>
          </p:nvPr>
        </p:nvSpPr>
        <p:spPr>
          <a:xfrm>
            <a:off x="457200" y="930563"/>
            <a:ext cx="8229600" cy="4525963"/>
          </a:xfrm>
        </p:spPr>
        <p:txBody>
          <a:bodyPr/>
          <a:lstStyle/>
          <a:p>
            <a:r>
              <a:rPr lang="en-US" dirty="0" smtClean="0"/>
              <a:t>Hate between Palestinians and Israelis complicate Israel’s relations with its Arab neighbors</a:t>
            </a:r>
          </a:p>
          <a:p>
            <a:endParaRPr lang="en-US" dirty="0"/>
          </a:p>
        </p:txBody>
      </p:sp>
      <p:sp>
        <p:nvSpPr>
          <p:cNvPr id="6" name="TextBox 5"/>
          <p:cNvSpPr txBox="1"/>
          <p:nvPr/>
        </p:nvSpPr>
        <p:spPr>
          <a:xfrm>
            <a:off x="161636" y="4176846"/>
            <a:ext cx="2817091" cy="923330"/>
          </a:xfrm>
          <a:prstGeom prst="rect">
            <a:avLst/>
          </a:prstGeom>
          <a:noFill/>
        </p:spPr>
        <p:txBody>
          <a:bodyPr wrap="square" rtlCol="0">
            <a:spAutoFit/>
          </a:bodyPr>
          <a:lstStyle/>
          <a:p>
            <a:r>
              <a:rPr lang="en-US" dirty="0" smtClean="0">
                <a:hlinkClick r:id="rId3"/>
              </a:rPr>
              <a:t>http://www.youtube.com/watch?v=GdtGOY8T5XE</a:t>
            </a:r>
            <a:endParaRPr lang="en-US" dirty="0" smtClean="0"/>
          </a:p>
          <a:p>
            <a:endParaRPr lang="en-US" dirty="0"/>
          </a:p>
        </p:txBody>
      </p:sp>
      <p:pic>
        <p:nvPicPr>
          <p:cNvPr id="8" name="Picture 7"/>
          <p:cNvPicPr>
            <a:picLocks noChangeAspect="1"/>
          </p:cNvPicPr>
          <p:nvPr/>
        </p:nvPicPr>
        <p:blipFill rotWithShape="1">
          <a:blip r:embed="rId4"/>
          <a:srcRect b="50168"/>
          <a:stretch/>
        </p:blipFill>
        <p:spPr>
          <a:xfrm>
            <a:off x="2978727" y="2116727"/>
            <a:ext cx="4687455" cy="4785993"/>
          </a:xfrm>
          <a:prstGeom prst="rect">
            <a:avLst/>
          </a:prstGeom>
        </p:spPr>
      </p:pic>
    </p:spTree>
    <p:extLst>
      <p:ext uri="{BB962C8B-B14F-4D97-AF65-F5344CB8AC3E}">
        <p14:creationId xmlns:p14="http://schemas.microsoft.com/office/powerpoint/2010/main" val="283029371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3000"/>
          </a:blip>
          <a:stretch>
            <a:fillRect/>
          </a:stretch>
        </p:blipFill>
        <p:spPr>
          <a:xfrm>
            <a:off x="-12241" y="1"/>
            <a:ext cx="9156241" cy="6858342"/>
          </a:xfrm>
          <a:prstGeom prst="rect">
            <a:avLst/>
          </a:prstGeom>
        </p:spPr>
      </p:pic>
      <p:sp>
        <p:nvSpPr>
          <p:cNvPr id="3" name="Content Placeholder 2"/>
          <p:cNvSpPr>
            <a:spLocks noGrp="1"/>
          </p:cNvSpPr>
          <p:nvPr>
            <p:ph idx="1"/>
          </p:nvPr>
        </p:nvSpPr>
        <p:spPr>
          <a:xfrm>
            <a:off x="161636" y="1"/>
            <a:ext cx="5957455" cy="6858342"/>
          </a:xfrm>
        </p:spPr>
        <p:txBody>
          <a:bodyPr>
            <a:normAutofit/>
          </a:bodyPr>
          <a:lstStyle/>
          <a:p>
            <a:r>
              <a:rPr lang="en-US" dirty="0" smtClean="0">
                <a:solidFill>
                  <a:srgbClr val="0000FF"/>
                </a:solidFill>
              </a:rPr>
              <a:t>PLO: </a:t>
            </a:r>
            <a:r>
              <a:rPr lang="en-US" dirty="0" smtClean="0"/>
              <a:t>Palestinian Arabs formed the Palestinian Liberation Organization. </a:t>
            </a:r>
          </a:p>
          <a:p>
            <a:pPr lvl="1"/>
            <a:r>
              <a:rPr lang="en-US" dirty="0" smtClean="0"/>
              <a:t> </a:t>
            </a:r>
            <a:r>
              <a:rPr lang="en-US" dirty="0" smtClean="0">
                <a:solidFill>
                  <a:srgbClr val="0000FF"/>
                </a:solidFill>
              </a:rPr>
              <a:t>Refuse to recognize Israel </a:t>
            </a:r>
            <a:r>
              <a:rPr lang="en-US" dirty="0" smtClean="0"/>
              <a:t>and vow to win back their homeland</a:t>
            </a:r>
          </a:p>
          <a:p>
            <a:r>
              <a:rPr lang="en-US" dirty="0" smtClean="0"/>
              <a:t>Use of Terrorism: in 60’s and 70’s the PLO used </a:t>
            </a:r>
            <a:r>
              <a:rPr lang="en-US" dirty="0" smtClean="0">
                <a:solidFill>
                  <a:srgbClr val="0000FF"/>
                </a:solidFill>
              </a:rPr>
              <a:t>terrorism</a:t>
            </a:r>
            <a:r>
              <a:rPr lang="en-US" dirty="0" smtClean="0"/>
              <a:t> (</a:t>
            </a:r>
            <a:r>
              <a:rPr lang="en-US" dirty="0" smtClean="0">
                <a:solidFill>
                  <a:srgbClr val="0000FF"/>
                </a:solidFill>
              </a:rPr>
              <a:t>use of acts of violence against innocent civilians </a:t>
            </a:r>
            <a:r>
              <a:rPr lang="en-US" dirty="0" smtClean="0"/>
              <a:t>in order to make demands on a hostile government)</a:t>
            </a:r>
          </a:p>
          <a:p>
            <a:pPr lvl="1"/>
            <a:r>
              <a:rPr lang="en-US" dirty="0" smtClean="0"/>
              <a:t>Hijacked planes, attacked schools, 1972 Olympics in Munich</a:t>
            </a:r>
          </a:p>
        </p:txBody>
      </p:sp>
      <p:pic>
        <p:nvPicPr>
          <p:cNvPr id="5" name="Picture 4"/>
          <p:cNvPicPr>
            <a:picLocks noChangeAspect="1"/>
          </p:cNvPicPr>
          <p:nvPr/>
        </p:nvPicPr>
        <p:blipFill>
          <a:blip r:embed="rId3"/>
          <a:stretch>
            <a:fillRect/>
          </a:stretch>
        </p:blipFill>
        <p:spPr>
          <a:xfrm>
            <a:off x="6303818" y="1"/>
            <a:ext cx="2840182" cy="3076864"/>
          </a:xfrm>
          <a:prstGeom prst="rect">
            <a:avLst/>
          </a:prstGeom>
        </p:spPr>
      </p:pic>
      <p:pic>
        <p:nvPicPr>
          <p:cNvPr id="6" name="Picture 5"/>
          <p:cNvPicPr>
            <a:picLocks noChangeAspect="1"/>
          </p:cNvPicPr>
          <p:nvPr/>
        </p:nvPicPr>
        <p:blipFill>
          <a:blip r:embed="rId4"/>
          <a:stretch>
            <a:fillRect/>
          </a:stretch>
        </p:blipFill>
        <p:spPr>
          <a:xfrm>
            <a:off x="5934249" y="3566391"/>
            <a:ext cx="3140478" cy="2044700"/>
          </a:xfrm>
          <a:prstGeom prst="rect">
            <a:avLst/>
          </a:prstGeom>
        </p:spPr>
      </p:pic>
    </p:spTree>
    <p:extLst>
      <p:ext uri="{BB962C8B-B14F-4D97-AF65-F5344CB8AC3E}">
        <p14:creationId xmlns:p14="http://schemas.microsoft.com/office/powerpoint/2010/main" val="34562891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3000"/>
          </a:blip>
          <a:stretch>
            <a:fillRect/>
          </a:stretch>
        </p:blipFill>
        <p:spPr>
          <a:xfrm>
            <a:off x="-12241" y="1"/>
            <a:ext cx="9156241" cy="6858342"/>
          </a:xfrm>
          <a:prstGeom prst="rect">
            <a:avLst/>
          </a:prstGeom>
        </p:spPr>
      </p:pic>
      <p:sp>
        <p:nvSpPr>
          <p:cNvPr id="2" name="Title 1"/>
          <p:cNvSpPr>
            <a:spLocks noGrp="1"/>
          </p:cNvSpPr>
          <p:nvPr>
            <p:ph type="title"/>
          </p:nvPr>
        </p:nvSpPr>
        <p:spPr>
          <a:xfrm>
            <a:off x="457200" y="-94818"/>
            <a:ext cx="8229600" cy="1143000"/>
          </a:xfrm>
        </p:spPr>
        <p:txBody>
          <a:bodyPr/>
          <a:lstStyle/>
          <a:p>
            <a:r>
              <a:rPr lang="en-US" dirty="0" smtClean="0">
                <a:solidFill>
                  <a:srgbClr val="0000FF"/>
                </a:solidFill>
              </a:rPr>
              <a:t>1972 Olympics</a:t>
            </a:r>
            <a:endParaRPr lang="en-US" dirty="0">
              <a:solidFill>
                <a:srgbClr val="0000FF"/>
              </a:solidFill>
            </a:endParaRPr>
          </a:p>
        </p:txBody>
      </p:sp>
      <p:sp>
        <p:nvSpPr>
          <p:cNvPr id="3" name="Content Placeholder 2"/>
          <p:cNvSpPr>
            <a:spLocks noGrp="1"/>
          </p:cNvSpPr>
          <p:nvPr>
            <p:ph idx="1"/>
          </p:nvPr>
        </p:nvSpPr>
        <p:spPr>
          <a:xfrm>
            <a:off x="457200" y="1048182"/>
            <a:ext cx="8229600" cy="4525963"/>
          </a:xfrm>
        </p:spPr>
        <p:txBody>
          <a:bodyPr/>
          <a:lstStyle/>
          <a:p>
            <a:r>
              <a:rPr lang="en-US" sz="2800" dirty="0" smtClean="0">
                <a:hlinkClick r:id="rId3"/>
              </a:rPr>
              <a:t>http://www.youtube.com/watch?v=BGTFn25clr4</a:t>
            </a:r>
            <a:endParaRPr lang="en-US" sz="2800" dirty="0" smtClean="0"/>
          </a:p>
          <a:p>
            <a:endParaRPr lang="en-US" dirty="0"/>
          </a:p>
        </p:txBody>
      </p:sp>
      <p:pic>
        <p:nvPicPr>
          <p:cNvPr id="5" name="Picture 4"/>
          <p:cNvPicPr>
            <a:picLocks noChangeAspect="1"/>
          </p:cNvPicPr>
          <p:nvPr/>
        </p:nvPicPr>
        <p:blipFill>
          <a:blip r:embed="rId4"/>
          <a:stretch>
            <a:fillRect/>
          </a:stretch>
        </p:blipFill>
        <p:spPr>
          <a:xfrm>
            <a:off x="2722779" y="1708727"/>
            <a:ext cx="3406703" cy="3007591"/>
          </a:xfrm>
          <a:prstGeom prst="rect">
            <a:avLst/>
          </a:prstGeom>
        </p:spPr>
      </p:pic>
      <p:pic>
        <p:nvPicPr>
          <p:cNvPr id="6" name="Picture 5"/>
          <p:cNvPicPr>
            <a:picLocks noChangeAspect="1"/>
          </p:cNvPicPr>
          <p:nvPr/>
        </p:nvPicPr>
        <p:blipFill>
          <a:blip r:embed="rId5"/>
          <a:stretch>
            <a:fillRect/>
          </a:stretch>
        </p:blipFill>
        <p:spPr>
          <a:xfrm>
            <a:off x="219363" y="4724400"/>
            <a:ext cx="3810000" cy="2133600"/>
          </a:xfrm>
          <a:prstGeom prst="rect">
            <a:avLst/>
          </a:prstGeom>
        </p:spPr>
      </p:pic>
      <p:pic>
        <p:nvPicPr>
          <p:cNvPr id="7" name="Picture 6"/>
          <p:cNvPicPr>
            <a:picLocks noChangeAspect="1"/>
          </p:cNvPicPr>
          <p:nvPr/>
        </p:nvPicPr>
        <p:blipFill>
          <a:blip r:embed="rId6"/>
          <a:stretch>
            <a:fillRect/>
          </a:stretch>
        </p:blipFill>
        <p:spPr>
          <a:xfrm>
            <a:off x="5664200" y="4521543"/>
            <a:ext cx="3479800" cy="2336800"/>
          </a:xfrm>
          <a:prstGeom prst="rect">
            <a:avLst/>
          </a:prstGeom>
        </p:spPr>
      </p:pic>
    </p:spTree>
    <p:extLst>
      <p:ext uri="{BB962C8B-B14F-4D97-AF65-F5344CB8AC3E}">
        <p14:creationId xmlns:p14="http://schemas.microsoft.com/office/powerpoint/2010/main" val="6329385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3000"/>
          </a:blip>
          <a:stretch>
            <a:fillRect/>
          </a:stretch>
        </p:blipFill>
        <p:spPr>
          <a:xfrm>
            <a:off x="-12241" y="1"/>
            <a:ext cx="9156241" cy="6858342"/>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623456"/>
            <a:ext cx="4507345" cy="5502708"/>
          </a:xfrm>
        </p:spPr>
        <p:txBody>
          <a:bodyPr>
            <a:normAutofit/>
          </a:bodyPr>
          <a:lstStyle/>
          <a:p>
            <a:r>
              <a:rPr lang="en-US" dirty="0" smtClean="0"/>
              <a:t>War in Lebanon: </a:t>
            </a:r>
            <a:r>
              <a:rPr lang="en-US" dirty="0" smtClean="0">
                <a:solidFill>
                  <a:srgbClr val="0000FF"/>
                </a:solidFill>
              </a:rPr>
              <a:t>PLO’s first lived in Jordan, but then expelled to Lebanon.  </a:t>
            </a:r>
          </a:p>
          <a:p>
            <a:pPr lvl="1"/>
            <a:r>
              <a:rPr lang="en-US" dirty="0" smtClean="0"/>
              <a:t>1975 war erupted between Christians, Shi’ites and Sunnis. </a:t>
            </a:r>
          </a:p>
          <a:p>
            <a:pPr lvl="1"/>
            <a:r>
              <a:rPr lang="en-US" dirty="0" smtClean="0"/>
              <a:t> 1976, Syria invaded</a:t>
            </a:r>
          </a:p>
          <a:p>
            <a:pPr lvl="1"/>
            <a:r>
              <a:rPr lang="en-US" dirty="0" smtClean="0"/>
              <a:t>in </a:t>
            </a:r>
            <a:r>
              <a:rPr lang="en-US" dirty="0" smtClean="0">
                <a:solidFill>
                  <a:srgbClr val="0000FF"/>
                </a:solidFill>
              </a:rPr>
              <a:t>1978 and 1982 Israel entered to destroy PLO camps</a:t>
            </a:r>
          </a:p>
          <a:p>
            <a:endParaRPr lang="en-US" dirty="0"/>
          </a:p>
        </p:txBody>
      </p:sp>
      <p:pic>
        <p:nvPicPr>
          <p:cNvPr id="5" name="Picture 4"/>
          <p:cNvPicPr>
            <a:picLocks noChangeAspect="1"/>
          </p:cNvPicPr>
          <p:nvPr/>
        </p:nvPicPr>
        <p:blipFill>
          <a:blip r:embed="rId3"/>
          <a:stretch>
            <a:fillRect/>
          </a:stretch>
        </p:blipFill>
        <p:spPr>
          <a:xfrm>
            <a:off x="5715000" y="2490356"/>
            <a:ext cx="3429000" cy="2374900"/>
          </a:xfrm>
          <a:prstGeom prst="rect">
            <a:avLst/>
          </a:prstGeom>
        </p:spPr>
      </p:pic>
      <p:pic>
        <p:nvPicPr>
          <p:cNvPr id="6" name="Picture 5"/>
          <p:cNvPicPr>
            <a:picLocks noChangeAspect="1"/>
          </p:cNvPicPr>
          <p:nvPr/>
        </p:nvPicPr>
        <p:blipFill>
          <a:blip r:embed="rId4"/>
          <a:stretch>
            <a:fillRect/>
          </a:stretch>
        </p:blipFill>
        <p:spPr>
          <a:xfrm>
            <a:off x="5473700" y="0"/>
            <a:ext cx="3289300" cy="2463800"/>
          </a:xfrm>
          <a:prstGeom prst="rect">
            <a:avLst/>
          </a:prstGeom>
        </p:spPr>
      </p:pic>
      <p:pic>
        <p:nvPicPr>
          <p:cNvPr id="7" name="Picture 6"/>
          <p:cNvPicPr>
            <a:picLocks noChangeAspect="1"/>
          </p:cNvPicPr>
          <p:nvPr/>
        </p:nvPicPr>
        <p:blipFill>
          <a:blip r:embed="rId5"/>
          <a:stretch>
            <a:fillRect/>
          </a:stretch>
        </p:blipFill>
        <p:spPr>
          <a:xfrm>
            <a:off x="5473700" y="4865256"/>
            <a:ext cx="3670300" cy="2222500"/>
          </a:xfrm>
          <a:prstGeom prst="rect">
            <a:avLst/>
          </a:prstGeom>
        </p:spPr>
      </p:pic>
    </p:spTree>
    <p:extLst>
      <p:ext uri="{BB962C8B-B14F-4D97-AF65-F5344CB8AC3E}">
        <p14:creationId xmlns:p14="http://schemas.microsoft.com/office/powerpoint/2010/main" val="22161984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3000"/>
          </a:blip>
          <a:stretch>
            <a:fillRect/>
          </a:stretch>
        </p:blipFill>
        <p:spPr>
          <a:xfrm>
            <a:off x="-12241" y="1"/>
            <a:ext cx="9156241" cy="6858342"/>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274638"/>
            <a:ext cx="4525818" cy="6375544"/>
          </a:xfrm>
        </p:spPr>
        <p:txBody>
          <a:bodyPr>
            <a:normAutofit/>
          </a:bodyPr>
          <a:lstStyle/>
          <a:p>
            <a:r>
              <a:rPr lang="en-US" dirty="0" smtClean="0">
                <a:solidFill>
                  <a:srgbClr val="0000FF"/>
                </a:solidFill>
              </a:rPr>
              <a:t>Intifada (“Uprising”):</a:t>
            </a:r>
          </a:p>
          <a:p>
            <a:pPr lvl="1"/>
            <a:r>
              <a:rPr lang="en-US" dirty="0" smtClean="0"/>
              <a:t>West Bank and Gaza Strip that Israel took had Palestinian populations</a:t>
            </a:r>
          </a:p>
          <a:p>
            <a:pPr lvl="1"/>
            <a:r>
              <a:rPr lang="en-US" dirty="0" smtClean="0"/>
              <a:t>In </a:t>
            </a:r>
            <a:r>
              <a:rPr lang="en-US" dirty="0" smtClean="0">
                <a:solidFill>
                  <a:srgbClr val="0000FF"/>
                </a:solidFill>
              </a:rPr>
              <a:t>1987 Palestinians began a series of violent demonstrations </a:t>
            </a:r>
            <a:r>
              <a:rPr lang="en-US" dirty="0" smtClean="0"/>
              <a:t>there</a:t>
            </a:r>
          </a:p>
          <a:p>
            <a:pPr lvl="1"/>
            <a:r>
              <a:rPr lang="en-US" dirty="0" smtClean="0"/>
              <a:t>Israel tried to stop them</a:t>
            </a:r>
          </a:p>
          <a:p>
            <a:pPr lvl="1"/>
            <a:r>
              <a:rPr lang="en-US" dirty="0" smtClean="0"/>
              <a:t>Jews began to build there own settlements in the West Bank and Gaza Strip </a:t>
            </a:r>
          </a:p>
          <a:p>
            <a:pPr lvl="1"/>
            <a:endParaRPr lang="en-US" dirty="0"/>
          </a:p>
        </p:txBody>
      </p:sp>
      <p:pic>
        <p:nvPicPr>
          <p:cNvPr id="5" name="Picture 4"/>
          <p:cNvPicPr>
            <a:picLocks noChangeAspect="1"/>
          </p:cNvPicPr>
          <p:nvPr/>
        </p:nvPicPr>
        <p:blipFill>
          <a:blip r:embed="rId3"/>
          <a:stretch>
            <a:fillRect/>
          </a:stretch>
        </p:blipFill>
        <p:spPr>
          <a:xfrm>
            <a:off x="5092700" y="1"/>
            <a:ext cx="4051300" cy="2006600"/>
          </a:xfrm>
          <a:prstGeom prst="rect">
            <a:avLst/>
          </a:prstGeom>
        </p:spPr>
      </p:pic>
      <p:pic>
        <p:nvPicPr>
          <p:cNvPr id="7" name="Picture 6"/>
          <p:cNvPicPr>
            <a:picLocks noChangeAspect="1"/>
          </p:cNvPicPr>
          <p:nvPr/>
        </p:nvPicPr>
        <p:blipFill>
          <a:blip r:embed="rId4"/>
          <a:stretch>
            <a:fillRect/>
          </a:stretch>
        </p:blipFill>
        <p:spPr>
          <a:xfrm>
            <a:off x="5092700" y="2006600"/>
            <a:ext cx="3889664" cy="4837147"/>
          </a:xfrm>
          <a:prstGeom prst="rect">
            <a:avLst/>
          </a:prstGeom>
        </p:spPr>
      </p:pic>
    </p:spTree>
    <p:extLst>
      <p:ext uri="{BB962C8B-B14F-4D97-AF65-F5344CB8AC3E}">
        <p14:creationId xmlns:p14="http://schemas.microsoft.com/office/powerpoint/2010/main" val="41441787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18000"/>
          </a:blip>
          <a:stretch>
            <a:fillRect/>
          </a:stretch>
        </p:blipFill>
        <p:spPr>
          <a:xfrm>
            <a:off x="1408545" y="70549"/>
            <a:ext cx="6465455" cy="6851009"/>
          </a:xfrm>
          <a:prstGeom prst="rect">
            <a:avLst/>
          </a:prstGeom>
        </p:spPr>
      </p:pic>
      <p:sp>
        <p:nvSpPr>
          <p:cNvPr id="2" name="Title 1"/>
          <p:cNvSpPr>
            <a:spLocks noGrp="1"/>
          </p:cNvSpPr>
          <p:nvPr>
            <p:ph type="title"/>
          </p:nvPr>
        </p:nvSpPr>
        <p:spPr/>
        <p:txBody>
          <a:bodyPr/>
          <a:lstStyle/>
          <a:p>
            <a:r>
              <a:rPr lang="en-US" dirty="0" smtClean="0">
                <a:solidFill>
                  <a:srgbClr val="FF0000"/>
                </a:solidFill>
              </a:rPr>
              <a:t>Challenges in the Middle East</a:t>
            </a:r>
            <a:endParaRPr lang="en-US" dirty="0">
              <a:solidFill>
                <a:srgbClr val="FF0000"/>
              </a:solidFill>
            </a:endParaRPr>
          </a:p>
        </p:txBody>
      </p:sp>
      <p:sp>
        <p:nvSpPr>
          <p:cNvPr id="3" name="Content Placeholder 2"/>
          <p:cNvSpPr>
            <a:spLocks noGrp="1"/>
          </p:cNvSpPr>
          <p:nvPr>
            <p:ph idx="1"/>
          </p:nvPr>
        </p:nvSpPr>
        <p:spPr>
          <a:xfrm>
            <a:off x="457200" y="1530927"/>
            <a:ext cx="8229600" cy="4525963"/>
          </a:xfrm>
        </p:spPr>
        <p:txBody>
          <a:bodyPr/>
          <a:lstStyle/>
          <a:p>
            <a:r>
              <a:rPr lang="en-US" dirty="0" smtClean="0">
                <a:solidFill>
                  <a:srgbClr val="0000FF"/>
                </a:solidFill>
              </a:rPr>
              <a:t>Want to achieve greater stability and peace</a:t>
            </a:r>
          </a:p>
          <a:p>
            <a:r>
              <a:rPr lang="en-US" dirty="0" smtClean="0"/>
              <a:t>Most ME countries share similar cultures</a:t>
            </a:r>
          </a:p>
          <a:p>
            <a:r>
              <a:rPr lang="en-US" dirty="0" smtClean="0"/>
              <a:t>Once part of Ottoman Empire and then under British or French rule</a:t>
            </a:r>
          </a:p>
          <a:p>
            <a:endParaRPr lang="en-US" dirty="0"/>
          </a:p>
        </p:txBody>
      </p:sp>
      <p:pic>
        <p:nvPicPr>
          <p:cNvPr id="5" name="Picture 4"/>
          <p:cNvPicPr>
            <a:picLocks noChangeAspect="1"/>
          </p:cNvPicPr>
          <p:nvPr/>
        </p:nvPicPr>
        <p:blipFill>
          <a:blip r:embed="rId3"/>
          <a:stretch>
            <a:fillRect/>
          </a:stretch>
        </p:blipFill>
        <p:spPr>
          <a:xfrm>
            <a:off x="6070600" y="3422650"/>
            <a:ext cx="2616200" cy="3111500"/>
          </a:xfrm>
          <a:prstGeom prst="rect">
            <a:avLst/>
          </a:prstGeom>
        </p:spPr>
      </p:pic>
      <p:pic>
        <p:nvPicPr>
          <p:cNvPr id="6" name="Picture 5"/>
          <p:cNvPicPr>
            <a:picLocks noChangeAspect="1"/>
          </p:cNvPicPr>
          <p:nvPr/>
        </p:nvPicPr>
        <p:blipFill>
          <a:blip r:embed="rId4"/>
          <a:stretch>
            <a:fillRect/>
          </a:stretch>
        </p:blipFill>
        <p:spPr>
          <a:xfrm>
            <a:off x="817418" y="3941617"/>
            <a:ext cx="3754582" cy="2716383"/>
          </a:xfrm>
          <a:prstGeom prst="rect">
            <a:avLst/>
          </a:prstGeom>
        </p:spPr>
      </p:pic>
    </p:spTree>
    <p:extLst>
      <p:ext uri="{BB962C8B-B14F-4D97-AF65-F5344CB8AC3E}">
        <p14:creationId xmlns:p14="http://schemas.microsoft.com/office/powerpoint/2010/main" val="2762982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3000"/>
          </a:blip>
          <a:stretch>
            <a:fillRect/>
          </a:stretch>
        </p:blipFill>
        <p:spPr>
          <a:xfrm>
            <a:off x="-12241" y="1"/>
            <a:ext cx="9156241" cy="6858342"/>
          </a:xfrm>
          <a:prstGeom prst="rect">
            <a:avLst/>
          </a:prstGeom>
        </p:spPr>
      </p:pic>
      <p:sp>
        <p:nvSpPr>
          <p:cNvPr id="2" name="Title 1"/>
          <p:cNvSpPr>
            <a:spLocks noGrp="1"/>
          </p:cNvSpPr>
          <p:nvPr>
            <p:ph type="title"/>
          </p:nvPr>
        </p:nvSpPr>
        <p:spPr>
          <a:xfrm>
            <a:off x="295564" y="274638"/>
            <a:ext cx="5130800" cy="1757362"/>
          </a:xfrm>
        </p:spPr>
        <p:txBody>
          <a:bodyPr>
            <a:normAutofit/>
          </a:bodyPr>
          <a:lstStyle/>
          <a:p>
            <a:r>
              <a:rPr lang="en-US" dirty="0" smtClean="0">
                <a:solidFill>
                  <a:srgbClr val="FF0000"/>
                </a:solidFill>
              </a:rPr>
              <a:t>Progress in Arab-Israeli Relations</a:t>
            </a:r>
            <a:endParaRPr lang="en-US" dirty="0">
              <a:solidFill>
                <a:srgbClr val="FF0000"/>
              </a:solidFill>
            </a:endParaRPr>
          </a:p>
        </p:txBody>
      </p:sp>
      <p:sp>
        <p:nvSpPr>
          <p:cNvPr id="3" name="Content Placeholder 2"/>
          <p:cNvSpPr>
            <a:spLocks noGrp="1"/>
          </p:cNvSpPr>
          <p:nvPr>
            <p:ph idx="1"/>
          </p:nvPr>
        </p:nvSpPr>
        <p:spPr>
          <a:xfrm>
            <a:off x="295564" y="2616199"/>
            <a:ext cx="8229600" cy="4525963"/>
          </a:xfrm>
        </p:spPr>
        <p:txBody>
          <a:bodyPr/>
          <a:lstStyle/>
          <a:p>
            <a:r>
              <a:rPr lang="en-US" dirty="0" smtClean="0">
                <a:solidFill>
                  <a:srgbClr val="0000FF"/>
                </a:solidFill>
              </a:rPr>
              <a:t>Middle East Peace Conference</a:t>
            </a:r>
          </a:p>
          <a:p>
            <a:pPr lvl="1"/>
            <a:r>
              <a:rPr lang="en-US" dirty="0" smtClean="0"/>
              <a:t>In 1991, the US pressured Arab and Israeli leaders to sit down to the Middle East Peace Conference</a:t>
            </a:r>
          </a:p>
          <a:p>
            <a:pPr lvl="1"/>
            <a:r>
              <a:rPr lang="en-US" dirty="0" smtClean="0"/>
              <a:t>Next year Israel’s and the PLO’s leader entered into secret negotiations</a:t>
            </a:r>
          </a:p>
          <a:p>
            <a:pPr lvl="1"/>
            <a:r>
              <a:rPr lang="en-US" dirty="0" smtClean="0">
                <a:solidFill>
                  <a:srgbClr val="0000FF"/>
                </a:solidFill>
              </a:rPr>
              <a:t>Signed the Oslo Accords in 1993</a:t>
            </a:r>
          </a:p>
          <a:p>
            <a:pPr lvl="2"/>
            <a:r>
              <a:rPr lang="en-US" dirty="0" smtClean="0">
                <a:solidFill>
                  <a:srgbClr val="0000FF"/>
                </a:solidFill>
              </a:rPr>
              <a:t>Israel give control of West Bank and Gaza Strip to Palestinians and the PLO recognized Israel’s existence</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5346293" y="1"/>
            <a:ext cx="3797707" cy="2616198"/>
          </a:xfrm>
          <a:prstGeom prst="rect">
            <a:avLst/>
          </a:prstGeom>
        </p:spPr>
      </p:pic>
    </p:spTree>
    <p:extLst>
      <p:ext uri="{BB962C8B-B14F-4D97-AF65-F5344CB8AC3E}">
        <p14:creationId xmlns:p14="http://schemas.microsoft.com/office/powerpoint/2010/main" val="10224473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3000"/>
          </a:blip>
          <a:stretch>
            <a:fillRect/>
          </a:stretch>
        </p:blipFill>
        <p:spPr>
          <a:xfrm>
            <a:off x="-12241" y="1"/>
            <a:ext cx="9156241" cy="6858342"/>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274638"/>
            <a:ext cx="3671455" cy="6583362"/>
          </a:xfrm>
        </p:spPr>
        <p:txBody>
          <a:bodyPr>
            <a:normAutofit fontScale="92500" lnSpcReduction="10000"/>
          </a:bodyPr>
          <a:lstStyle/>
          <a:p>
            <a:r>
              <a:rPr lang="en-US" dirty="0" smtClean="0">
                <a:solidFill>
                  <a:srgbClr val="0000FF"/>
                </a:solidFill>
              </a:rPr>
              <a:t>The Second Intifada:</a:t>
            </a:r>
          </a:p>
          <a:p>
            <a:pPr lvl="1"/>
            <a:r>
              <a:rPr lang="en-US" dirty="0" smtClean="0"/>
              <a:t>Lack of progress led to another uprising among the Palestinians</a:t>
            </a:r>
          </a:p>
          <a:p>
            <a:pPr lvl="1"/>
            <a:r>
              <a:rPr lang="en-US" dirty="0" smtClean="0"/>
              <a:t>In </a:t>
            </a:r>
            <a:r>
              <a:rPr lang="en-US" dirty="0" smtClean="0">
                <a:solidFill>
                  <a:srgbClr val="0000FF"/>
                </a:solidFill>
              </a:rPr>
              <a:t>2002 Israel built the West Bank Barrier</a:t>
            </a:r>
          </a:p>
          <a:p>
            <a:pPr lvl="1"/>
            <a:r>
              <a:rPr lang="en-US" dirty="0" smtClean="0"/>
              <a:t>In 2003 Israel said it would dismantle all its settlements in the West Bank and Gaza Strip</a:t>
            </a:r>
          </a:p>
          <a:p>
            <a:pPr lvl="1"/>
            <a:r>
              <a:rPr lang="en-US" dirty="0" smtClean="0"/>
              <a:t>In </a:t>
            </a:r>
            <a:r>
              <a:rPr lang="en-US" dirty="0" smtClean="0">
                <a:solidFill>
                  <a:srgbClr val="0000FF"/>
                </a:solidFill>
              </a:rPr>
              <a:t>2005 Israel left its settlements in the Gaza Strip</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3971637" y="0"/>
            <a:ext cx="3810000" cy="2133600"/>
          </a:xfrm>
          <a:prstGeom prst="rect">
            <a:avLst/>
          </a:prstGeom>
        </p:spPr>
      </p:pic>
      <p:pic>
        <p:nvPicPr>
          <p:cNvPr id="6" name="Picture 5"/>
          <p:cNvPicPr>
            <a:picLocks noChangeAspect="1"/>
          </p:cNvPicPr>
          <p:nvPr/>
        </p:nvPicPr>
        <p:blipFill>
          <a:blip r:embed="rId4"/>
          <a:stretch>
            <a:fillRect/>
          </a:stretch>
        </p:blipFill>
        <p:spPr>
          <a:xfrm>
            <a:off x="5651500" y="2133600"/>
            <a:ext cx="3492500" cy="2324100"/>
          </a:xfrm>
          <a:prstGeom prst="rect">
            <a:avLst/>
          </a:prstGeom>
        </p:spPr>
      </p:pic>
      <p:pic>
        <p:nvPicPr>
          <p:cNvPr id="8" name="Picture 7"/>
          <p:cNvPicPr>
            <a:picLocks noChangeAspect="1"/>
          </p:cNvPicPr>
          <p:nvPr/>
        </p:nvPicPr>
        <p:blipFill>
          <a:blip r:embed="rId5"/>
          <a:stretch>
            <a:fillRect/>
          </a:stretch>
        </p:blipFill>
        <p:spPr>
          <a:xfrm>
            <a:off x="3971637" y="4000843"/>
            <a:ext cx="2857500" cy="2857500"/>
          </a:xfrm>
          <a:prstGeom prst="rect">
            <a:avLst/>
          </a:prstGeom>
        </p:spPr>
      </p:pic>
      <p:sp>
        <p:nvSpPr>
          <p:cNvPr id="9" name="TextBox 8"/>
          <p:cNvSpPr txBox="1"/>
          <p:nvPr/>
        </p:nvSpPr>
        <p:spPr>
          <a:xfrm>
            <a:off x="7781637" y="5149273"/>
            <a:ext cx="1362363" cy="2308324"/>
          </a:xfrm>
          <a:prstGeom prst="rect">
            <a:avLst/>
          </a:prstGeom>
          <a:noFill/>
        </p:spPr>
        <p:txBody>
          <a:bodyPr wrap="square" rtlCol="0">
            <a:spAutoFit/>
          </a:bodyPr>
          <a:lstStyle/>
          <a:p>
            <a:r>
              <a:rPr lang="en-US" dirty="0" smtClean="0">
                <a:hlinkClick r:id="rId6"/>
              </a:rPr>
              <a:t>http://www.youtube.com/watch?v=HRWQC9UGO8A</a:t>
            </a:r>
            <a:endParaRPr lang="en-US" dirty="0" smtClean="0"/>
          </a:p>
          <a:p>
            <a:endParaRPr lang="en-US" dirty="0"/>
          </a:p>
        </p:txBody>
      </p:sp>
    </p:spTree>
    <p:extLst>
      <p:ext uri="{BB962C8B-B14F-4D97-AF65-F5344CB8AC3E}">
        <p14:creationId xmlns:p14="http://schemas.microsoft.com/office/powerpoint/2010/main" val="155325165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3000"/>
          </a:blip>
          <a:stretch>
            <a:fillRect/>
          </a:stretch>
        </p:blipFill>
        <p:spPr>
          <a:xfrm>
            <a:off x="-12241" y="1"/>
            <a:ext cx="9156241" cy="6858342"/>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03199" y="113001"/>
            <a:ext cx="4645891" cy="6583362"/>
          </a:xfrm>
        </p:spPr>
        <p:txBody>
          <a:bodyPr>
            <a:normAutofit/>
          </a:bodyPr>
          <a:lstStyle/>
          <a:p>
            <a:r>
              <a:rPr lang="en-US" dirty="0" smtClean="0">
                <a:solidFill>
                  <a:srgbClr val="0000FF"/>
                </a:solidFill>
              </a:rPr>
              <a:t>Divisions Among the Palestinians:</a:t>
            </a:r>
          </a:p>
          <a:p>
            <a:pPr lvl="1"/>
            <a:r>
              <a:rPr lang="en-US" dirty="0" smtClean="0"/>
              <a:t>PLO leader </a:t>
            </a:r>
            <a:r>
              <a:rPr lang="en-US" dirty="0" err="1" smtClean="0"/>
              <a:t>Yassir</a:t>
            </a:r>
            <a:r>
              <a:rPr lang="en-US" dirty="0" smtClean="0"/>
              <a:t> Arafat died in 2004</a:t>
            </a:r>
          </a:p>
          <a:p>
            <a:pPr lvl="1"/>
            <a:r>
              <a:rPr lang="en-US" dirty="0" smtClean="0"/>
              <a:t>Led to split in the PLO between Fatah and Hamas</a:t>
            </a:r>
          </a:p>
          <a:p>
            <a:pPr lvl="1"/>
            <a:r>
              <a:rPr lang="en-US" dirty="0" smtClean="0">
                <a:solidFill>
                  <a:srgbClr val="0000FF"/>
                </a:solidFill>
              </a:rPr>
              <a:t>Hamas refuses to recognize Israel, so Israel sees them as a terrorist organization</a:t>
            </a:r>
          </a:p>
          <a:p>
            <a:pPr lvl="1"/>
            <a:r>
              <a:rPr lang="en-US" dirty="0" smtClean="0"/>
              <a:t>Hamas is in power in Gaza while Fatah has the West Bank</a:t>
            </a:r>
            <a:endParaRPr lang="en-US" dirty="0"/>
          </a:p>
        </p:txBody>
      </p:sp>
      <p:pic>
        <p:nvPicPr>
          <p:cNvPr id="5" name="Picture 4"/>
          <p:cNvPicPr>
            <a:picLocks noChangeAspect="1"/>
          </p:cNvPicPr>
          <p:nvPr/>
        </p:nvPicPr>
        <p:blipFill>
          <a:blip r:embed="rId3"/>
          <a:stretch>
            <a:fillRect/>
          </a:stretch>
        </p:blipFill>
        <p:spPr>
          <a:xfrm>
            <a:off x="5097357" y="126855"/>
            <a:ext cx="3919643" cy="2690235"/>
          </a:xfrm>
          <a:prstGeom prst="rect">
            <a:avLst/>
          </a:prstGeom>
        </p:spPr>
      </p:pic>
      <p:pic>
        <p:nvPicPr>
          <p:cNvPr id="6" name="Picture 5"/>
          <p:cNvPicPr>
            <a:picLocks noChangeAspect="1"/>
          </p:cNvPicPr>
          <p:nvPr/>
        </p:nvPicPr>
        <p:blipFill>
          <a:blip r:embed="rId4"/>
          <a:stretch>
            <a:fillRect/>
          </a:stretch>
        </p:blipFill>
        <p:spPr>
          <a:xfrm>
            <a:off x="5865091" y="3178517"/>
            <a:ext cx="3151909" cy="3445110"/>
          </a:xfrm>
          <a:prstGeom prst="rect">
            <a:avLst/>
          </a:prstGeom>
        </p:spPr>
      </p:pic>
      <p:sp>
        <p:nvSpPr>
          <p:cNvPr id="7" name="TextBox 6"/>
          <p:cNvSpPr txBox="1"/>
          <p:nvPr/>
        </p:nvSpPr>
        <p:spPr>
          <a:xfrm>
            <a:off x="5097357" y="3178517"/>
            <a:ext cx="767734" cy="3970318"/>
          </a:xfrm>
          <a:prstGeom prst="rect">
            <a:avLst/>
          </a:prstGeom>
          <a:noFill/>
        </p:spPr>
        <p:txBody>
          <a:bodyPr wrap="square" rtlCol="0">
            <a:spAutoFit/>
          </a:bodyPr>
          <a:lstStyle/>
          <a:p>
            <a:r>
              <a:rPr lang="en-US" dirty="0" smtClean="0">
                <a:hlinkClick r:id="rId5"/>
              </a:rPr>
              <a:t>http://www.youtube.com/watch?v=F5o1XqUb_6c</a:t>
            </a:r>
            <a:endParaRPr lang="en-US" dirty="0" smtClean="0"/>
          </a:p>
          <a:p>
            <a:endParaRPr lang="en-US" dirty="0"/>
          </a:p>
        </p:txBody>
      </p:sp>
    </p:spTree>
    <p:extLst>
      <p:ext uri="{BB962C8B-B14F-4D97-AF65-F5344CB8AC3E}">
        <p14:creationId xmlns:p14="http://schemas.microsoft.com/office/powerpoint/2010/main" val="351517506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3000"/>
          </a:blip>
          <a:stretch>
            <a:fillRect/>
          </a:stretch>
        </p:blipFill>
        <p:spPr>
          <a:xfrm>
            <a:off x="-12241" y="1"/>
            <a:ext cx="9156241" cy="6858342"/>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84728" y="274638"/>
            <a:ext cx="5842000" cy="3720089"/>
          </a:xfrm>
        </p:spPr>
        <p:txBody>
          <a:bodyPr>
            <a:normAutofit/>
          </a:bodyPr>
          <a:lstStyle/>
          <a:p>
            <a:r>
              <a:rPr lang="en-US" dirty="0" smtClean="0"/>
              <a:t>New Attempts at Negotiations:</a:t>
            </a:r>
          </a:p>
          <a:p>
            <a:pPr lvl="1"/>
            <a:r>
              <a:rPr lang="en-US" dirty="0" smtClean="0">
                <a:solidFill>
                  <a:srgbClr val="0000FF"/>
                </a:solidFill>
              </a:rPr>
              <a:t>In 2007 Israel and Palestine agreed to negotiate</a:t>
            </a:r>
          </a:p>
          <a:p>
            <a:pPr lvl="1"/>
            <a:r>
              <a:rPr lang="en-US" dirty="0" smtClean="0"/>
              <a:t>Talked about future control of Jerusalem, existence of Jewish settlements in the West Bank, and rights of Palestinian refugees</a:t>
            </a:r>
            <a:endParaRPr lang="en-US" dirty="0"/>
          </a:p>
        </p:txBody>
      </p:sp>
      <p:pic>
        <p:nvPicPr>
          <p:cNvPr id="5" name="Picture 4"/>
          <p:cNvPicPr>
            <a:picLocks noChangeAspect="1"/>
          </p:cNvPicPr>
          <p:nvPr/>
        </p:nvPicPr>
        <p:blipFill>
          <a:blip r:embed="rId3"/>
          <a:stretch>
            <a:fillRect/>
          </a:stretch>
        </p:blipFill>
        <p:spPr>
          <a:xfrm>
            <a:off x="457200" y="4200237"/>
            <a:ext cx="3479800" cy="2336800"/>
          </a:xfrm>
          <a:prstGeom prst="rect">
            <a:avLst/>
          </a:prstGeom>
        </p:spPr>
      </p:pic>
      <p:pic>
        <p:nvPicPr>
          <p:cNvPr id="6" name="Picture 5"/>
          <p:cNvPicPr>
            <a:picLocks noChangeAspect="1"/>
          </p:cNvPicPr>
          <p:nvPr/>
        </p:nvPicPr>
        <p:blipFill>
          <a:blip r:embed="rId4"/>
          <a:stretch>
            <a:fillRect/>
          </a:stretch>
        </p:blipFill>
        <p:spPr>
          <a:xfrm>
            <a:off x="6026727" y="0"/>
            <a:ext cx="3232728" cy="4428164"/>
          </a:xfrm>
          <a:prstGeom prst="rect">
            <a:avLst/>
          </a:prstGeom>
        </p:spPr>
      </p:pic>
      <p:pic>
        <p:nvPicPr>
          <p:cNvPr id="7" name="Picture 6"/>
          <p:cNvPicPr>
            <a:picLocks noChangeAspect="1"/>
          </p:cNvPicPr>
          <p:nvPr/>
        </p:nvPicPr>
        <p:blipFill>
          <a:blip r:embed="rId5"/>
          <a:stretch>
            <a:fillRect/>
          </a:stretch>
        </p:blipFill>
        <p:spPr>
          <a:xfrm>
            <a:off x="4361874" y="4724400"/>
            <a:ext cx="3810000" cy="2133600"/>
          </a:xfrm>
          <a:prstGeom prst="rect">
            <a:avLst/>
          </a:prstGeom>
        </p:spPr>
      </p:pic>
    </p:spTree>
    <p:extLst>
      <p:ext uri="{BB962C8B-B14F-4D97-AF65-F5344CB8AC3E}">
        <p14:creationId xmlns:p14="http://schemas.microsoft.com/office/powerpoint/2010/main" val="172174050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3000"/>
          </a:blip>
          <a:stretch>
            <a:fillRect/>
          </a:stretch>
        </p:blipFill>
        <p:spPr>
          <a:xfrm>
            <a:off x="-12241" y="1"/>
            <a:ext cx="9156241" cy="6858342"/>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0835" y="92366"/>
            <a:ext cx="5407891" cy="6126162"/>
          </a:xfrm>
        </p:spPr>
        <p:txBody>
          <a:bodyPr>
            <a:normAutofit lnSpcReduction="10000"/>
          </a:bodyPr>
          <a:lstStyle/>
          <a:p>
            <a:r>
              <a:rPr lang="en-US" dirty="0" smtClean="0">
                <a:solidFill>
                  <a:srgbClr val="0000FF"/>
                </a:solidFill>
              </a:rPr>
              <a:t>Israel Strikes Against Hezbollah and Hamas:</a:t>
            </a:r>
          </a:p>
          <a:p>
            <a:pPr lvl="1"/>
            <a:r>
              <a:rPr lang="en-US" dirty="0" smtClean="0"/>
              <a:t>While negotiating, Israel faced rocket attacks by both Hezbollah in Lebanon and Hamas in the Gaza Strip</a:t>
            </a:r>
          </a:p>
          <a:p>
            <a:pPr lvl="1"/>
            <a:r>
              <a:rPr lang="en-US" dirty="0" smtClean="0"/>
              <a:t>Israel responded by invading Sothern Lebanon</a:t>
            </a:r>
          </a:p>
          <a:p>
            <a:pPr lvl="1"/>
            <a:r>
              <a:rPr lang="en-US" dirty="0" smtClean="0"/>
              <a:t>UN ended fighting by promising to disarm Hezbollah</a:t>
            </a:r>
          </a:p>
          <a:p>
            <a:pPr lvl="1"/>
            <a:r>
              <a:rPr lang="en-US" dirty="0" smtClean="0"/>
              <a:t>Hezbollah has refused to disarm</a:t>
            </a:r>
          </a:p>
          <a:p>
            <a:pPr lvl="2"/>
            <a:r>
              <a:rPr lang="en-US" dirty="0" smtClean="0">
                <a:solidFill>
                  <a:srgbClr val="0000FF"/>
                </a:solidFill>
              </a:rPr>
              <a:t>Israel attacked by rockets, responds by invading</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5651500" y="4418788"/>
            <a:ext cx="3492500" cy="2324100"/>
          </a:xfrm>
          <a:prstGeom prst="rect">
            <a:avLst/>
          </a:prstGeom>
        </p:spPr>
      </p:pic>
      <p:pic>
        <p:nvPicPr>
          <p:cNvPr id="8" name="Picture 7"/>
          <p:cNvPicPr>
            <a:picLocks noChangeAspect="1"/>
          </p:cNvPicPr>
          <p:nvPr/>
        </p:nvPicPr>
        <p:blipFill>
          <a:blip r:embed="rId4"/>
          <a:stretch>
            <a:fillRect/>
          </a:stretch>
        </p:blipFill>
        <p:spPr>
          <a:xfrm>
            <a:off x="5715000" y="161638"/>
            <a:ext cx="3429000" cy="2959100"/>
          </a:xfrm>
          <a:prstGeom prst="rect">
            <a:avLst/>
          </a:prstGeom>
        </p:spPr>
      </p:pic>
    </p:spTree>
    <p:extLst>
      <p:ext uri="{BB962C8B-B14F-4D97-AF65-F5344CB8AC3E}">
        <p14:creationId xmlns:p14="http://schemas.microsoft.com/office/powerpoint/2010/main" val="428020605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3000"/>
          </a:blip>
          <a:stretch>
            <a:fillRect/>
          </a:stretch>
        </p:blipFill>
        <p:spPr>
          <a:xfrm>
            <a:off x="-12241" y="1"/>
            <a:ext cx="9156241" cy="6858342"/>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41745" y="320820"/>
            <a:ext cx="5061527" cy="6583362"/>
          </a:xfrm>
        </p:spPr>
        <p:txBody>
          <a:bodyPr>
            <a:normAutofit/>
          </a:bodyPr>
          <a:lstStyle/>
          <a:p>
            <a:pPr lvl="1"/>
            <a:r>
              <a:rPr lang="en-US" dirty="0" smtClean="0"/>
              <a:t>In 2008, Israel launched air strikes and sent ground troops into the Gaza Strip</a:t>
            </a:r>
          </a:p>
          <a:p>
            <a:pPr lvl="1"/>
            <a:r>
              <a:rPr lang="en-US" dirty="0" smtClean="0"/>
              <a:t>Some supported this movement, others said it was too harsh</a:t>
            </a:r>
          </a:p>
          <a:p>
            <a:pPr lvl="1"/>
            <a:r>
              <a:rPr lang="en-US" dirty="0" smtClean="0"/>
              <a:t>In 2010, new negotiations held between Israel and the Palestinian Authority</a:t>
            </a:r>
          </a:p>
          <a:p>
            <a:pPr lvl="1"/>
            <a:r>
              <a:rPr lang="en-US" dirty="0" smtClean="0">
                <a:solidFill>
                  <a:srgbClr val="0000FF"/>
                </a:solidFill>
              </a:rPr>
              <a:t>Leaders on both sides support “two-state” solution</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5295900" y="4795982"/>
            <a:ext cx="3848100" cy="2108200"/>
          </a:xfrm>
          <a:prstGeom prst="rect">
            <a:avLst/>
          </a:prstGeom>
        </p:spPr>
      </p:pic>
      <p:pic>
        <p:nvPicPr>
          <p:cNvPr id="6" name="Picture 5"/>
          <p:cNvPicPr>
            <a:picLocks noChangeAspect="1"/>
          </p:cNvPicPr>
          <p:nvPr/>
        </p:nvPicPr>
        <p:blipFill>
          <a:blip r:embed="rId4"/>
          <a:stretch>
            <a:fillRect/>
          </a:stretch>
        </p:blipFill>
        <p:spPr>
          <a:xfrm>
            <a:off x="6451600" y="274638"/>
            <a:ext cx="2692400" cy="3022600"/>
          </a:xfrm>
          <a:prstGeom prst="rect">
            <a:avLst/>
          </a:prstGeom>
        </p:spPr>
      </p:pic>
    </p:spTree>
    <p:extLst>
      <p:ext uri="{BB962C8B-B14F-4D97-AF65-F5344CB8AC3E}">
        <p14:creationId xmlns:p14="http://schemas.microsoft.com/office/powerpoint/2010/main" val="89285799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 you think this will happen?</a:t>
            </a:r>
            <a:endParaRPr lang="en-US" dirty="0"/>
          </a:p>
        </p:txBody>
      </p:sp>
      <p:pic>
        <p:nvPicPr>
          <p:cNvPr id="4" name="Picture 3"/>
          <p:cNvPicPr>
            <a:picLocks noChangeAspect="1"/>
          </p:cNvPicPr>
          <p:nvPr/>
        </p:nvPicPr>
        <p:blipFill>
          <a:blip r:embed="rId2"/>
          <a:stretch>
            <a:fillRect/>
          </a:stretch>
        </p:blipFill>
        <p:spPr>
          <a:xfrm>
            <a:off x="0" y="924648"/>
            <a:ext cx="3683000" cy="2209800"/>
          </a:xfrm>
          <a:prstGeom prst="rect">
            <a:avLst/>
          </a:prstGeom>
        </p:spPr>
      </p:pic>
      <p:pic>
        <p:nvPicPr>
          <p:cNvPr id="5" name="Picture 4"/>
          <p:cNvPicPr>
            <a:picLocks noChangeAspect="1"/>
          </p:cNvPicPr>
          <p:nvPr/>
        </p:nvPicPr>
        <p:blipFill>
          <a:blip r:embed="rId3"/>
          <a:stretch>
            <a:fillRect/>
          </a:stretch>
        </p:blipFill>
        <p:spPr>
          <a:xfrm>
            <a:off x="5537200" y="924648"/>
            <a:ext cx="3606800" cy="2247900"/>
          </a:xfrm>
          <a:prstGeom prst="rect">
            <a:avLst/>
          </a:prstGeom>
        </p:spPr>
      </p:pic>
      <p:pic>
        <p:nvPicPr>
          <p:cNvPr id="6" name="Picture 5"/>
          <p:cNvPicPr>
            <a:picLocks noChangeAspect="1"/>
          </p:cNvPicPr>
          <p:nvPr/>
        </p:nvPicPr>
        <p:blipFill>
          <a:blip r:embed="rId4"/>
          <a:stretch>
            <a:fillRect/>
          </a:stretch>
        </p:blipFill>
        <p:spPr>
          <a:xfrm>
            <a:off x="5816600" y="4419600"/>
            <a:ext cx="3327400" cy="2438400"/>
          </a:xfrm>
          <a:prstGeom prst="rect">
            <a:avLst/>
          </a:prstGeom>
        </p:spPr>
      </p:pic>
      <p:pic>
        <p:nvPicPr>
          <p:cNvPr id="7" name="Picture 6"/>
          <p:cNvPicPr>
            <a:picLocks noChangeAspect="1"/>
          </p:cNvPicPr>
          <p:nvPr/>
        </p:nvPicPr>
        <p:blipFill>
          <a:blip r:embed="rId5"/>
          <a:stretch>
            <a:fillRect/>
          </a:stretch>
        </p:blipFill>
        <p:spPr>
          <a:xfrm>
            <a:off x="-127000" y="4000500"/>
            <a:ext cx="2857500" cy="2857500"/>
          </a:xfrm>
          <a:prstGeom prst="rect">
            <a:avLst/>
          </a:prstGeom>
        </p:spPr>
      </p:pic>
      <p:pic>
        <p:nvPicPr>
          <p:cNvPr id="8" name="Picture 7"/>
          <p:cNvPicPr>
            <a:picLocks noChangeAspect="1"/>
          </p:cNvPicPr>
          <p:nvPr/>
        </p:nvPicPr>
        <p:blipFill>
          <a:blip r:embed="rId6"/>
          <a:stretch>
            <a:fillRect/>
          </a:stretch>
        </p:blipFill>
        <p:spPr>
          <a:xfrm>
            <a:off x="2082799" y="2825749"/>
            <a:ext cx="3990109" cy="2713861"/>
          </a:xfrm>
          <a:prstGeom prst="rect">
            <a:avLst/>
          </a:prstGeom>
        </p:spPr>
      </p:pic>
    </p:spTree>
    <p:extLst>
      <p:ext uri="{BB962C8B-B14F-4D97-AF65-F5344CB8AC3E}">
        <p14:creationId xmlns:p14="http://schemas.microsoft.com/office/powerpoint/2010/main" val="285100096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3000"/>
          </a:blip>
          <a:stretch>
            <a:fillRect/>
          </a:stretch>
        </p:blipFill>
        <p:spPr>
          <a:xfrm>
            <a:off x="-12241" y="1"/>
            <a:ext cx="9156241" cy="6858342"/>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1"/>
            <a:r>
              <a:rPr lang="en-US" dirty="0" smtClean="0"/>
              <a:t>Talks stalled when Israel resumed building new settlements in the West Bank</a:t>
            </a:r>
          </a:p>
          <a:p>
            <a:pPr lvl="1"/>
            <a:r>
              <a:rPr lang="en-US" dirty="0" smtClean="0"/>
              <a:t>In 2011 Palestinian Authority introduced UN resolution calling for Palestinian statehood</a:t>
            </a:r>
          </a:p>
          <a:p>
            <a:pPr lvl="1"/>
            <a:r>
              <a:rPr lang="en-US" dirty="0" smtClean="0">
                <a:solidFill>
                  <a:srgbClr val="0000FF"/>
                </a:solidFill>
              </a:rPr>
              <a:t>Many still unresolved issues:</a:t>
            </a:r>
          </a:p>
          <a:p>
            <a:pPr lvl="2"/>
            <a:r>
              <a:rPr lang="en-US" dirty="0" smtClean="0"/>
              <a:t>Israeli security against terrorism</a:t>
            </a:r>
          </a:p>
          <a:p>
            <a:pPr lvl="2"/>
            <a:r>
              <a:rPr lang="en-US" dirty="0" smtClean="0"/>
              <a:t>The right of Palestinians to their own state</a:t>
            </a:r>
          </a:p>
          <a:p>
            <a:pPr lvl="2"/>
            <a:r>
              <a:rPr lang="en-US" dirty="0" smtClean="0"/>
              <a:t>Future of Jewish settlements in Palestinian lands</a:t>
            </a:r>
          </a:p>
          <a:p>
            <a:pPr lvl="2"/>
            <a:r>
              <a:rPr lang="en-US" dirty="0" smtClean="0"/>
              <a:t>Future status of Jerusalem</a:t>
            </a:r>
            <a:endParaRPr lang="en-US" dirty="0"/>
          </a:p>
        </p:txBody>
      </p:sp>
    </p:spTree>
    <p:extLst>
      <p:ext uri="{BB962C8B-B14F-4D97-AF65-F5344CB8AC3E}">
        <p14:creationId xmlns:p14="http://schemas.microsoft.com/office/powerpoint/2010/main" val="404557108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8359866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7000"/>
          </a:blip>
          <a:stretch>
            <a:fillRect/>
          </a:stretch>
        </p:blipFill>
        <p:spPr>
          <a:xfrm>
            <a:off x="-11783" y="1"/>
            <a:ext cx="9155783" cy="6858000"/>
          </a:xfrm>
          <a:prstGeom prst="rect">
            <a:avLst/>
          </a:prstGeom>
        </p:spPr>
      </p:pic>
      <p:sp>
        <p:nvSpPr>
          <p:cNvPr id="2" name="Title 1"/>
          <p:cNvSpPr>
            <a:spLocks noGrp="1"/>
          </p:cNvSpPr>
          <p:nvPr>
            <p:ph type="title"/>
          </p:nvPr>
        </p:nvSpPr>
        <p:spPr>
          <a:xfrm>
            <a:off x="457200" y="-2454"/>
            <a:ext cx="8229600" cy="1143000"/>
          </a:xfrm>
        </p:spPr>
        <p:txBody>
          <a:bodyPr/>
          <a:lstStyle/>
          <a:p>
            <a:r>
              <a:rPr lang="en-US" dirty="0" smtClean="0">
                <a:solidFill>
                  <a:srgbClr val="FF0000"/>
                </a:solidFill>
              </a:rPr>
              <a:t>Iranian Revolution (1979)</a:t>
            </a:r>
            <a:endParaRPr lang="en-US" dirty="0">
              <a:solidFill>
                <a:srgbClr val="FF0000"/>
              </a:solidFill>
            </a:endParaRPr>
          </a:p>
        </p:txBody>
      </p:sp>
      <p:sp>
        <p:nvSpPr>
          <p:cNvPr id="3" name="Content Placeholder 2"/>
          <p:cNvSpPr>
            <a:spLocks noGrp="1"/>
          </p:cNvSpPr>
          <p:nvPr>
            <p:ph idx="1"/>
          </p:nvPr>
        </p:nvSpPr>
        <p:spPr>
          <a:xfrm>
            <a:off x="457200" y="1140546"/>
            <a:ext cx="8229600" cy="4525963"/>
          </a:xfrm>
        </p:spPr>
        <p:txBody>
          <a:bodyPr/>
          <a:lstStyle/>
          <a:p>
            <a:r>
              <a:rPr lang="en-US" dirty="0" smtClean="0"/>
              <a:t>In the 60’s and 70’s, the </a:t>
            </a:r>
            <a:r>
              <a:rPr lang="en-US" dirty="0" smtClean="0">
                <a:solidFill>
                  <a:srgbClr val="0000FF"/>
                </a:solidFill>
              </a:rPr>
              <a:t>Shah of Iran adopted Western culture </a:t>
            </a:r>
            <a:r>
              <a:rPr lang="en-US" dirty="0" smtClean="0"/>
              <a:t>and technology</a:t>
            </a:r>
          </a:p>
          <a:p>
            <a:r>
              <a:rPr lang="en-US" dirty="0" smtClean="0"/>
              <a:t>He was also guilty of corruption and brutal repression</a:t>
            </a:r>
          </a:p>
          <a:p>
            <a:r>
              <a:rPr lang="en-US" dirty="0" smtClean="0"/>
              <a:t>Iran’s </a:t>
            </a:r>
            <a:r>
              <a:rPr lang="en-US" dirty="0" smtClean="0">
                <a:solidFill>
                  <a:srgbClr val="0000FF"/>
                </a:solidFill>
              </a:rPr>
              <a:t>religious leaders led demonstrations to overthrow the Shah in 1979</a:t>
            </a:r>
            <a:endParaRPr lang="en-US" dirty="0">
              <a:solidFill>
                <a:srgbClr val="0000FF"/>
              </a:solidFill>
            </a:endParaRPr>
          </a:p>
        </p:txBody>
      </p:sp>
      <p:pic>
        <p:nvPicPr>
          <p:cNvPr id="6" name="Picture 5"/>
          <p:cNvPicPr>
            <a:picLocks noChangeAspect="1"/>
          </p:cNvPicPr>
          <p:nvPr/>
        </p:nvPicPr>
        <p:blipFill>
          <a:blip r:embed="rId3"/>
          <a:stretch>
            <a:fillRect/>
          </a:stretch>
        </p:blipFill>
        <p:spPr>
          <a:xfrm>
            <a:off x="5674591" y="4206009"/>
            <a:ext cx="3289300" cy="2463800"/>
          </a:xfrm>
          <a:prstGeom prst="rect">
            <a:avLst/>
          </a:prstGeom>
        </p:spPr>
      </p:pic>
      <p:pic>
        <p:nvPicPr>
          <p:cNvPr id="7" name="Picture 6"/>
          <p:cNvPicPr>
            <a:picLocks noChangeAspect="1"/>
          </p:cNvPicPr>
          <p:nvPr/>
        </p:nvPicPr>
        <p:blipFill>
          <a:blip r:embed="rId4"/>
          <a:stretch>
            <a:fillRect/>
          </a:stretch>
        </p:blipFill>
        <p:spPr>
          <a:xfrm>
            <a:off x="810491" y="4445000"/>
            <a:ext cx="4013200" cy="2032000"/>
          </a:xfrm>
          <a:prstGeom prst="rect">
            <a:avLst/>
          </a:prstGeom>
        </p:spPr>
      </p:pic>
      <p:sp>
        <p:nvSpPr>
          <p:cNvPr id="4" name="TextBox 3"/>
          <p:cNvSpPr txBox="1"/>
          <p:nvPr/>
        </p:nvSpPr>
        <p:spPr>
          <a:xfrm>
            <a:off x="0" y="4445000"/>
            <a:ext cx="810491" cy="3693319"/>
          </a:xfrm>
          <a:prstGeom prst="rect">
            <a:avLst/>
          </a:prstGeom>
          <a:noFill/>
        </p:spPr>
        <p:txBody>
          <a:bodyPr wrap="square" rtlCol="0">
            <a:spAutoFit/>
          </a:bodyPr>
          <a:lstStyle/>
          <a:p>
            <a:r>
              <a:rPr lang="en-US" dirty="0">
                <a:hlinkClick r:id="rId5"/>
              </a:rPr>
              <a:t>http://www.youtube.com/watch?v=</a:t>
            </a:r>
            <a:r>
              <a:rPr lang="en-US" dirty="0" smtClean="0">
                <a:hlinkClick r:id="rId5"/>
              </a:rPr>
              <a:t>kY0ixG94cHE</a:t>
            </a:r>
            <a:endParaRPr lang="en-US" dirty="0" smtClean="0"/>
          </a:p>
          <a:p>
            <a:endParaRPr lang="en-US" dirty="0"/>
          </a:p>
        </p:txBody>
      </p:sp>
    </p:spTree>
    <p:extLst>
      <p:ext uri="{BB962C8B-B14F-4D97-AF65-F5344CB8AC3E}">
        <p14:creationId xmlns:p14="http://schemas.microsoft.com/office/powerpoint/2010/main" val="40005970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18000"/>
          </a:blip>
          <a:stretch>
            <a:fillRect/>
          </a:stretch>
        </p:blipFill>
        <p:spPr>
          <a:xfrm>
            <a:off x="1408545" y="70549"/>
            <a:ext cx="6465455" cy="6851009"/>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74638"/>
            <a:ext cx="5454073" cy="6098453"/>
          </a:xfrm>
        </p:spPr>
        <p:txBody>
          <a:bodyPr>
            <a:normAutofit/>
          </a:bodyPr>
          <a:lstStyle/>
          <a:p>
            <a:r>
              <a:rPr lang="en-US" dirty="0" smtClean="0"/>
              <a:t>Saudi Arabia, Iraq, Syria, Jordan, and the countries of North Africa are mostly Arabs, speak Arabic, are Sunni</a:t>
            </a:r>
          </a:p>
          <a:p>
            <a:r>
              <a:rPr lang="en-US" dirty="0" smtClean="0"/>
              <a:t>Iran= speak Farsi, are Shi’ite</a:t>
            </a:r>
          </a:p>
          <a:p>
            <a:r>
              <a:rPr lang="en-US" dirty="0" smtClean="0"/>
              <a:t>Israel=Jewish, speak Hebrew</a:t>
            </a:r>
          </a:p>
          <a:p>
            <a:r>
              <a:rPr lang="en-US" dirty="0" smtClean="0">
                <a:solidFill>
                  <a:srgbClr val="0000FF"/>
                </a:solidFill>
              </a:rPr>
              <a:t>Some places are monarchs, others are military dictatorships, and Israel is a democracy</a:t>
            </a:r>
            <a:endParaRPr lang="en-US" dirty="0">
              <a:solidFill>
                <a:srgbClr val="0000FF"/>
              </a:solidFill>
            </a:endParaRPr>
          </a:p>
        </p:txBody>
      </p:sp>
      <p:pic>
        <p:nvPicPr>
          <p:cNvPr id="6" name="Picture 5"/>
          <p:cNvPicPr>
            <a:picLocks noChangeAspect="1"/>
          </p:cNvPicPr>
          <p:nvPr/>
        </p:nvPicPr>
        <p:blipFill>
          <a:blip r:embed="rId3"/>
          <a:stretch>
            <a:fillRect/>
          </a:stretch>
        </p:blipFill>
        <p:spPr>
          <a:xfrm>
            <a:off x="6248400" y="14288"/>
            <a:ext cx="2895600" cy="2806700"/>
          </a:xfrm>
          <a:prstGeom prst="rect">
            <a:avLst/>
          </a:prstGeom>
        </p:spPr>
      </p:pic>
      <p:pic>
        <p:nvPicPr>
          <p:cNvPr id="7" name="Picture 6"/>
          <p:cNvPicPr>
            <a:picLocks noChangeAspect="1"/>
          </p:cNvPicPr>
          <p:nvPr/>
        </p:nvPicPr>
        <p:blipFill>
          <a:blip r:embed="rId4"/>
          <a:stretch>
            <a:fillRect/>
          </a:stretch>
        </p:blipFill>
        <p:spPr>
          <a:xfrm>
            <a:off x="6122712" y="2932544"/>
            <a:ext cx="3021288" cy="2042391"/>
          </a:xfrm>
          <a:prstGeom prst="rect">
            <a:avLst/>
          </a:prstGeom>
        </p:spPr>
      </p:pic>
      <p:pic>
        <p:nvPicPr>
          <p:cNvPr id="8" name="Picture 7"/>
          <p:cNvPicPr>
            <a:picLocks noChangeAspect="1"/>
          </p:cNvPicPr>
          <p:nvPr/>
        </p:nvPicPr>
        <p:blipFill>
          <a:blip r:embed="rId5"/>
          <a:stretch>
            <a:fillRect/>
          </a:stretch>
        </p:blipFill>
        <p:spPr>
          <a:xfrm>
            <a:off x="6228195" y="5319889"/>
            <a:ext cx="2915805" cy="1538111"/>
          </a:xfrm>
          <a:prstGeom prst="rect">
            <a:avLst/>
          </a:prstGeom>
        </p:spPr>
      </p:pic>
    </p:spTree>
    <p:extLst>
      <p:ext uri="{BB962C8B-B14F-4D97-AF65-F5344CB8AC3E}">
        <p14:creationId xmlns:p14="http://schemas.microsoft.com/office/powerpoint/2010/main" val="3174825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7000"/>
          </a:blip>
          <a:stretch>
            <a:fillRect/>
          </a:stretch>
        </p:blipFill>
        <p:spPr>
          <a:xfrm>
            <a:off x="-11783" y="1"/>
            <a:ext cx="9155783"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1"/>
            <a:ext cx="9144000" cy="4525963"/>
          </a:xfrm>
        </p:spPr>
        <p:txBody>
          <a:bodyPr/>
          <a:lstStyle/>
          <a:p>
            <a:r>
              <a:rPr lang="en-US" dirty="0" smtClean="0"/>
              <a:t>An Islamic Fundamentalist became Iran’s new ruler</a:t>
            </a:r>
          </a:p>
          <a:p>
            <a:r>
              <a:rPr lang="en-US" dirty="0" smtClean="0">
                <a:solidFill>
                  <a:srgbClr val="0000FF"/>
                </a:solidFill>
              </a:rPr>
              <a:t>Fundamentalism: movement within a religion to return to its basic values</a:t>
            </a:r>
          </a:p>
          <a:p>
            <a:r>
              <a:rPr lang="en-US" dirty="0" smtClean="0">
                <a:solidFill>
                  <a:srgbClr val="0000FF"/>
                </a:solidFill>
              </a:rPr>
              <a:t>Radical Islamic Fundamentalism: reaction against the values of the West that calls for strict enforcement of Islamic law (Sharia)</a:t>
            </a:r>
            <a:endParaRPr lang="en-US" dirty="0">
              <a:solidFill>
                <a:srgbClr val="0000FF"/>
              </a:solidFill>
            </a:endParaRPr>
          </a:p>
        </p:txBody>
      </p:sp>
      <p:pic>
        <p:nvPicPr>
          <p:cNvPr id="6" name="Picture 5"/>
          <p:cNvPicPr>
            <a:picLocks noChangeAspect="1"/>
          </p:cNvPicPr>
          <p:nvPr/>
        </p:nvPicPr>
        <p:blipFill>
          <a:blip r:embed="rId3"/>
          <a:stretch>
            <a:fillRect/>
          </a:stretch>
        </p:blipFill>
        <p:spPr>
          <a:xfrm>
            <a:off x="5101508" y="3879273"/>
            <a:ext cx="3756337" cy="2813627"/>
          </a:xfrm>
          <a:prstGeom prst="rect">
            <a:avLst/>
          </a:prstGeom>
        </p:spPr>
      </p:pic>
      <p:pic>
        <p:nvPicPr>
          <p:cNvPr id="7" name="Picture 6"/>
          <p:cNvPicPr>
            <a:picLocks noChangeAspect="1"/>
          </p:cNvPicPr>
          <p:nvPr/>
        </p:nvPicPr>
        <p:blipFill>
          <a:blip r:embed="rId4"/>
          <a:stretch>
            <a:fillRect/>
          </a:stretch>
        </p:blipFill>
        <p:spPr>
          <a:xfrm>
            <a:off x="387927" y="3602182"/>
            <a:ext cx="4598126" cy="2794000"/>
          </a:xfrm>
          <a:prstGeom prst="rect">
            <a:avLst/>
          </a:prstGeom>
        </p:spPr>
      </p:pic>
    </p:spTree>
    <p:extLst>
      <p:ext uri="{BB962C8B-B14F-4D97-AF65-F5344CB8AC3E}">
        <p14:creationId xmlns:p14="http://schemas.microsoft.com/office/powerpoint/2010/main" val="25128966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7000"/>
          </a:blip>
          <a:stretch>
            <a:fillRect/>
          </a:stretch>
        </p:blipFill>
        <p:spPr>
          <a:xfrm>
            <a:off x="-11783" y="1"/>
            <a:ext cx="9155783" cy="68580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84727" y="53110"/>
            <a:ext cx="8797637" cy="4525963"/>
          </a:xfrm>
        </p:spPr>
        <p:txBody>
          <a:bodyPr/>
          <a:lstStyle/>
          <a:p>
            <a:r>
              <a:rPr lang="en-US" dirty="0" smtClean="0">
                <a:solidFill>
                  <a:srgbClr val="0000FF"/>
                </a:solidFill>
              </a:rPr>
              <a:t>No separation of religion and state in Iran</a:t>
            </a:r>
          </a:p>
          <a:p>
            <a:r>
              <a:rPr lang="en-US" dirty="0" smtClean="0"/>
              <a:t>Constitution based on the Quran</a:t>
            </a:r>
          </a:p>
          <a:p>
            <a:r>
              <a:rPr lang="en-US" dirty="0" smtClean="0">
                <a:solidFill>
                  <a:srgbClr val="0000FF"/>
                </a:solidFill>
              </a:rPr>
              <a:t>Gave support to terrorism</a:t>
            </a:r>
            <a:r>
              <a:rPr lang="en-US" dirty="0" smtClean="0"/>
              <a:t> in Lebanon</a:t>
            </a:r>
          </a:p>
          <a:p>
            <a:r>
              <a:rPr lang="en-US" dirty="0" smtClean="0"/>
              <a:t>Allowed hostages to be taken from the US Embassy in Tehran</a:t>
            </a:r>
          </a:p>
          <a:p>
            <a:pPr lvl="1"/>
            <a:r>
              <a:rPr lang="en-US" dirty="0" smtClean="0"/>
              <a:t>Held for 1 year and then released</a:t>
            </a:r>
            <a:endParaRPr lang="en-US" dirty="0"/>
          </a:p>
        </p:txBody>
      </p:sp>
      <p:pic>
        <p:nvPicPr>
          <p:cNvPr id="7" name="Picture 6"/>
          <p:cNvPicPr>
            <a:picLocks noChangeAspect="1"/>
          </p:cNvPicPr>
          <p:nvPr/>
        </p:nvPicPr>
        <p:blipFill>
          <a:blip r:embed="rId3"/>
          <a:stretch>
            <a:fillRect/>
          </a:stretch>
        </p:blipFill>
        <p:spPr>
          <a:xfrm>
            <a:off x="4595091" y="3446318"/>
            <a:ext cx="4548909" cy="3411682"/>
          </a:xfrm>
          <a:prstGeom prst="rect">
            <a:avLst/>
          </a:prstGeom>
        </p:spPr>
      </p:pic>
      <p:pic>
        <p:nvPicPr>
          <p:cNvPr id="8" name="Picture 7"/>
          <p:cNvPicPr>
            <a:picLocks noChangeAspect="1"/>
          </p:cNvPicPr>
          <p:nvPr/>
        </p:nvPicPr>
        <p:blipFill>
          <a:blip r:embed="rId4"/>
          <a:stretch>
            <a:fillRect/>
          </a:stretch>
        </p:blipFill>
        <p:spPr>
          <a:xfrm>
            <a:off x="727364" y="3446318"/>
            <a:ext cx="3289300" cy="2463800"/>
          </a:xfrm>
          <a:prstGeom prst="rect">
            <a:avLst/>
          </a:prstGeom>
        </p:spPr>
      </p:pic>
      <p:sp>
        <p:nvSpPr>
          <p:cNvPr id="9" name="TextBox 8"/>
          <p:cNvSpPr txBox="1"/>
          <p:nvPr/>
        </p:nvSpPr>
        <p:spPr>
          <a:xfrm>
            <a:off x="727364" y="6257636"/>
            <a:ext cx="2874818" cy="923330"/>
          </a:xfrm>
          <a:prstGeom prst="rect">
            <a:avLst/>
          </a:prstGeom>
          <a:noFill/>
        </p:spPr>
        <p:txBody>
          <a:bodyPr wrap="square" rtlCol="0">
            <a:spAutoFit/>
          </a:bodyPr>
          <a:lstStyle/>
          <a:p>
            <a:r>
              <a:rPr lang="en-US" dirty="0" smtClean="0">
                <a:hlinkClick r:id="rId5"/>
              </a:rPr>
              <a:t>http://www.youtube.com/watch?v=w918Eh3fij0</a:t>
            </a:r>
            <a:endParaRPr lang="en-US" dirty="0" smtClean="0"/>
          </a:p>
          <a:p>
            <a:endParaRPr lang="en-US" dirty="0"/>
          </a:p>
        </p:txBody>
      </p:sp>
    </p:spTree>
    <p:extLst>
      <p:ext uri="{BB962C8B-B14F-4D97-AF65-F5344CB8AC3E}">
        <p14:creationId xmlns:p14="http://schemas.microsoft.com/office/powerpoint/2010/main" val="170290877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7000"/>
          </a:blip>
          <a:stretch>
            <a:fillRect/>
          </a:stretch>
        </p:blipFill>
        <p:spPr>
          <a:xfrm>
            <a:off x="-11783" y="1"/>
            <a:ext cx="9155783" cy="6858000"/>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First Gulf War</a:t>
            </a:r>
            <a:endParaRPr lang="en-US" dirty="0">
              <a:solidFill>
                <a:srgbClr val="FF0000"/>
              </a:solidFill>
            </a:endParaRPr>
          </a:p>
        </p:txBody>
      </p:sp>
      <p:sp>
        <p:nvSpPr>
          <p:cNvPr id="3" name="Content Placeholder 2"/>
          <p:cNvSpPr>
            <a:spLocks noGrp="1"/>
          </p:cNvSpPr>
          <p:nvPr>
            <p:ph idx="1"/>
          </p:nvPr>
        </p:nvSpPr>
        <p:spPr>
          <a:xfrm>
            <a:off x="457200" y="884382"/>
            <a:ext cx="8229600" cy="4525963"/>
          </a:xfrm>
        </p:spPr>
        <p:txBody>
          <a:bodyPr/>
          <a:lstStyle/>
          <a:p>
            <a:r>
              <a:rPr lang="en-US" dirty="0" smtClean="0">
                <a:solidFill>
                  <a:srgbClr val="0000FF"/>
                </a:solidFill>
              </a:rPr>
              <a:t>1979 Saddam Hussein seized power in Iraq</a:t>
            </a:r>
          </a:p>
          <a:p>
            <a:r>
              <a:rPr lang="en-US" dirty="0" smtClean="0"/>
              <a:t>1980 Hussein attacked Iran, led to 8 year war</a:t>
            </a:r>
          </a:p>
          <a:p>
            <a:r>
              <a:rPr lang="en-US" dirty="0" smtClean="0"/>
              <a:t>In </a:t>
            </a:r>
            <a:r>
              <a:rPr lang="en-US" dirty="0" smtClean="0">
                <a:solidFill>
                  <a:srgbClr val="0000FF"/>
                </a:solidFill>
              </a:rPr>
              <a:t>1990, Iraq occupied oil-rich Kuwait</a:t>
            </a:r>
            <a:endParaRPr lang="en-US" dirty="0">
              <a:solidFill>
                <a:srgbClr val="0000FF"/>
              </a:solidFill>
            </a:endParaRPr>
          </a:p>
        </p:txBody>
      </p:sp>
      <p:pic>
        <p:nvPicPr>
          <p:cNvPr id="6" name="Picture 5"/>
          <p:cNvPicPr>
            <a:picLocks noChangeAspect="1"/>
          </p:cNvPicPr>
          <p:nvPr/>
        </p:nvPicPr>
        <p:blipFill>
          <a:blip r:embed="rId3"/>
          <a:stretch>
            <a:fillRect/>
          </a:stretch>
        </p:blipFill>
        <p:spPr>
          <a:xfrm>
            <a:off x="457200" y="2705677"/>
            <a:ext cx="3429000" cy="2374900"/>
          </a:xfrm>
          <a:prstGeom prst="rect">
            <a:avLst/>
          </a:prstGeom>
        </p:spPr>
      </p:pic>
      <p:pic>
        <p:nvPicPr>
          <p:cNvPr id="7" name="Picture 6"/>
          <p:cNvPicPr>
            <a:picLocks noChangeAspect="1"/>
          </p:cNvPicPr>
          <p:nvPr/>
        </p:nvPicPr>
        <p:blipFill>
          <a:blip r:embed="rId4"/>
          <a:stretch>
            <a:fillRect/>
          </a:stretch>
        </p:blipFill>
        <p:spPr>
          <a:xfrm>
            <a:off x="5270500" y="3035445"/>
            <a:ext cx="3416300" cy="2374900"/>
          </a:xfrm>
          <a:prstGeom prst="rect">
            <a:avLst/>
          </a:prstGeom>
        </p:spPr>
      </p:pic>
      <p:pic>
        <p:nvPicPr>
          <p:cNvPr id="8" name="Picture 7"/>
          <p:cNvPicPr>
            <a:picLocks noChangeAspect="1"/>
          </p:cNvPicPr>
          <p:nvPr/>
        </p:nvPicPr>
        <p:blipFill>
          <a:blip r:embed="rId5"/>
          <a:stretch>
            <a:fillRect/>
          </a:stretch>
        </p:blipFill>
        <p:spPr>
          <a:xfrm>
            <a:off x="3048000" y="4940300"/>
            <a:ext cx="3048000" cy="1714500"/>
          </a:xfrm>
          <a:prstGeom prst="rect">
            <a:avLst/>
          </a:prstGeom>
        </p:spPr>
      </p:pic>
    </p:spTree>
    <p:extLst>
      <p:ext uri="{BB962C8B-B14F-4D97-AF65-F5344CB8AC3E}">
        <p14:creationId xmlns:p14="http://schemas.microsoft.com/office/powerpoint/2010/main" val="245019788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7000"/>
          </a:blip>
          <a:stretch>
            <a:fillRect/>
          </a:stretch>
        </p:blipFill>
        <p:spPr>
          <a:xfrm>
            <a:off x="-11783" y="1"/>
            <a:ext cx="9155783"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74638"/>
            <a:ext cx="4530436" cy="5851525"/>
          </a:xfrm>
        </p:spPr>
        <p:txBody>
          <a:bodyPr/>
          <a:lstStyle/>
          <a:p>
            <a:r>
              <a:rPr lang="en-US" dirty="0" smtClean="0"/>
              <a:t>US feared Iraq would invade Saudi Arabia</a:t>
            </a:r>
          </a:p>
          <a:p>
            <a:r>
              <a:rPr lang="en-US" dirty="0" smtClean="0">
                <a:solidFill>
                  <a:srgbClr val="0000FF"/>
                </a:solidFill>
              </a:rPr>
              <a:t>US feared would disrupt the flow of oil</a:t>
            </a:r>
          </a:p>
          <a:p>
            <a:r>
              <a:rPr lang="en-US" dirty="0" smtClean="0">
                <a:solidFill>
                  <a:srgbClr val="0000FF"/>
                </a:solidFill>
              </a:rPr>
              <a:t>US and allies expelled the Iraqis from Kuwait</a:t>
            </a:r>
          </a:p>
          <a:p>
            <a:r>
              <a:rPr lang="en-US" dirty="0" smtClean="0"/>
              <a:t>Allowed Hussein to stay in power</a:t>
            </a:r>
            <a:endParaRPr lang="en-US" dirty="0"/>
          </a:p>
        </p:txBody>
      </p:sp>
      <p:pic>
        <p:nvPicPr>
          <p:cNvPr id="6" name="Picture 5"/>
          <p:cNvPicPr>
            <a:picLocks noChangeAspect="1"/>
          </p:cNvPicPr>
          <p:nvPr/>
        </p:nvPicPr>
        <p:blipFill>
          <a:blip r:embed="rId3"/>
          <a:stretch>
            <a:fillRect/>
          </a:stretch>
        </p:blipFill>
        <p:spPr>
          <a:xfrm>
            <a:off x="5172363" y="170872"/>
            <a:ext cx="3810000" cy="4089400"/>
          </a:xfrm>
          <a:prstGeom prst="rect">
            <a:avLst/>
          </a:prstGeom>
        </p:spPr>
      </p:pic>
      <p:pic>
        <p:nvPicPr>
          <p:cNvPr id="7" name="Picture 6"/>
          <p:cNvPicPr>
            <a:picLocks noChangeAspect="1"/>
          </p:cNvPicPr>
          <p:nvPr/>
        </p:nvPicPr>
        <p:blipFill>
          <a:blip r:embed="rId4"/>
          <a:stretch>
            <a:fillRect/>
          </a:stretch>
        </p:blipFill>
        <p:spPr>
          <a:xfrm>
            <a:off x="2917536" y="4420755"/>
            <a:ext cx="3530600" cy="2298700"/>
          </a:xfrm>
          <a:prstGeom prst="rect">
            <a:avLst/>
          </a:prstGeom>
        </p:spPr>
      </p:pic>
    </p:spTree>
    <p:extLst>
      <p:ext uri="{BB962C8B-B14F-4D97-AF65-F5344CB8AC3E}">
        <p14:creationId xmlns:p14="http://schemas.microsoft.com/office/powerpoint/2010/main" val="160072660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7000"/>
          </a:blip>
          <a:stretch>
            <a:fillRect/>
          </a:stretch>
        </p:blipFill>
        <p:spPr>
          <a:xfrm>
            <a:off x="-11783" y="1"/>
            <a:ext cx="9155783" cy="6858000"/>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Al-Qaeda and 9/11/2001</a:t>
            </a:r>
            <a:endParaRPr lang="en-US" dirty="0">
              <a:solidFill>
                <a:srgbClr val="FF0000"/>
              </a:solidFill>
            </a:endParaRPr>
          </a:p>
        </p:txBody>
      </p:sp>
      <p:sp>
        <p:nvSpPr>
          <p:cNvPr id="3" name="Content Placeholder 2"/>
          <p:cNvSpPr>
            <a:spLocks noGrp="1"/>
          </p:cNvSpPr>
          <p:nvPr>
            <p:ph idx="1"/>
          </p:nvPr>
        </p:nvSpPr>
        <p:spPr>
          <a:xfrm>
            <a:off x="457200" y="884381"/>
            <a:ext cx="4784436" cy="5093855"/>
          </a:xfrm>
        </p:spPr>
        <p:txBody>
          <a:bodyPr>
            <a:normAutofit lnSpcReduction="10000"/>
          </a:bodyPr>
          <a:lstStyle/>
          <a:p>
            <a:r>
              <a:rPr lang="en-US" dirty="0" smtClean="0">
                <a:solidFill>
                  <a:srgbClr val="0000FF"/>
                </a:solidFill>
              </a:rPr>
              <a:t>Al-Qaeda: terrorist organization formed by Osama bin Laden</a:t>
            </a:r>
          </a:p>
          <a:p>
            <a:r>
              <a:rPr lang="en-US" dirty="0" smtClean="0"/>
              <a:t>Mad at US troops in Saudi Arabia</a:t>
            </a:r>
          </a:p>
          <a:p>
            <a:r>
              <a:rPr lang="en-US" dirty="0" smtClean="0"/>
              <a:t>Consider themselves radical Islamic Fundamentalists </a:t>
            </a:r>
            <a:r>
              <a:rPr lang="en-US" dirty="0" smtClean="0">
                <a:solidFill>
                  <a:srgbClr val="0000FF"/>
                </a:solidFill>
              </a:rPr>
              <a:t>fighting a holy war (jihad) against the West</a:t>
            </a:r>
            <a:endParaRPr lang="en-US" dirty="0">
              <a:solidFill>
                <a:srgbClr val="0000FF"/>
              </a:solidFill>
            </a:endParaRPr>
          </a:p>
        </p:txBody>
      </p:sp>
      <p:pic>
        <p:nvPicPr>
          <p:cNvPr id="6" name="Picture 5"/>
          <p:cNvPicPr>
            <a:picLocks noChangeAspect="1"/>
          </p:cNvPicPr>
          <p:nvPr/>
        </p:nvPicPr>
        <p:blipFill>
          <a:blip r:embed="rId3"/>
          <a:stretch>
            <a:fillRect/>
          </a:stretch>
        </p:blipFill>
        <p:spPr>
          <a:xfrm>
            <a:off x="6197600" y="974436"/>
            <a:ext cx="2489200" cy="3263900"/>
          </a:xfrm>
          <a:prstGeom prst="rect">
            <a:avLst/>
          </a:prstGeom>
        </p:spPr>
      </p:pic>
      <p:pic>
        <p:nvPicPr>
          <p:cNvPr id="7" name="Picture 6"/>
          <p:cNvPicPr>
            <a:picLocks noChangeAspect="1"/>
          </p:cNvPicPr>
          <p:nvPr/>
        </p:nvPicPr>
        <p:blipFill>
          <a:blip r:embed="rId4"/>
          <a:stretch>
            <a:fillRect/>
          </a:stretch>
        </p:blipFill>
        <p:spPr>
          <a:xfrm>
            <a:off x="5241636" y="4533901"/>
            <a:ext cx="3492500" cy="2324100"/>
          </a:xfrm>
          <a:prstGeom prst="rect">
            <a:avLst/>
          </a:prstGeom>
        </p:spPr>
      </p:pic>
    </p:spTree>
    <p:extLst>
      <p:ext uri="{BB962C8B-B14F-4D97-AF65-F5344CB8AC3E}">
        <p14:creationId xmlns:p14="http://schemas.microsoft.com/office/powerpoint/2010/main" val="399990581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7000"/>
          </a:blip>
          <a:stretch>
            <a:fillRect/>
          </a:stretch>
        </p:blipFill>
        <p:spPr>
          <a:xfrm>
            <a:off x="-11783" y="1"/>
            <a:ext cx="9155783"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91836"/>
            <a:ext cx="8229600" cy="4525963"/>
          </a:xfrm>
        </p:spPr>
        <p:txBody>
          <a:bodyPr/>
          <a:lstStyle/>
          <a:p>
            <a:r>
              <a:rPr lang="en-US" dirty="0" smtClean="0">
                <a:solidFill>
                  <a:srgbClr val="0000FF"/>
                </a:solidFill>
              </a:rPr>
              <a:t>Majority of Muslims reject their views</a:t>
            </a:r>
          </a:p>
          <a:p>
            <a:r>
              <a:rPr lang="en-US" dirty="0" smtClean="0"/>
              <a:t>Al-Qaeda set up camps in Afghanistan to train </a:t>
            </a:r>
          </a:p>
          <a:p>
            <a:r>
              <a:rPr lang="en-US" dirty="0" smtClean="0">
                <a:solidFill>
                  <a:srgbClr val="0000FF"/>
                </a:solidFill>
              </a:rPr>
              <a:t>On </a:t>
            </a:r>
            <a:r>
              <a:rPr lang="en-US" dirty="0" smtClean="0">
                <a:solidFill>
                  <a:srgbClr val="0000FF"/>
                </a:solidFill>
              </a:rPr>
              <a:t>September 11, </a:t>
            </a:r>
            <a:r>
              <a:rPr lang="en-US" dirty="0" smtClean="0">
                <a:solidFill>
                  <a:srgbClr val="0000FF"/>
                </a:solidFill>
              </a:rPr>
              <a:t>2001, Al-Qaeda member living in the US hijacked several planes</a:t>
            </a:r>
          </a:p>
        </p:txBody>
      </p:sp>
      <p:pic>
        <p:nvPicPr>
          <p:cNvPr id="6" name="Picture 5"/>
          <p:cNvPicPr>
            <a:picLocks noChangeAspect="1"/>
          </p:cNvPicPr>
          <p:nvPr/>
        </p:nvPicPr>
        <p:blipFill>
          <a:blip r:embed="rId3"/>
          <a:stretch>
            <a:fillRect/>
          </a:stretch>
        </p:blipFill>
        <p:spPr>
          <a:xfrm>
            <a:off x="457200" y="3505200"/>
            <a:ext cx="3429000" cy="2374900"/>
          </a:xfrm>
          <a:prstGeom prst="rect">
            <a:avLst/>
          </a:prstGeom>
        </p:spPr>
      </p:pic>
      <p:pic>
        <p:nvPicPr>
          <p:cNvPr id="7" name="Picture 6"/>
          <p:cNvPicPr>
            <a:picLocks noChangeAspect="1"/>
          </p:cNvPicPr>
          <p:nvPr/>
        </p:nvPicPr>
        <p:blipFill>
          <a:blip r:embed="rId4"/>
          <a:stretch>
            <a:fillRect/>
          </a:stretch>
        </p:blipFill>
        <p:spPr>
          <a:xfrm>
            <a:off x="5004955" y="4155209"/>
            <a:ext cx="3289300" cy="2463800"/>
          </a:xfrm>
          <a:prstGeom prst="rect">
            <a:avLst/>
          </a:prstGeom>
        </p:spPr>
      </p:pic>
    </p:spTree>
    <p:extLst>
      <p:ext uri="{BB962C8B-B14F-4D97-AF65-F5344CB8AC3E}">
        <p14:creationId xmlns:p14="http://schemas.microsoft.com/office/powerpoint/2010/main" val="347767067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7000"/>
          </a:blip>
          <a:stretch>
            <a:fillRect/>
          </a:stretch>
        </p:blipFill>
        <p:spPr>
          <a:xfrm>
            <a:off x="-11783" y="1"/>
            <a:ext cx="9155783"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74638"/>
            <a:ext cx="8229600" cy="3096635"/>
          </a:xfrm>
        </p:spPr>
        <p:txBody>
          <a:bodyPr/>
          <a:lstStyle/>
          <a:p>
            <a:r>
              <a:rPr lang="en-US" dirty="0" smtClean="0">
                <a:solidFill>
                  <a:srgbClr val="0000FF"/>
                </a:solidFill>
              </a:rPr>
              <a:t>Two into the World Trade Centers in New York, one into the Pentagon, one headed for DC but ended up in a field in PA</a:t>
            </a:r>
          </a:p>
          <a:p>
            <a:r>
              <a:rPr lang="en-US" dirty="0" smtClean="0"/>
              <a:t>President Bush and other leaders </a:t>
            </a:r>
            <a:r>
              <a:rPr lang="en-US" dirty="0" smtClean="0">
                <a:solidFill>
                  <a:srgbClr val="0000FF"/>
                </a:solidFill>
              </a:rPr>
              <a:t>declared a “War on Terror”</a:t>
            </a:r>
            <a:endParaRPr lang="en-US" dirty="0">
              <a:solidFill>
                <a:srgbClr val="0000FF"/>
              </a:solidFill>
            </a:endParaRPr>
          </a:p>
        </p:txBody>
      </p:sp>
      <p:sp>
        <p:nvSpPr>
          <p:cNvPr id="6" name="TextBox 5"/>
          <p:cNvSpPr txBox="1"/>
          <p:nvPr/>
        </p:nvSpPr>
        <p:spPr>
          <a:xfrm>
            <a:off x="3924300" y="6072480"/>
            <a:ext cx="3486727" cy="923330"/>
          </a:xfrm>
          <a:prstGeom prst="rect">
            <a:avLst/>
          </a:prstGeom>
          <a:noFill/>
        </p:spPr>
        <p:txBody>
          <a:bodyPr wrap="square" rtlCol="0">
            <a:spAutoFit/>
          </a:bodyPr>
          <a:lstStyle/>
          <a:p>
            <a:r>
              <a:rPr lang="en-US" dirty="0" smtClean="0">
                <a:hlinkClick r:id="rId3"/>
              </a:rPr>
              <a:t>http://www.youtube.com/watch?v=nh28XcnpzX4</a:t>
            </a:r>
            <a:endParaRPr lang="en-US" dirty="0" smtClean="0"/>
          </a:p>
          <a:p>
            <a:endParaRPr lang="en-US" dirty="0"/>
          </a:p>
        </p:txBody>
      </p:sp>
      <p:pic>
        <p:nvPicPr>
          <p:cNvPr id="7" name="Picture 6"/>
          <p:cNvPicPr>
            <a:picLocks noChangeAspect="1"/>
          </p:cNvPicPr>
          <p:nvPr/>
        </p:nvPicPr>
        <p:blipFill>
          <a:blip r:embed="rId4"/>
          <a:stretch>
            <a:fillRect/>
          </a:stretch>
        </p:blipFill>
        <p:spPr>
          <a:xfrm>
            <a:off x="-11783" y="4126918"/>
            <a:ext cx="3289300" cy="2463800"/>
          </a:xfrm>
          <a:prstGeom prst="rect">
            <a:avLst/>
          </a:prstGeom>
        </p:spPr>
      </p:pic>
      <p:pic>
        <p:nvPicPr>
          <p:cNvPr id="9" name="Picture 8"/>
          <p:cNvPicPr>
            <a:picLocks noChangeAspect="1"/>
          </p:cNvPicPr>
          <p:nvPr/>
        </p:nvPicPr>
        <p:blipFill>
          <a:blip r:embed="rId5"/>
          <a:stretch>
            <a:fillRect/>
          </a:stretch>
        </p:blipFill>
        <p:spPr>
          <a:xfrm>
            <a:off x="5651500" y="4533900"/>
            <a:ext cx="3492500" cy="2324100"/>
          </a:xfrm>
          <a:prstGeom prst="rect">
            <a:avLst/>
          </a:prstGeom>
        </p:spPr>
      </p:pic>
      <p:pic>
        <p:nvPicPr>
          <p:cNvPr id="8" name="Picture 7"/>
          <p:cNvPicPr>
            <a:picLocks noChangeAspect="1"/>
          </p:cNvPicPr>
          <p:nvPr/>
        </p:nvPicPr>
        <p:blipFill>
          <a:blip r:embed="rId6"/>
          <a:stretch>
            <a:fillRect/>
          </a:stretch>
        </p:blipFill>
        <p:spPr>
          <a:xfrm>
            <a:off x="2977335" y="3149600"/>
            <a:ext cx="2933700" cy="2768600"/>
          </a:xfrm>
          <a:prstGeom prst="rect">
            <a:avLst/>
          </a:prstGeom>
        </p:spPr>
      </p:pic>
      <p:sp>
        <p:nvSpPr>
          <p:cNvPr id="4" name="TextBox 3"/>
          <p:cNvSpPr txBox="1"/>
          <p:nvPr/>
        </p:nvSpPr>
        <p:spPr>
          <a:xfrm>
            <a:off x="7411027" y="3639289"/>
            <a:ext cx="1275773" cy="2031325"/>
          </a:xfrm>
          <a:prstGeom prst="rect">
            <a:avLst/>
          </a:prstGeom>
          <a:noFill/>
        </p:spPr>
        <p:txBody>
          <a:bodyPr wrap="square" rtlCol="0">
            <a:spAutoFit/>
          </a:bodyPr>
          <a:lstStyle/>
          <a:p>
            <a:r>
              <a:rPr lang="en-US" dirty="0">
                <a:hlinkClick r:id="rId7"/>
              </a:rPr>
              <a:t>http://www.youtube.com/watch?v=</a:t>
            </a:r>
            <a:r>
              <a:rPr lang="en-US" dirty="0" smtClean="0">
                <a:hlinkClick r:id="rId7"/>
              </a:rPr>
              <a:t>kHdqw6scuIc</a:t>
            </a:r>
            <a:endParaRPr lang="en-US" dirty="0" smtClean="0"/>
          </a:p>
          <a:p>
            <a:endParaRPr lang="en-US" dirty="0"/>
          </a:p>
        </p:txBody>
      </p:sp>
      <p:sp>
        <p:nvSpPr>
          <p:cNvPr id="10" name="TextBox 9"/>
          <p:cNvSpPr txBox="1"/>
          <p:nvPr/>
        </p:nvSpPr>
        <p:spPr>
          <a:xfrm>
            <a:off x="457200" y="3149600"/>
            <a:ext cx="2520135" cy="1200329"/>
          </a:xfrm>
          <a:prstGeom prst="rect">
            <a:avLst/>
          </a:prstGeom>
          <a:noFill/>
        </p:spPr>
        <p:txBody>
          <a:bodyPr wrap="square" rtlCol="0">
            <a:spAutoFit/>
          </a:bodyPr>
          <a:lstStyle/>
          <a:p>
            <a:r>
              <a:rPr lang="en-US" dirty="0">
                <a:hlinkClick r:id="rId8"/>
              </a:rPr>
              <a:t>http://www.youtube.com/watch?v=</a:t>
            </a:r>
            <a:r>
              <a:rPr lang="en-US" dirty="0" smtClean="0">
                <a:hlinkClick r:id="rId8"/>
              </a:rPr>
              <a:t>kU738srDJRY</a:t>
            </a:r>
            <a:endParaRPr lang="en-US" dirty="0" smtClean="0"/>
          </a:p>
          <a:p>
            <a:endParaRPr lang="en-US" dirty="0"/>
          </a:p>
        </p:txBody>
      </p:sp>
    </p:spTree>
    <p:extLst>
      <p:ext uri="{BB962C8B-B14F-4D97-AF65-F5344CB8AC3E}">
        <p14:creationId xmlns:p14="http://schemas.microsoft.com/office/powerpoint/2010/main" val="335564628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hlinkClick r:id="rId2"/>
              </a:rPr>
              <a:t>http://www.youtube.com/watch?v=RXkfs8KjRSc</a:t>
            </a:r>
            <a:endParaRPr lang="en-US" dirty="0" smtClean="0"/>
          </a:p>
          <a:p>
            <a:endParaRPr lang="en-US" dirty="0"/>
          </a:p>
          <a:p>
            <a:r>
              <a:rPr lang="en-US" dirty="0" smtClean="0"/>
              <a:t>You must write down </a:t>
            </a:r>
            <a:r>
              <a:rPr lang="en-US" b="1" u="sng" dirty="0" smtClean="0"/>
              <a:t>4 Emotions </a:t>
            </a:r>
            <a:r>
              <a:rPr lang="en-US" dirty="0" smtClean="0"/>
              <a:t>the people of New York and the World felt during this tragedy.</a:t>
            </a:r>
          </a:p>
          <a:p>
            <a:r>
              <a:rPr lang="en-US" dirty="0" smtClean="0"/>
              <a:t>Second Day:  Write down</a:t>
            </a:r>
            <a:r>
              <a:rPr lang="en-US" b="1" u="sng" dirty="0" smtClean="0"/>
              <a:t> three </a:t>
            </a:r>
            <a:r>
              <a:rPr lang="en-US" dirty="0" smtClean="0"/>
              <a:t>responses of the people of New York and</a:t>
            </a:r>
            <a:r>
              <a:rPr lang="en-US" b="1" u="sng" dirty="0" smtClean="0"/>
              <a:t> three </a:t>
            </a:r>
            <a:r>
              <a:rPr lang="en-US" dirty="0" smtClean="0"/>
              <a:t>responses of the American government to the tragedy.</a:t>
            </a:r>
            <a:endParaRPr lang="en-US" dirty="0"/>
          </a:p>
        </p:txBody>
      </p:sp>
    </p:spTree>
    <p:extLst>
      <p:ext uri="{BB962C8B-B14F-4D97-AF65-F5344CB8AC3E}">
        <p14:creationId xmlns:p14="http://schemas.microsoft.com/office/powerpoint/2010/main" val="200583826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1813350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3 sentences describe what you think this cartoon is saying</a:t>
            </a:r>
            <a:endParaRPr lang="en-US" dirty="0"/>
          </a:p>
        </p:txBody>
      </p:sp>
      <p:pic>
        <p:nvPicPr>
          <p:cNvPr id="4" name="Picture 3"/>
          <p:cNvPicPr>
            <a:picLocks noChangeAspect="1"/>
          </p:cNvPicPr>
          <p:nvPr/>
        </p:nvPicPr>
        <p:blipFill>
          <a:blip r:embed="rId2"/>
          <a:stretch>
            <a:fillRect/>
          </a:stretch>
        </p:blipFill>
        <p:spPr>
          <a:xfrm>
            <a:off x="1570181" y="2197099"/>
            <a:ext cx="5726545" cy="4289381"/>
          </a:xfrm>
          <a:prstGeom prst="rect">
            <a:avLst/>
          </a:prstGeom>
        </p:spPr>
      </p:pic>
    </p:spTree>
    <p:extLst>
      <p:ext uri="{BB962C8B-B14F-4D97-AF65-F5344CB8AC3E}">
        <p14:creationId xmlns:p14="http://schemas.microsoft.com/office/powerpoint/2010/main" val="11871588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0000"/>
          </a:blip>
          <a:stretch>
            <a:fillRect/>
          </a:stretch>
        </p:blipFill>
        <p:spPr>
          <a:xfrm>
            <a:off x="1408545" y="70549"/>
            <a:ext cx="6465455" cy="6851009"/>
          </a:xfrm>
          <a:prstGeom prst="rect">
            <a:avLst/>
          </a:prstGeom>
        </p:spPr>
      </p:pic>
      <p:sp>
        <p:nvSpPr>
          <p:cNvPr id="2" name="Title 1"/>
          <p:cNvSpPr>
            <a:spLocks noGrp="1"/>
          </p:cNvSpPr>
          <p:nvPr>
            <p:ph type="title"/>
          </p:nvPr>
        </p:nvSpPr>
        <p:spPr>
          <a:xfrm>
            <a:off x="-1459346" y="-48636"/>
            <a:ext cx="8229600" cy="1143000"/>
          </a:xfrm>
        </p:spPr>
        <p:txBody>
          <a:bodyPr/>
          <a:lstStyle/>
          <a:p>
            <a:r>
              <a:rPr lang="en-US" dirty="0" smtClean="0">
                <a:solidFill>
                  <a:srgbClr val="FF0000"/>
                </a:solidFill>
              </a:rPr>
              <a:t>Arab-Israeli Conflict</a:t>
            </a:r>
            <a:endParaRPr lang="en-US" dirty="0">
              <a:solidFill>
                <a:srgbClr val="FF0000"/>
              </a:solidFill>
            </a:endParaRPr>
          </a:p>
        </p:txBody>
      </p:sp>
      <p:sp>
        <p:nvSpPr>
          <p:cNvPr id="3" name="Content Placeholder 2"/>
          <p:cNvSpPr>
            <a:spLocks noGrp="1"/>
          </p:cNvSpPr>
          <p:nvPr>
            <p:ph idx="1"/>
          </p:nvPr>
        </p:nvSpPr>
        <p:spPr>
          <a:xfrm>
            <a:off x="457200" y="1094364"/>
            <a:ext cx="4137891" cy="5509636"/>
          </a:xfrm>
        </p:spPr>
        <p:txBody>
          <a:bodyPr>
            <a:normAutofit fontScale="92500" lnSpcReduction="10000"/>
          </a:bodyPr>
          <a:lstStyle/>
          <a:p>
            <a:pPr marL="457200" lvl="1" indent="0">
              <a:buNone/>
            </a:pPr>
            <a:endParaRPr lang="en-US" dirty="0" smtClean="0"/>
          </a:p>
          <a:p>
            <a:r>
              <a:rPr lang="en-US" dirty="0" smtClean="0">
                <a:solidFill>
                  <a:srgbClr val="0000FF"/>
                </a:solidFill>
              </a:rPr>
              <a:t>1917 the British issued the Balfour Declaration</a:t>
            </a:r>
          </a:p>
          <a:p>
            <a:pPr lvl="1"/>
            <a:r>
              <a:rPr lang="en-US" dirty="0" smtClean="0">
                <a:solidFill>
                  <a:srgbClr val="0000FF"/>
                </a:solidFill>
              </a:rPr>
              <a:t>Announced homeland for Jews created in Palestine</a:t>
            </a:r>
          </a:p>
          <a:p>
            <a:r>
              <a:rPr lang="en-US" dirty="0" smtClean="0"/>
              <a:t>Arabs saw </a:t>
            </a:r>
            <a:r>
              <a:rPr lang="en-US" dirty="0" smtClean="0">
                <a:solidFill>
                  <a:srgbClr val="0000FF"/>
                </a:solidFill>
              </a:rPr>
              <a:t>Zionism (migration of Jews to Palestine) </a:t>
            </a:r>
            <a:r>
              <a:rPr lang="en-US" dirty="0" smtClean="0"/>
              <a:t>as Imperialism</a:t>
            </a:r>
          </a:p>
          <a:p>
            <a:r>
              <a:rPr lang="en-US" dirty="0" smtClean="0"/>
              <a:t>Jews saw it as a return to their homeland</a:t>
            </a:r>
            <a:endParaRPr lang="en-US" dirty="0"/>
          </a:p>
          <a:p>
            <a:endParaRPr lang="en-US" dirty="0" smtClean="0"/>
          </a:p>
        </p:txBody>
      </p:sp>
      <p:pic>
        <p:nvPicPr>
          <p:cNvPr id="5" name="Picture 4"/>
          <p:cNvPicPr>
            <a:picLocks noChangeAspect="1"/>
          </p:cNvPicPr>
          <p:nvPr/>
        </p:nvPicPr>
        <p:blipFill>
          <a:blip r:embed="rId3"/>
          <a:stretch>
            <a:fillRect/>
          </a:stretch>
        </p:blipFill>
        <p:spPr>
          <a:xfrm>
            <a:off x="5016500" y="0"/>
            <a:ext cx="4127500" cy="6807200"/>
          </a:xfrm>
          <a:prstGeom prst="rect">
            <a:avLst/>
          </a:prstGeom>
        </p:spPr>
      </p:pic>
    </p:spTree>
    <p:extLst>
      <p:ext uri="{BB962C8B-B14F-4D97-AF65-F5344CB8AC3E}">
        <p14:creationId xmlns:p14="http://schemas.microsoft.com/office/powerpoint/2010/main" val="3453272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7000"/>
          </a:blip>
          <a:stretch>
            <a:fillRect/>
          </a:stretch>
        </p:blipFill>
        <p:spPr>
          <a:xfrm>
            <a:off x="-11783" y="1"/>
            <a:ext cx="9155783" cy="6858000"/>
          </a:xfrm>
          <a:prstGeom prst="rect">
            <a:avLst/>
          </a:prstGeom>
        </p:spPr>
      </p:pic>
      <p:sp>
        <p:nvSpPr>
          <p:cNvPr id="2" name="Title 1"/>
          <p:cNvSpPr>
            <a:spLocks noGrp="1"/>
          </p:cNvSpPr>
          <p:nvPr>
            <p:ph type="title"/>
          </p:nvPr>
        </p:nvSpPr>
        <p:spPr/>
        <p:txBody>
          <a:bodyPr/>
          <a:lstStyle/>
          <a:p>
            <a:r>
              <a:rPr lang="en-US" dirty="0" smtClean="0">
                <a:solidFill>
                  <a:srgbClr val="FF0000"/>
                </a:solidFill>
              </a:rPr>
              <a:t>War on Terror in US</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solidFill>
                  <a:srgbClr val="0000FF"/>
                </a:solidFill>
              </a:rPr>
              <a:t>Issued the Patriot Act Oct. 2001</a:t>
            </a:r>
          </a:p>
          <a:p>
            <a:pPr lvl="1"/>
            <a:r>
              <a:rPr lang="en-US" dirty="0" smtClean="0">
                <a:solidFill>
                  <a:srgbClr val="0000FF"/>
                </a:solidFill>
              </a:rPr>
              <a:t>To protect the US from something like 9/11 ever happening again</a:t>
            </a:r>
          </a:p>
          <a:p>
            <a:pPr lvl="1"/>
            <a:r>
              <a:rPr lang="en-US" dirty="0" smtClean="0"/>
              <a:t>authorization </a:t>
            </a:r>
            <a:r>
              <a:rPr lang="en-US" dirty="0"/>
              <a:t>of </a:t>
            </a:r>
            <a:r>
              <a:rPr lang="en-US" dirty="0">
                <a:solidFill>
                  <a:srgbClr val="0000FF"/>
                </a:solidFill>
              </a:rPr>
              <a:t>indefinite detentions of </a:t>
            </a:r>
            <a:r>
              <a:rPr lang="en-US" dirty="0" smtClean="0">
                <a:solidFill>
                  <a:srgbClr val="0000FF"/>
                </a:solidFill>
              </a:rPr>
              <a:t>immigrants </a:t>
            </a:r>
          </a:p>
          <a:p>
            <a:pPr lvl="1"/>
            <a:r>
              <a:rPr lang="en-US" dirty="0" smtClean="0"/>
              <a:t>permission </a:t>
            </a:r>
            <a:r>
              <a:rPr lang="en-US" dirty="0"/>
              <a:t>given law enforcement officers to search a home or business without the owner’s or the occupant’s consent or </a:t>
            </a:r>
            <a:r>
              <a:rPr lang="en-US" dirty="0" smtClean="0"/>
              <a:t>knowledge</a:t>
            </a:r>
            <a:endParaRPr lang="en-US" dirty="0"/>
          </a:p>
          <a:p>
            <a:pPr lvl="1"/>
            <a:r>
              <a:rPr lang="en-US" dirty="0" smtClean="0"/>
              <a:t>FBI to </a:t>
            </a:r>
            <a:r>
              <a:rPr lang="en-US" dirty="0"/>
              <a:t>search telephone, e-mail, and financial records without a court </a:t>
            </a:r>
            <a:r>
              <a:rPr lang="en-US" dirty="0" smtClean="0"/>
              <a:t>order</a:t>
            </a:r>
            <a:r>
              <a:rPr lang="en-US" dirty="0"/>
              <a:t> </a:t>
            </a:r>
            <a:r>
              <a:rPr lang="en-US" dirty="0" smtClean="0">
                <a:solidFill>
                  <a:srgbClr val="0000FF"/>
                </a:solidFill>
              </a:rPr>
              <a:t>(wire tapping)</a:t>
            </a:r>
          </a:p>
        </p:txBody>
      </p:sp>
      <p:sp>
        <p:nvSpPr>
          <p:cNvPr id="6" name="TextBox 5"/>
          <p:cNvSpPr txBox="1"/>
          <p:nvPr/>
        </p:nvSpPr>
        <p:spPr>
          <a:xfrm>
            <a:off x="-1149225" y="6126163"/>
            <a:ext cx="5195455" cy="646331"/>
          </a:xfrm>
          <a:prstGeom prst="rect">
            <a:avLst/>
          </a:prstGeom>
          <a:noFill/>
        </p:spPr>
        <p:txBody>
          <a:bodyPr wrap="square" rtlCol="0">
            <a:spAutoFit/>
          </a:bodyPr>
          <a:lstStyle/>
          <a:p>
            <a:r>
              <a:rPr lang="en-US" dirty="0" smtClean="0">
                <a:hlinkClick r:id="rId3"/>
              </a:rPr>
              <a:t>http://www.youtube.com/watch?v=UN2PG1EJZ0Y</a:t>
            </a:r>
            <a:endParaRPr lang="en-US" dirty="0" smtClean="0"/>
          </a:p>
          <a:p>
            <a:endParaRPr lang="en-US" dirty="0"/>
          </a:p>
        </p:txBody>
      </p:sp>
      <p:sp>
        <p:nvSpPr>
          <p:cNvPr id="4" name="TextBox 3"/>
          <p:cNvSpPr txBox="1"/>
          <p:nvPr/>
        </p:nvSpPr>
        <p:spPr>
          <a:xfrm>
            <a:off x="5046149" y="6084946"/>
            <a:ext cx="4496909" cy="923330"/>
          </a:xfrm>
          <a:prstGeom prst="rect">
            <a:avLst/>
          </a:prstGeom>
          <a:noFill/>
        </p:spPr>
        <p:txBody>
          <a:bodyPr wrap="square" rtlCol="0">
            <a:spAutoFit/>
          </a:bodyPr>
          <a:lstStyle/>
          <a:p>
            <a:r>
              <a:rPr lang="en-US" dirty="0">
                <a:hlinkClick r:id="rId4"/>
              </a:rPr>
              <a:t>http://www.youtube.com/watch?v=</a:t>
            </a:r>
            <a:r>
              <a:rPr lang="en-US" dirty="0" smtClean="0">
                <a:hlinkClick r:id="rId4"/>
              </a:rPr>
              <a:t>gFVQ0HZz2mc</a:t>
            </a:r>
            <a:endParaRPr lang="en-US" dirty="0" smtClean="0"/>
          </a:p>
          <a:p>
            <a:endParaRPr lang="en-US" dirty="0"/>
          </a:p>
        </p:txBody>
      </p:sp>
      <p:sp>
        <p:nvSpPr>
          <p:cNvPr id="7" name="TextBox 6"/>
          <p:cNvSpPr txBox="1"/>
          <p:nvPr/>
        </p:nvSpPr>
        <p:spPr>
          <a:xfrm>
            <a:off x="-11783" y="2986964"/>
            <a:ext cx="834803" cy="3139321"/>
          </a:xfrm>
          <a:prstGeom prst="rect">
            <a:avLst/>
          </a:prstGeom>
          <a:noFill/>
        </p:spPr>
        <p:txBody>
          <a:bodyPr wrap="square" rtlCol="0">
            <a:spAutoFit/>
          </a:bodyPr>
          <a:lstStyle/>
          <a:p>
            <a:r>
              <a:rPr lang="en-US" dirty="0">
                <a:hlinkClick r:id="rId5"/>
              </a:rPr>
              <a:t>http://www.youtube.com/watch?v=</a:t>
            </a:r>
            <a:r>
              <a:rPr lang="en-US" dirty="0" smtClean="0">
                <a:hlinkClick r:id="rId5"/>
              </a:rPr>
              <a:t>0wL9Li0f1Po</a:t>
            </a:r>
            <a:endParaRPr lang="en-US" dirty="0" smtClean="0"/>
          </a:p>
          <a:p>
            <a:endParaRPr lang="en-US" dirty="0"/>
          </a:p>
        </p:txBody>
      </p:sp>
    </p:spTree>
    <p:extLst>
      <p:ext uri="{BB962C8B-B14F-4D97-AF65-F5344CB8AC3E}">
        <p14:creationId xmlns:p14="http://schemas.microsoft.com/office/powerpoint/2010/main" val="419814598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27000"/>
          </a:blip>
          <a:stretch>
            <a:fillRect/>
          </a:stretch>
        </p:blipFill>
        <p:spPr>
          <a:xfrm>
            <a:off x="-11783" y="1"/>
            <a:ext cx="9155783" cy="6858000"/>
          </a:xfrm>
          <a:prstGeom prst="rect">
            <a:avLst/>
          </a:prstGeom>
        </p:spPr>
      </p:pic>
      <p:sp>
        <p:nvSpPr>
          <p:cNvPr id="3" name="Content Placeholder 2"/>
          <p:cNvSpPr>
            <a:spLocks noGrp="1"/>
          </p:cNvSpPr>
          <p:nvPr>
            <p:ph idx="1"/>
          </p:nvPr>
        </p:nvSpPr>
        <p:spPr>
          <a:xfrm>
            <a:off x="457200" y="738910"/>
            <a:ext cx="8229600" cy="5387254"/>
          </a:xfrm>
        </p:spPr>
        <p:txBody>
          <a:bodyPr>
            <a:normAutofit lnSpcReduction="10000"/>
          </a:bodyPr>
          <a:lstStyle/>
          <a:p>
            <a:r>
              <a:rPr lang="en-US" dirty="0" smtClean="0"/>
              <a:t>Nov. 2002 issued the </a:t>
            </a:r>
            <a:r>
              <a:rPr lang="en-US" dirty="0" smtClean="0">
                <a:solidFill>
                  <a:srgbClr val="0000FF"/>
                </a:solidFill>
              </a:rPr>
              <a:t>Homeland Security Act</a:t>
            </a:r>
          </a:p>
          <a:p>
            <a:pPr lvl="1"/>
            <a:r>
              <a:rPr lang="en-US" dirty="0" smtClean="0">
                <a:solidFill>
                  <a:srgbClr val="0000FF"/>
                </a:solidFill>
              </a:rPr>
              <a:t>Established the Department of Homeland Security in the US.</a:t>
            </a:r>
          </a:p>
          <a:p>
            <a:pPr lvl="1"/>
            <a:r>
              <a:rPr lang="en-US" dirty="0" smtClean="0"/>
              <a:t>Goals: </a:t>
            </a:r>
            <a:r>
              <a:rPr lang="en-US" dirty="0">
                <a:solidFill>
                  <a:srgbClr val="0000FF"/>
                </a:solidFill>
              </a:rPr>
              <a:t>prevent terrorist attacks </a:t>
            </a:r>
            <a:r>
              <a:rPr lang="en-US" dirty="0"/>
              <a:t>within the United </a:t>
            </a:r>
            <a:r>
              <a:rPr lang="en-US" dirty="0" smtClean="0"/>
              <a:t>States</a:t>
            </a:r>
            <a:endParaRPr lang="en-US" dirty="0"/>
          </a:p>
          <a:p>
            <a:pPr lvl="1"/>
            <a:r>
              <a:rPr lang="en-US" dirty="0" smtClean="0"/>
              <a:t>reduce </a:t>
            </a:r>
            <a:r>
              <a:rPr lang="en-US" dirty="0"/>
              <a:t>the vulnerability of the United States to terrorism; </a:t>
            </a:r>
            <a:r>
              <a:rPr lang="en-US" dirty="0" smtClean="0"/>
              <a:t>and </a:t>
            </a:r>
            <a:r>
              <a:rPr lang="en-US" dirty="0"/>
              <a:t>minimize the damage, and assist in the recovery, from terrorist attacks that do occur within the United States</a:t>
            </a:r>
            <a:r>
              <a:rPr lang="en-US" dirty="0" smtClean="0"/>
              <a:t>.”</a:t>
            </a:r>
          </a:p>
          <a:p>
            <a:pPr lvl="1"/>
            <a:r>
              <a:rPr lang="en-US" dirty="0" smtClean="0">
                <a:solidFill>
                  <a:srgbClr val="0000FF"/>
                </a:solidFill>
              </a:rPr>
              <a:t>Complaints:  Reduced Privacy</a:t>
            </a:r>
            <a:r>
              <a:rPr lang="en-US" dirty="0" smtClean="0"/>
              <a:t>, Increased </a:t>
            </a:r>
            <a:r>
              <a:rPr lang="en-US" dirty="0"/>
              <a:t>Government </a:t>
            </a:r>
            <a:r>
              <a:rPr lang="en-US" dirty="0" smtClean="0"/>
              <a:t>Secrecy, Strengthened </a:t>
            </a:r>
            <a:r>
              <a:rPr lang="en-US" dirty="0"/>
              <a:t>government protection of special interests</a:t>
            </a:r>
          </a:p>
        </p:txBody>
      </p:sp>
      <p:sp>
        <p:nvSpPr>
          <p:cNvPr id="2" name="TextBox 1"/>
          <p:cNvSpPr txBox="1"/>
          <p:nvPr/>
        </p:nvSpPr>
        <p:spPr>
          <a:xfrm>
            <a:off x="148248" y="3089962"/>
            <a:ext cx="503971" cy="5632312"/>
          </a:xfrm>
          <a:prstGeom prst="rect">
            <a:avLst/>
          </a:prstGeom>
          <a:noFill/>
        </p:spPr>
        <p:txBody>
          <a:bodyPr wrap="square" rtlCol="0">
            <a:spAutoFit/>
          </a:bodyPr>
          <a:lstStyle/>
          <a:p>
            <a:r>
              <a:rPr lang="en-US" dirty="0">
                <a:hlinkClick r:id="rId3"/>
              </a:rPr>
              <a:t>http://www.youtube.com/watch?v=</a:t>
            </a:r>
            <a:r>
              <a:rPr lang="en-US" dirty="0" smtClean="0">
                <a:hlinkClick r:id="rId3"/>
              </a:rPr>
              <a:t>xguj8KY8RqM</a:t>
            </a:r>
            <a:endParaRPr lang="en-US" dirty="0" smtClean="0"/>
          </a:p>
          <a:p>
            <a:endParaRPr lang="en-US" dirty="0"/>
          </a:p>
        </p:txBody>
      </p:sp>
    </p:spTree>
    <p:extLst>
      <p:ext uri="{BB962C8B-B14F-4D97-AF65-F5344CB8AC3E}">
        <p14:creationId xmlns:p14="http://schemas.microsoft.com/office/powerpoint/2010/main" val="352573945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74638"/>
            <a:ext cx="8229600" cy="6583362"/>
          </a:xfrm>
        </p:spPr>
        <p:txBody>
          <a:bodyPr>
            <a:normAutofit fontScale="85000" lnSpcReduction="20000"/>
          </a:bodyPr>
          <a:lstStyle/>
          <a:p>
            <a:r>
              <a:rPr lang="en-US" dirty="0"/>
              <a:t>Revised Patriot Act Will Make It Illegal To Read Patriot Act</a:t>
            </a:r>
          </a:p>
          <a:p>
            <a:r>
              <a:rPr lang="en-US" b="1" dirty="0">
                <a:hlinkClick r:id="rId2"/>
              </a:rPr>
              <a:t>NEWS IN BRIEF • </a:t>
            </a:r>
            <a:r>
              <a:rPr lang="en-US" b="1" dirty="0">
                <a:hlinkClick r:id="rId3"/>
              </a:rPr>
              <a:t>Politics • </a:t>
            </a:r>
            <a:r>
              <a:rPr lang="en-US" b="1" dirty="0">
                <a:hlinkClick r:id="rId4"/>
              </a:rPr>
              <a:t>Issue 43•27 Issue 39•36 • Sep 17, 2003</a:t>
            </a:r>
          </a:p>
          <a:p>
            <a:pPr marL="0" indent="0">
              <a:buNone/>
            </a:pPr>
            <a:endParaRPr lang="en-US" dirty="0"/>
          </a:p>
          <a:p>
            <a:r>
              <a:rPr lang="en-US" dirty="0"/>
              <a:t>WASHINGTON, DC—President Bush spoke out Monday in support of a revised version of the 2001 USA Patriot Act that would make it illegal to read the USA Patriot Act. "Under current federal law, there are unreasonable obstacles to investigating and prosecuting acts of terrorism, including the public's access to information about how the federal police will investigate and prosecute acts of terrorism," Bush said at a press conference Monday. "For the sake of the American people, I call on Congress to pass this important law prohibiting access to itself." Bush also proposed extending the rights of states to impose the death penalty "in the wake of Sept. 11 and stuff."</a:t>
            </a:r>
            <a:endParaRPr lang="en-US" dirty="0"/>
          </a:p>
        </p:txBody>
      </p:sp>
    </p:spTree>
    <p:extLst>
      <p:ext uri="{BB962C8B-B14F-4D97-AF65-F5344CB8AC3E}">
        <p14:creationId xmlns:p14="http://schemas.microsoft.com/office/powerpoint/2010/main" val="397667587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Patriot Act Activity</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329956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5583919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7000"/>
          </a:blip>
          <a:stretch>
            <a:fillRect/>
          </a:stretch>
        </p:blipFill>
        <p:spPr>
          <a:xfrm>
            <a:off x="22447" y="761999"/>
            <a:ext cx="9137789" cy="5364163"/>
          </a:xfrm>
          <a:prstGeom prst="rect">
            <a:avLst/>
          </a:prstGeom>
        </p:spPr>
      </p:pic>
      <p:sp>
        <p:nvSpPr>
          <p:cNvPr id="2" name="Title 1"/>
          <p:cNvSpPr>
            <a:spLocks noGrp="1"/>
          </p:cNvSpPr>
          <p:nvPr>
            <p:ph type="title"/>
          </p:nvPr>
        </p:nvSpPr>
        <p:spPr>
          <a:xfrm>
            <a:off x="2904839" y="195985"/>
            <a:ext cx="3606800" cy="2081933"/>
          </a:xfrm>
        </p:spPr>
        <p:txBody>
          <a:bodyPr/>
          <a:lstStyle/>
          <a:p>
            <a:r>
              <a:rPr lang="en-US" dirty="0" smtClean="0">
                <a:solidFill>
                  <a:srgbClr val="FF0000"/>
                </a:solidFill>
              </a:rPr>
              <a:t>War in Afghanistan</a:t>
            </a:r>
            <a:endParaRPr lang="en-US" dirty="0">
              <a:solidFill>
                <a:srgbClr val="FF0000"/>
              </a:solidFill>
            </a:endParaRPr>
          </a:p>
        </p:txBody>
      </p:sp>
      <p:sp>
        <p:nvSpPr>
          <p:cNvPr id="3" name="Content Placeholder 2"/>
          <p:cNvSpPr>
            <a:spLocks noGrp="1"/>
          </p:cNvSpPr>
          <p:nvPr>
            <p:ph idx="1"/>
          </p:nvPr>
        </p:nvSpPr>
        <p:spPr>
          <a:xfrm>
            <a:off x="457200" y="2377209"/>
            <a:ext cx="8229600" cy="4525963"/>
          </a:xfrm>
        </p:spPr>
        <p:txBody>
          <a:bodyPr/>
          <a:lstStyle/>
          <a:p>
            <a:r>
              <a:rPr lang="en-US" dirty="0" smtClean="0">
                <a:solidFill>
                  <a:srgbClr val="0000FF"/>
                </a:solidFill>
              </a:rPr>
              <a:t>Taliban (group of radical Islamic Fundamentalists) control Afghanistan</a:t>
            </a:r>
          </a:p>
          <a:p>
            <a:r>
              <a:rPr lang="en-US" dirty="0" smtClean="0">
                <a:solidFill>
                  <a:srgbClr val="0000FF"/>
                </a:solidFill>
              </a:rPr>
              <a:t>Imposed strict religious beliefs</a:t>
            </a:r>
          </a:p>
          <a:p>
            <a:pPr lvl="1"/>
            <a:r>
              <a:rPr lang="en-US" dirty="0" smtClean="0"/>
              <a:t>Women must cover faces and bodies</a:t>
            </a:r>
          </a:p>
          <a:p>
            <a:pPr lvl="1"/>
            <a:r>
              <a:rPr lang="en-US" dirty="0" smtClean="0"/>
              <a:t>Women are denied opportunities for education and employment</a:t>
            </a:r>
          </a:p>
          <a:p>
            <a:pPr lvl="1"/>
            <a:r>
              <a:rPr lang="en-US" dirty="0" smtClean="0"/>
              <a:t>Men cannot trim beards</a:t>
            </a:r>
          </a:p>
          <a:p>
            <a:pPr lvl="1"/>
            <a:r>
              <a:rPr lang="en-US" dirty="0" smtClean="0"/>
              <a:t>Religious police roam the streets</a:t>
            </a:r>
            <a:endParaRPr lang="en-US" dirty="0"/>
          </a:p>
        </p:txBody>
      </p:sp>
      <p:pic>
        <p:nvPicPr>
          <p:cNvPr id="5" name="Picture 4"/>
          <p:cNvPicPr>
            <a:picLocks noChangeAspect="1"/>
          </p:cNvPicPr>
          <p:nvPr/>
        </p:nvPicPr>
        <p:blipFill>
          <a:blip r:embed="rId3"/>
          <a:stretch>
            <a:fillRect/>
          </a:stretch>
        </p:blipFill>
        <p:spPr>
          <a:xfrm>
            <a:off x="6072910" y="0"/>
            <a:ext cx="3087326" cy="2047031"/>
          </a:xfrm>
          <a:prstGeom prst="rect">
            <a:avLst/>
          </a:prstGeom>
        </p:spPr>
      </p:pic>
      <p:pic>
        <p:nvPicPr>
          <p:cNvPr id="6" name="Picture 5"/>
          <p:cNvPicPr>
            <a:picLocks noChangeAspect="1"/>
          </p:cNvPicPr>
          <p:nvPr/>
        </p:nvPicPr>
        <p:blipFill>
          <a:blip r:embed="rId4"/>
          <a:stretch>
            <a:fillRect/>
          </a:stretch>
        </p:blipFill>
        <p:spPr>
          <a:xfrm>
            <a:off x="0" y="0"/>
            <a:ext cx="3232727" cy="2014763"/>
          </a:xfrm>
          <a:prstGeom prst="rect">
            <a:avLst/>
          </a:prstGeom>
        </p:spPr>
      </p:pic>
    </p:spTree>
    <p:extLst>
      <p:ext uri="{BB962C8B-B14F-4D97-AF65-F5344CB8AC3E}">
        <p14:creationId xmlns:p14="http://schemas.microsoft.com/office/powerpoint/2010/main" val="411362564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7000"/>
          </a:blip>
          <a:stretch>
            <a:fillRect/>
          </a:stretch>
        </p:blipFill>
        <p:spPr>
          <a:xfrm>
            <a:off x="22447" y="761999"/>
            <a:ext cx="9137789" cy="5364163"/>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96837"/>
            <a:ext cx="8229600" cy="4525963"/>
          </a:xfrm>
        </p:spPr>
        <p:txBody>
          <a:bodyPr/>
          <a:lstStyle/>
          <a:p>
            <a:r>
              <a:rPr lang="en-US" dirty="0" smtClean="0"/>
              <a:t>Taliban allow terrorist groups like al-Qaeda to operate training camps there</a:t>
            </a:r>
          </a:p>
          <a:p>
            <a:r>
              <a:rPr lang="en-US" dirty="0" smtClean="0"/>
              <a:t>They </a:t>
            </a:r>
            <a:r>
              <a:rPr lang="en-US" dirty="0" smtClean="0">
                <a:solidFill>
                  <a:srgbClr val="0000FF"/>
                </a:solidFill>
              </a:rPr>
              <a:t>refused to give up Osama bin Laden after 9/11</a:t>
            </a:r>
          </a:p>
          <a:p>
            <a:r>
              <a:rPr lang="en-US" dirty="0" smtClean="0">
                <a:solidFill>
                  <a:srgbClr val="0000FF"/>
                </a:solidFill>
              </a:rPr>
              <a:t>US invaded Afghanistan </a:t>
            </a:r>
            <a:r>
              <a:rPr lang="en-US" dirty="0" smtClean="0"/>
              <a:t>and over threw the Taliban</a:t>
            </a:r>
          </a:p>
          <a:p>
            <a:r>
              <a:rPr lang="en-US" dirty="0" smtClean="0"/>
              <a:t>US established democratic government but violence continues</a:t>
            </a:r>
            <a:endParaRPr lang="en-US" dirty="0"/>
          </a:p>
        </p:txBody>
      </p:sp>
      <p:pic>
        <p:nvPicPr>
          <p:cNvPr id="5" name="Picture 4"/>
          <p:cNvPicPr>
            <a:picLocks noChangeAspect="1"/>
          </p:cNvPicPr>
          <p:nvPr/>
        </p:nvPicPr>
        <p:blipFill>
          <a:blip r:embed="rId3"/>
          <a:stretch>
            <a:fillRect/>
          </a:stretch>
        </p:blipFill>
        <p:spPr>
          <a:xfrm>
            <a:off x="5308600" y="4208318"/>
            <a:ext cx="3378200" cy="2400300"/>
          </a:xfrm>
          <a:prstGeom prst="rect">
            <a:avLst/>
          </a:prstGeom>
        </p:spPr>
      </p:pic>
      <p:pic>
        <p:nvPicPr>
          <p:cNvPr id="6" name="Picture 5"/>
          <p:cNvPicPr>
            <a:picLocks noChangeAspect="1"/>
          </p:cNvPicPr>
          <p:nvPr/>
        </p:nvPicPr>
        <p:blipFill>
          <a:blip r:embed="rId4"/>
          <a:stretch>
            <a:fillRect/>
          </a:stretch>
        </p:blipFill>
        <p:spPr>
          <a:xfrm>
            <a:off x="457200" y="4356100"/>
            <a:ext cx="3238500" cy="2501900"/>
          </a:xfrm>
          <a:prstGeom prst="rect">
            <a:avLst/>
          </a:prstGeom>
        </p:spPr>
      </p:pic>
    </p:spTree>
    <p:extLst>
      <p:ext uri="{BB962C8B-B14F-4D97-AF65-F5344CB8AC3E}">
        <p14:creationId xmlns:p14="http://schemas.microsoft.com/office/powerpoint/2010/main" val="159657707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7000"/>
          </a:blip>
          <a:stretch>
            <a:fillRect/>
          </a:stretch>
        </p:blipFill>
        <p:spPr>
          <a:xfrm>
            <a:off x="22447" y="761999"/>
            <a:ext cx="9137789" cy="5364163"/>
          </a:xfrm>
          <a:prstGeom prst="rect">
            <a:avLst/>
          </a:prstGeom>
        </p:spPr>
      </p:pic>
      <p:sp>
        <p:nvSpPr>
          <p:cNvPr id="2" name="Title 1"/>
          <p:cNvSpPr>
            <a:spLocks noGrp="1"/>
          </p:cNvSpPr>
          <p:nvPr>
            <p:ph type="title"/>
          </p:nvPr>
        </p:nvSpPr>
        <p:spPr>
          <a:xfrm>
            <a:off x="-69273" y="-277091"/>
            <a:ext cx="8229600" cy="1143000"/>
          </a:xfrm>
        </p:spPr>
        <p:txBody>
          <a:bodyPr/>
          <a:lstStyle/>
          <a:p>
            <a:r>
              <a:rPr lang="en-US" dirty="0" smtClean="0">
                <a:solidFill>
                  <a:srgbClr val="FF0000"/>
                </a:solidFill>
              </a:rPr>
              <a:t>Second Gulf War</a:t>
            </a:r>
            <a:endParaRPr lang="en-US" dirty="0">
              <a:solidFill>
                <a:srgbClr val="FF0000"/>
              </a:solidFill>
            </a:endParaRPr>
          </a:p>
        </p:txBody>
      </p:sp>
      <p:sp>
        <p:nvSpPr>
          <p:cNvPr id="3" name="Content Placeholder 2"/>
          <p:cNvSpPr>
            <a:spLocks noGrp="1"/>
          </p:cNvSpPr>
          <p:nvPr>
            <p:ph idx="1"/>
          </p:nvPr>
        </p:nvSpPr>
        <p:spPr>
          <a:xfrm>
            <a:off x="457200" y="762000"/>
            <a:ext cx="4622800" cy="6256628"/>
          </a:xfrm>
        </p:spPr>
        <p:txBody>
          <a:bodyPr>
            <a:normAutofit fontScale="92500" lnSpcReduction="10000"/>
          </a:bodyPr>
          <a:lstStyle/>
          <a:p>
            <a:r>
              <a:rPr lang="en-US" dirty="0" smtClean="0"/>
              <a:t>In Iraq, Saddam Hussein failed to allow UN inspectors in to check for weapons</a:t>
            </a:r>
          </a:p>
          <a:p>
            <a:r>
              <a:rPr lang="en-US" dirty="0" smtClean="0"/>
              <a:t>World Leaders insisted Iraq prove they were not hiding WMDs</a:t>
            </a:r>
          </a:p>
          <a:p>
            <a:r>
              <a:rPr lang="en-US" dirty="0" smtClean="0"/>
              <a:t>US, Britain, and allies </a:t>
            </a:r>
            <a:r>
              <a:rPr lang="en-US" dirty="0" smtClean="0">
                <a:solidFill>
                  <a:srgbClr val="0000FF"/>
                </a:solidFill>
              </a:rPr>
              <a:t>invaded Iraq in 2003 on suspicion of possessing WMDs</a:t>
            </a:r>
          </a:p>
          <a:p>
            <a:r>
              <a:rPr lang="en-US" dirty="0" smtClean="0"/>
              <a:t>Hussein’s government collapsed</a:t>
            </a:r>
          </a:p>
        </p:txBody>
      </p:sp>
      <p:pic>
        <p:nvPicPr>
          <p:cNvPr id="5" name="Picture 4"/>
          <p:cNvPicPr>
            <a:picLocks noChangeAspect="1"/>
          </p:cNvPicPr>
          <p:nvPr/>
        </p:nvPicPr>
        <p:blipFill>
          <a:blip r:embed="rId3"/>
          <a:stretch>
            <a:fillRect/>
          </a:stretch>
        </p:blipFill>
        <p:spPr>
          <a:xfrm>
            <a:off x="5337462" y="4248727"/>
            <a:ext cx="3390900" cy="2400300"/>
          </a:xfrm>
          <a:prstGeom prst="rect">
            <a:avLst/>
          </a:prstGeom>
        </p:spPr>
      </p:pic>
      <p:pic>
        <p:nvPicPr>
          <p:cNvPr id="6" name="Picture 5"/>
          <p:cNvPicPr>
            <a:picLocks noChangeAspect="1"/>
          </p:cNvPicPr>
          <p:nvPr/>
        </p:nvPicPr>
        <p:blipFill>
          <a:blip r:embed="rId4"/>
          <a:stretch>
            <a:fillRect/>
          </a:stretch>
        </p:blipFill>
        <p:spPr>
          <a:xfrm>
            <a:off x="5509491" y="588818"/>
            <a:ext cx="3149600" cy="3492500"/>
          </a:xfrm>
          <a:prstGeom prst="rect">
            <a:avLst/>
          </a:prstGeom>
        </p:spPr>
      </p:pic>
    </p:spTree>
    <p:extLst>
      <p:ext uri="{BB962C8B-B14F-4D97-AF65-F5344CB8AC3E}">
        <p14:creationId xmlns:p14="http://schemas.microsoft.com/office/powerpoint/2010/main" val="189492911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7000"/>
          </a:blip>
          <a:stretch>
            <a:fillRect/>
          </a:stretch>
        </p:blipFill>
        <p:spPr>
          <a:xfrm>
            <a:off x="22447" y="761999"/>
            <a:ext cx="9137789" cy="5364163"/>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7955"/>
            <a:ext cx="8229600" cy="4525963"/>
          </a:xfrm>
        </p:spPr>
        <p:txBody>
          <a:bodyPr/>
          <a:lstStyle/>
          <a:p>
            <a:r>
              <a:rPr lang="en-US" dirty="0" smtClean="0">
                <a:solidFill>
                  <a:srgbClr val="0000FF"/>
                </a:solidFill>
              </a:rPr>
              <a:t>Saddam fled but was caught and then executed</a:t>
            </a:r>
          </a:p>
          <a:p>
            <a:r>
              <a:rPr lang="en-US" dirty="0" smtClean="0"/>
              <a:t>Iraqis voted on a new constitution and elected a democratic government in 2005</a:t>
            </a:r>
          </a:p>
          <a:p>
            <a:r>
              <a:rPr lang="en-US" dirty="0" smtClean="0"/>
              <a:t>Ironically, it appears </a:t>
            </a:r>
            <a:r>
              <a:rPr lang="en-US" dirty="0" smtClean="0">
                <a:solidFill>
                  <a:srgbClr val="0000FF"/>
                </a:solidFill>
              </a:rPr>
              <a:t>there were no WMDs</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128211" y="3802062"/>
            <a:ext cx="3492500" cy="2324100"/>
          </a:xfrm>
          <a:prstGeom prst="rect">
            <a:avLst/>
          </a:prstGeom>
        </p:spPr>
      </p:pic>
      <p:pic>
        <p:nvPicPr>
          <p:cNvPr id="6" name="Picture 5"/>
          <p:cNvPicPr>
            <a:picLocks noChangeAspect="1"/>
          </p:cNvPicPr>
          <p:nvPr/>
        </p:nvPicPr>
        <p:blipFill>
          <a:blip r:embed="rId4"/>
          <a:stretch>
            <a:fillRect/>
          </a:stretch>
        </p:blipFill>
        <p:spPr>
          <a:xfrm>
            <a:off x="3620711" y="2982191"/>
            <a:ext cx="5523289" cy="3579091"/>
          </a:xfrm>
          <a:prstGeom prst="rect">
            <a:avLst/>
          </a:prstGeom>
        </p:spPr>
      </p:pic>
    </p:spTree>
    <p:extLst>
      <p:ext uri="{BB962C8B-B14F-4D97-AF65-F5344CB8AC3E}">
        <p14:creationId xmlns:p14="http://schemas.microsoft.com/office/powerpoint/2010/main" val="99092506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7000"/>
          </a:blip>
          <a:stretch>
            <a:fillRect/>
          </a:stretch>
        </p:blipFill>
        <p:spPr>
          <a:xfrm>
            <a:off x="22447" y="761999"/>
            <a:ext cx="9137789" cy="5364163"/>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07818" y="274639"/>
            <a:ext cx="5447218" cy="3489180"/>
          </a:xfrm>
        </p:spPr>
        <p:txBody>
          <a:bodyPr>
            <a:normAutofit fontScale="92500" lnSpcReduction="20000"/>
          </a:bodyPr>
          <a:lstStyle/>
          <a:p>
            <a:r>
              <a:rPr lang="en-US" dirty="0" smtClean="0"/>
              <a:t>US experienced early success</a:t>
            </a:r>
          </a:p>
          <a:p>
            <a:r>
              <a:rPr lang="en-US" dirty="0" smtClean="0"/>
              <a:t>But suffered casualties due to insurgents</a:t>
            </a:r>
          </a:p>
          <a:p>
            <a:r>
              <a:rPr lang="en-US" dirty="0" smtClean="0"/>
              <a:t>Also tensions there between Sunnis, Shi’ites, and Kurds that cause violence</a:t>
            </a:r>
          </a:p>
          <a:p>
            <a:r>
              <a:rPr lang="en-US" dirty="0" smtClean="0">
                <a:solidFill>
                  <a:srgbClr val="0000FF"/>
                </a:solidFill>
              </a:rPr>
              <a:t>Allied troops finally began to withdraw in 2011</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5655036" y="346365"/>
            <a:ext cx="3505200" cy="2324100"/>
          </a:xfrm>
          <a:prstGeom prst="rect">
            <a:avLst/>
          </a:prstGeom>
        </p:spPr>
      </p:pic>
      <p:pic>
        <p:nvPicPr>
          <p:cNvPr id="6" name="Picture 5"/>
          <p:cNvPicPr>
            <a:picLocks noChangeAspect="1"/>
          </p:cNvPicPr>
          <p:nvPr/>
        </p:nvPicPr>
        <p:blipFill>
          <a:blip r:embed="rId4"/>
          <a:stretch>
            <a:fillRect/>
          </a:stretch>
        </p:blipFill>
        <p:spPr>
          <a:xfrm>
            <a:off x="5765800" y="3340104"/>
            <a:ext cx="3378200" cy="2413000"/>
          </a:xfrm>
          <a:prstGeom prst="rect">
            <a:avLst/>
          </a:prstGeom>
        </p:spPr>
      </p:pic>
      <p:pic>
        <p:nvPicPr>
          <p:cNvPr id="7" name="Picture 6"/>
          <p:cNvPicPr>
            <a:picLocks noChangeAspect="1"/>
          </p:cNvPicPr>
          <p:nvPr/>
        </p:nvPicPr>
        <p:blipFill>
          <a:blip r:embed="rId5"/>
          <a:stretch>
            <a:fillRect/>
          </a:stretch>
        </p:blipFill>
        <p:spPr>
          <a:xfrm>
            <a:off x="457200" y="3741157"/>
            <a:ext cx="5617945" cy="3116843"/>
          </a:xfrm>
          <a:prstGeom prst="rect">
            <a:avLst/>
          </a:prstGeom>
        </p:spPr>
      </p:pic>
    </p:spTree>
    <p:extLst>
      <p:ext uri="{BB962C8B-B14F-4D97-AF65-F5344CB8AC3E}">
        <p14:creationId xmlns:p14="http://schemas.microsoft.com/office/powerpoint/2010/main" val="181356947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17000"/>
          </a:blip>
          <a:stretch>
            <a:fillRect/>
          </a:stretch>
        </p:blipFill>
        <p:spPr>
          <a:xfrm>
            <a:off x="1408545" y="70549"/>
            <a:ext cx="6465455" cy="6851009"/>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371272" y="594518"/>
            <a:ext cx="5315527" cy="5547664"/>
          </a:xfrm>
        </p:spPr>
        <p:txBody>
          <a:bodyPr/>
          <a:lstStyle/>
          <a:p>
            <a:r>
              <a:rPr lang="en-US" dirty="0" smtClean="0"/>
              <a:t>Immigration grew in 30’s and 40’s as Nazism grew</a:t>
            </a:r>
          </a:p>
          <a:p>
            <a:r>
              <a:rPr lang="en-US" dirty="0" smtClean="0"/>
              <a:t>Arab Palestinians and the British limited the admission of Jews to Palestine</a:t>
            </a:r>
          </a:p>
          <a:p>
            <a:r>
              <a:rPr lang="en-US" dirty="0" smtClean="0">
                <a:solidFill>
                  <a:srgbClr val="0000FF"/>
                </a:solidFill>
              </a:rPr>
              <a:t>1948 British gave up control of Palestine and turned problem over to the UN</a:t>
            </a:r>
          </a:p>
          <a:p>
            <a:endParaRPr lang="en-US" dirty="0" smtClean="0"/>
          </a:p>
        </p:txBody>
      </p:sp>
      <p:pic>
        <p:nvPicPr>
          <p:cNvPr id="5" name="Picture 4"/>
          <p:cNvPicPr>
            <a:picLocks noChangeAspect="1"/>
          </p:cNvPicPr>
          <p:nvPr/>
        </p:nvPicPr>
        <p:blipFill>
          <a:blip r:embed="rId3"/>
          <a:stretch>
            <a:fillRect/>
          </a:stretch>
        </p:blipFill>
        <p:spPr>
          <a:xfrm>
            <a:off x="0" y="0"/>
            <a:ext cx="2857500" cy="2857500"/>
          </a:xfrm>
          <a:prstGeom prst="rect">
            <a:avLst/>
          </a:prstGeom>
        </p:spPr>
      </p:pic>
      <p:pic>
        <p:nvPicPr>
          <p:cNvPr id="6" name="Picture 5"/>
          <p:cNvPicPr>
            <a:picLocks noChangeAspect="1"/>
          </p:cNvPicPr>
          <p:nvPr/>
        </p:nvPicPr>
        <p:blipFill>
          <a:blip r:embed="rId4"/>
          <a:stretch>
            <a:fillRect/>
          </a:stretch>
        </p:blipFill>
        <p:spPr>
          <a:xfrm>
            <a:off x="579582" y="3060700"/>
            <a:ext cx="2489200" cy="3263900"/>
          </a:xfrm>
          <a:prstGeom prst="rect">
            <a:avLst/>
          </a:prstGeom>
        </p:spPr>
      </p:pic>
    </p:spTree>
    <p:extLst>
      <p:ext uri="{BB962C8B-B14F-4D97-AF65-F5344CB8AC3E}">
        <p14:creationId xmlns:p14="http://schemas.microsoft.com/office/powerpoint/2010/main" val="23180404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7000"/>
          </a:blip>
          <a:stretch>
            <a:fillRect/>
          </a:stretch>
        </p:blipFill>
        <p:spPr>
          <a:xfrm>
            <a:off x="22447" y="761999"/>
            <a:ext cx="9137789" cy="5364163"/>
          </a:xfrm>
          <a:prstGeom prst="rect">
            <a:avLst/>
          </a:prstGeom>
        </p:spPr>
      </p:pic>
      <p:sp>
        <p:nvSpPr>
          <p:cNvPr id="2" name="Title 1"/>
          <p:cNvSpPr>
            <a:spLocks noGrp="1"/>
          </p:cNvSpPr>
          <p:nvPr>
            <p:ph type="title"/>
          </p:nvPr>
        </p:nvSpPr>
        <p:spPr>
          <a:xfrm>
            <a:off x="457200" y="55274"/>
            <a:ext cx="8229600" cy="1143000"/>
          </a:xfrm>
        </p:spPr>
        <p:txBody>
          <a:bodyPr/>
          <a:lstStyle/>
          <a:p>
            <a:r>
              <a:rPr lang="en-US" dirty="0" smtClean="0">
                <a:solidFill>
                  <a:srgbClr val="FF0000"/>
                </a:solidFill>
              </a:rPr>
              <a:t>The Arab Spring, 2011</a:t>
            </a:r>
            <a:endParaRPr lang="en-US" dirty="0">
              <a:solidFill>
                <a:srgbClr val="FF0000"/>
              </a:solidFill>
            </a:endParaRPr>
          </a:p>
        </p:txBody>
      </p:sp>
      <p:sp>
        <p:nvSpPr>
          <p:cNvPr id="3" name="Content Placeholder 2"/>
          <p:cNvSpPr>
            <a:spLocks noGrp="1"/>
          </p:cNvSpPr>
          <p:nvPr>
            <p:ph idx="1"/>
          </p:nvPr>
        </p:nvSpPr>
        <p:spPr>
          <a:xfrm>
            <a:off x="457200" y="1283928"/>
            <a:ext cx="8229600" cy="4525963"/>
          </a:xfrm>
        </p:spPr>
        <p:txBody>
          <a:bodyPr>
            <a:normAutofit fontScale="92500" lnSpcReduction="10000"/>
          </a:bodyPr>
          <a:lstStyle/>
          <a:p>
            <a:r>
              <a:rPr lang="en-US" dirty="0" smtClean="0">
                <a:solidFill>
                  <a:srgbClr val="0000FF"/>
                </a:solidFill>
              </a:rPr>
              <a:t>Democratic practices never spread to the Middle East</a:t>
            </a:r>
          </a:p>
          <a:p>
            <a:r>
              <a:rPr lang="en-US" dirty="0" smtClean="0"/>
              <a:t>ME were often monarchies or military dictatorships because…</a:t>
            </a:r>
          </a:p>
          <a:p>
            <a:pPr lvl="1"/>
            <a:r>
              <a:rPr lang="en-US" dirty="0" smtClean="0"/>
              <a:t>Traditional practices</a:t>
            </a:r>
          </a:p>
          <a:p>
            <a:pPr lvl="1"/>
            <a:r>
              <a:rPr lang="en-US" dirty="0" smtClean="0"/>
              <a:t>Concentration of wealth in ruling elites</a:t>
            </a:r>
          </a:p>
          <a:p>
            <a:pPr lvl="1"/>
            <a:r>
              <a:rPr lang="en-US" dirty="0" smtClean="0"/>
              <a:t>Government corruption</a:t>
            </a:r>
          </a:p>
          <a:p>
            <a:pPr lvl="1"/>
            <a:r>
              <a:rPr lang="en-US" dirty="0" smtClean="0"/>
              <a:t>Human rights abuses</a:t>
            </a:r>
          </a:p>
          <a:p>
            <a:pPr lvl="1"/>
            <a:r>
              <a:rPr lang="en-US" dirty="0" smtClean="0"/>
              <a:t>Cold War rivalries</a:t>
            </a:r>
          </a:p>
          <a:p>
            <a:pPr lvl="1"/>
            <a:r>
              <a:rPr lang="en-US" dirty="0" smtClean="0"/>
              <a:t>Fear of rising Islamic Fundamentalism</a:t>
            </a:r>
            <a:endParaRPr lang="en-US" dirty="0"/>
          </a:p>
        </p:txBody>
      </p:sp>
      <p:sp>
        <p:nvSpPr>
          <p:cNvPr id="6" name="TextBox 5"/>
          <p:cNvSpPr txBox="1"/>
          <p:nvPr/>
        </p:nvSpPr>
        <p:spPr>
          <a:xfrm>
            <a:off x="8151091" y="3902364"/>
            <a:ext cx="808182" cy="3693319"/>
          </a:xfrm>
          <a:prstGeom prst="rect">
            <a:avLst/>
          </a:prstGeom>
          <a:noFill/>
        </p:spPr>
        <p:txBody>
          <a:bodyPr wrap="square" rtlCol="0">
            <a:spAutoFit/>
          </a:bodyPr>
          <a:lstStyle/>
          <a:p>
            <a:r>
              <a:rPr lang="en-US" dirty="0" smtClean="0">
                <a:hlinkClick r:id="rId3"/>
              </a:rPr>
              <a:t>http://www.youtube.com/watch?v=tqOdG9RygNw</a:t>
            </a:r>
            <a:endParaRPr lang="en-US" dirty="0" smtClean="0"/>
          </a:p>
          <a:p>
            <a:endParaRPr lang="en-US" dirty="0"/>
          </a:p>
        </p:txBody>
      </p:sp>
    </p:spTree>
    <p:extLst>
      <p:ext uri="{BB962C8B-B14F-4D97-AF65-F5344CB8AC3E}">
        <p14:creationId xmlns:p14="http://schemas.microsoft.com/office/powerpoint/2010/main" val="271401014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7000"/>
          </a:blip>
          <a:stretch>
            <a:fillRect/>
          </a:stretch>
        </p:blipFill>
        <p:spPr>
          <a:xfrm>
            <a:off x="22447" y="761999"/>
            <a:ext cx="9137789" cy="5364163"/>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74638"/>
            <a:ext cx="8229600" cy="4525963"/>
          </a:xfrm>
        </p:spPr>
        <p:txBody>
          <a:bodyPr/>
          <a:lstStyle/>
          <a:p>
            <a:r>
              <a:rPr lang="en-US" dirty="0" smtClean="0">
                <a:solidFill>
                  <a:srgbClr val="0000FF"/>
                </a:solidFill>
              </a:rPr>
              <a:t>Protests against this start around the world</a:t>
            </a:r>
          </a:p>
          <a:p>
            <a:r>
              <a:rPr lang="en-US" dirty="0" smtClean="0"/>
              <a:t>In 2010 a street merchant in Tunisia set himself on fire in protests</a:t>
            </a:r>
          </a:p>
          <a:p>
            <a:r>
              <a:rPr lang="en-US" dirty="0" smtClean="0"/>
              <a:t>Soon more protests erupted against Tunisia’s dictator</a:t>
            </a:r>
          </a:p>
          <a:p>
            <a:r>
              <a:rPr lang="en-US" dirty="0" smtClean="0"/>
              <a:t>Forced the President to resign after 24 years in power</a:t>
            </a:r>
            <a:endParaRPr lang="en-US" dirty="0"/>
          </a:p>
        </p:txBody>
      </p:sp>
      <p:pic>
        <p:nvPicPr>
          <p:cNvPr id="6" name="Picture 5"/>
          <p:cNvPicPr>
            <a:picLocks noChangeAspect="1"/>
          </p:cNvPicPr>
          <p:nvPr/>
        </p:nvPicPr>
        <p:blipFill>
          <a:blip r:embed="rId3"/>
          <a:stretch>
            <a:fillRect/>
          </a:stretch>
        </p:blipFill>
        <p:spPr>
          <a:xfrm>
            <a:off x="4125546" y="4064000"/>
            <a:ext cx="4561254" cy="2578100"/>
          </a:xfrm>
          <a:prstGeom prst="rect">
            <a:avLst/>
          </a:prstGeom>
        </p:spPr>
      </p:pic>
      <p:pic>
        <p:nvPicPr>
          <p:cNvPr id="7" name="Picture 6"/>
          <p:cNvPicPr>
            <a:picLocks noChangeAspect="1"/>
          </p:cNvPicPr>
          <p:nvPr/>
        </p:nvPicPr>
        <p:blipFill>
          <a:blip r:embed="rId4"/>
          <a:stretch>
            <a:fillRect/>
          </a:stretch>
        </p:blipFill>
        <p:spPr>
          <a:xfrm>
            <a:off x="328246" y="4242954"/>
            <a:ext cx="3797300" cy="2146300"/>
          </a:xfrm>
          <a:prstGeom prst="rect">
            <a:avLst/>
          </a:prstGeom>
        </p:spPr>
      </p:pic>
    </p:spTree>
    <p:extLst>
      <p:ext uri="{BB962C8B-B14F-4D97-AF65-F5344CB8AC3E}">
        <p14:creationId xmlns:p14="http://schemas.microsoft.com/office/powerpoint/2010/main" val="190970133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7000"/>
          </a:blip>
          <a:stretch>
            <a:fillRect/>
          </a:stretch>
        </p:blipFill>
        <p:spPr>
          <a:xfrm>
            <a:off x="22447" y="761999"/>
            <a:ext cx="9137789" cy="5364163"/>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357458"/>
            <a:ext cx="8229600" cy="4525963"/>
          </a:xfrm>
        </p:spPr>
        <p:txBody>
          <a:bodyPr>
            <a:normAutofit/>
          </a:bodyPr>
          <a:lstStyle/>
          <a:p>
            <a:r>
              <a:rPr lang="en-US" dirty="0" smtClean="0"/>
              <a:t>Spread to Egypt against President Hosni Mubarak- resigned</a:t>
            </a:r>
          </a:p>
          <a:p>
            <a:r>
              <a:rPr lang="en-US" dirty="0" smtClean="0"/>
              <a:t>Then Libya, Bahrain, Yemen, Syria, and the Sudan – try to use force to keep power but are overthrown as well</a:t>
            </a:r>
          </a:p>
        </p:txBody>
      </p:sp>
      <p:pic>
        <p:nvPicPr>
          <p:cNvPr id="6" name="Picture 5"/>
          <p:cNvPicPr>
            <a:picLocks noChangeAspect="1"/>
          </p:cNvPicPr>
          <p:nvPr/>
        </p:nvPicPr>
        <p:blipFill>
          <a:blip r:embed="rId3"/>
          <a:stretch>
            <a:fillRect/>
          </a:stretch>
        </p:blipFill>
        <p:spPr>
          <a:xfrm>
            <a:off x="671945" y="4361873"/>
            <a:ext cx="3492500" cy="2324100"/>
          </a:xfrm>
          <a:prstGeom prst="rect">
            <a:avLst/>
          </a:prstGeom>
        </p:spPr>
      </p:pic>
      <p:pic>
        <p:nvPicPr>
          <p:cNvPr id="7" name="Picture 6"/>
          <p:cNvPicPr>
            <a:picLocks noChangeAspect="1"/>
          </p:cNvPicPr>
          <p:nvPr/>
        </p:nvPicPr>
        <p:blipFill>
          <a:blip r:embed="rId4"/>
          <a:stretch>
            <a:fillRect/>
          </a:stretch>
        </p:blipFill>
        <p:spPr>
          <a:xfrm>
            <a:off x="5329381" y="3890962"/>
            <a:ext cx="3644900" cy="2235200"/>
          </a:xfrm>
          <a:prstGeom prst="rect">
            <a:avLst/>
          </a:prstGeom>
        </p:spPr>
      </p:pic>
    </p:spTree>
    <p:extLst>
      <p:ext uri="{BB962C8B-B14F-4D97-AF65-F5344CB8AC3E}">
        <p14:creationId xmlns:p14="http://schemas.microsoft.com/office/powerpoint/2010/main" val="129245720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7000"/>
          </a:blip>
          <a:stretch>
            <a:fillRect/>
          </a:stretch>
        </p:blipFill>
        <p:spPr>
          <a:xfrm>
            <a:off x="22447" y="761999"/>
            <a:ext cx="9137789" cy="5364163"/>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761999"/>
            <a:ext cx="8229600" cy="4525963"/>
          </a:xfrm>
        </p:spPr>
        <p:txBody>
          <a:bodyPr/>
          <a:lstStyle/>
          <a:p>
            <a:r>
              <a:rPr lang="en-US" dirty="0" smtClean="0">
                <a:solidFill>
                  <a:srgbClr val="0000FF"/>
                </a:solidFill>
              </a:rPr>
              <a:t>Known as Arab Spring: global march for Democracy</a:t>
            </a:r>
          </a:p>
          <a:p>
            <a:r>
              <a:rPr lang="en-US" dirty="0" smtClean="0"/>
              <a:t>West fears it may lead to the spread of radical Islamic Fundamentalism</a:t>
            </a:r>
          </a:p>
          <a:p>
            <a:endParaRPr lang="en-US" dirty="0"/>
          </a:p>
        </p:txBody>
      </p:sp>
      <p:pic>
        <p:nvPicPr>
          <p:cNvPr id="5" name="Picture 4"/>
          <p:cNvPicPr>
            <a:picLocks noChangeAspect="1"/>
          </p:cNvPicPr>
          <p:nvPr/>
        </p:nvPicPr>
        <p:blipFill>
          <a:blip r:embed="rId3"/>
          <a:stretch>
            <a:fillRect/>
          </a:stretch>
        </p:blipFill>
        <p:spPr>
          <a:xfrm>
            <a:off x="4572000" y="4445000"/>
            <a:ext cx="3962400" cy="2044700"/>
          </a:xfrm>
          <a:prstGeom prst="rect">
            <a:avLst/>
          </a:prstGeom>
        </p:spPr>
      </p:pic>
      <p:pic>
        <p:nvPicPr>
          <p:cNvPr id="6" name="Picture 5"/>
          <p:cNvPicPr>
            <a:picLocks noChangeAspect="1"/>
          </p:cNvPicPr>
          <p:nvPr/>
        </p:nvPicPr>
        <p:blipFill>
          <a:blip r:embed="rId4"/>
          <a:stretch>
            <a:fillRect/>
          </a:stretch>
        </p:blipFill>
        <p:spPr>
          <a:xfrm>
            <a:off x="457200" y="3890963"/>
            <a:ext cx="3644900" cy="2235200"/>
          </a:xfrm>
          <a:prstGeom prst="rect">
            <a:avLst/>
          </a:prstGeom>
        </p:spPr>
      </p:pic>
    </p:spTree>
    <p:extLst>
      <p:ext uri="{BB962C8B-B14F-4D97-AF65-F5344CB8AC3E}">
        <p14:creationId xmlns:p14="http://schemas.microsoft.com/office/powerpoint/2010/main" val="167117615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7000"/>
          </a:blip>
          <a:stretch>
            <a:fillRect/>
          </a:stretch>
        </p:blipFill>
        <p:spPr>
          <a:xfrm>
            <a:off x="22447" y="761999"/>
            <a:ext cx="9137789" cy="5364163"/>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74638"/>
            <a:ext cx="8229600" cy="4525963"/>
          </a:xfrm>
        </p:spPr>
        <p:txBody>
          <a:bodyPr/>
          <a:lstStyle/>
          <a:p>
            <a:r>
              <a:rPr lang="en-US" dirty="0" smtClean="0"/>
              <a:t>Did catch and kill Osama bin Laden on May 2, 2011 where he was hiding in Pakistan</a:t>
            </a:r>
          </a:p>
          <a:p>
            <a:endParaRPr lang="en-US" dirty="0"/>
          </a:p>
        </p:txBody>
      </p:sp>
      <p:sp>
        <p:nvSpPr>
          <p:cNvPr id="5" name="TextBox 4"/>
          <p:cNvSpPr txBox="1"/>
          <p:nvPr/>
        </p:nvSpPr>
        <p:spPr>
          <a:xfrm>
            <a:off x="2378364" y="5934670"/>
            <a:ext cx="4595091" cy="923330"/>
          </a:xfrm>
          <a:prstGeom prst="rect">
            <a:avLst/>
          </a:prstGeom>
          <a:noFill/>
        </p:spPr>
        <p:txBody>
          <a:bodyPr wrap="square" rtlCol="0">
            <a:spAutoFit/>
          </a:bodyPr>
          <a:lstStyle/>
          <a:p>
            <a:r>
              <a:rPr lang="en-US" dirty="0" smtClean="0">
                <a:hlinkClick r:id="rId3"/>
              </a:rPr>
              <a:t>http://www.youtube.com/watch?v=M6vtiaNqtv4</a:t>
            </a:r>
            <a:endParaRPr lang="en-US" dirty="0" smtClean="0"/>
          </a:p>
          <a:p>
            <a:endParaRPr lang="en-US" dirty="0"/>
          </a:p>
        </p:txBody>
      </p:sp>
      <p:pic>
        <p:nvPicPr>
          <p:cNvPr id="6" name="Picture 5"/>
          <p:cNvPicPr>
            <a:picLocks noChangeAspect="1"/>
          </p:cNvPicPr>
          <p:nvPr/>
        </p:nvPicPr>
        <p:blipFill>
          <a:blip r:embed="rId4"/>
          <a:stretch>
            <a:fillRect/>
          </a:stretch>
        </p:blipFill>
        <p:spPr>
          <a:xfrm>
            <a:off x="2870200" y="1417638"/>
            <a:ext cx="3017982" cy="4027242"/>
          </a:xfrm>
          <a:prstGeom prst="rect">
            <a:avLst/>
          </a:prstGeom>
        </p:spPr>
      </p:pic>
    </p:spTree>
    <p:extLst>
      <p:ext uri="{BB962C8B-B14F-4D97-AF65-F5344CB8AC3E}">
        <p14:creationId xmlns:p14="http://schemas.microsoft.com/office/powerpoint/2010/main" val="365908623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Finish video on 9/11</a:t>
            </a:r>
            <a:endParaRPr lang="en-US" dirty="0"/>
          </a:p>
        </p:txBody>
      </p:sp>
    </p:spTree>
    <p:extLst>
      <p:ext uri="{BB962C8B-B14F-4D97-AF65-F5344CB8AC3E}">
        <p14:creationId xmlns:p14="http://schemas.microsoft.com/office/powerpoint/2010/main" val="196542819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7237140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0000"/>
          </a:blip>
          <a:stretch>
            <a:fillRect/>
          </a:stretch>
        </p:blipFill>
        <p:spPr>
          <a:xfrm>
            <a:off x="1639455" y="-12449"/>
            <a:ext cx="5934363" cy="6966425"/>
          </a:xfrm>
          <a:prstGeom prst="rect">
            <a:avLst/>
          </a:prstGeom>
        </p:spPr>
      </p:pic>
      <p:sp>
        <p:nvSpPr>
          <p:cNvPr id="2" name="Title 1"/>
          <p:cNvSpPr>
            <a:spLocks noGrp="1"/>
          </p:cNvSpPr>
          <p:nvPr>
            <p:ph type="title"/>
          </p:nvPr>
        </p:nvSpPr>
        <p:spPr/>
        <p:txBody>
          <a:bodyPr/>
          <a:lstStyle/>
          <a:p>
            <a:r>
              <a:rPr lang="en-US" dirty="0" smtClean="0">
                <a:solidFill>
                  <a:srgbClr val="FF0000"/>
                </a:solidFill>
              </a:rPr>
              <a:t>Challenges to Human Rights</a:t>
            </a:r>
            <a:endParaRPr lang="en-US" dirty="0">
              <a:solidFill>
                <a:srgbClr val="FF0000"/>
              </a:solidFill>
            </a:endParaRPr>
          </a:p>
        </p:txBody>
      </p:sp>
      <p:sp>
        <p:nvSpPr>
          <p:cNvPr id="3" name="Content Placeholder 2"/>
          <p:cNvSpPr>
            <a:spLocks noGrp="1"/>
          </p:cNvSpPr>
          <p:nvPr>
            <p:ph idx="1"/>
          </p:nvPr>
        </p:nvSpPr>
        <p:spPr>
          <a:xfrm>
            <a:off x="457200" y="1346199"/>
            <a:ext cx="5546436" cy="5257800"/>
          </a:xfrm>
        </p:spPr>
        <p:txBody>
          <a:bodyPr>
            <a:normAutofit/>
          </a:bodyPr>
          <a:lstStyle/>
          <a:p>
            <a:r>
              <a:rPr lang="en-US" dirty="0" smtClean="0"/>
              <a:t>Promoting human rights and democracy has been an important US foreign policy goal</a:t>
            </a:r>
          </a:p>
          <a:p>
            <a:r>
              <a:rPr lang="en-US" dirty="0" smtClean="0">
                <a:solidFill>
                  <a:srgbClr val="0000FF"/>
                </a:solidFill>
              </a:rPr>
              <a:t>Human rights: rights that all people </a:t>
            </a:r>
            <a:r>
              <a:rPr lang="en-US" dirty="0" smtClean="0">
                <a:solidFill>
                  <a:srgbClr val="0000FF"/>
                </a:solidFill>
              </a:rPr>
              <a:t>possess </a:t>
            </a:r>
            <a:r>
              <a:rPr lang="en-US" dirty="0" smtClean="0">
                <a:solidFill>
                  <a:srgbClr val="0000FF"/>
                </a:solidFill>
              </a:rPr>
              <a:t>(meet basic needs without persecution)</a:t>
            </a:r>
          </a:p>
          <a:p>
            <a:r>
              <a:rPr lang="en-US" dirty="0" smtClean="0"/>
              <a:t>Many places ethnic minorities and political opponents are deprived of their rights</a:t>
            </a:r>
            <a:endParaRPr lang="en-US" dirty="0"/>
          </a:p>
        </p:txBody>
      </p:sp>
      <p:pic>
        <p:nvPicPr>
          <p:cNvPr id="5" name="Picture 4"/>
          <p:cNvPicPr>
            <a:picLocks noChangeAspect="1"/>
          </p:cNvPicPr>
          <p:nvPr/>
        </p:nvPicPr>
        <p:blipFill>
          <a:blip r:embed="rId3"/>
          <a:stretch>
            <a:fillRect/>
          </a:stretch>
        </p:blipFill>
        <p:spPr>
          <a:xfrm>
            <a:off x="6341918" y="2193636"/>
            <a:ext cx="2463800" cy="3302000"/>
          </a:xfrm>
          <a:prstGeom prst="rect">
            <a:avLst/>
          </a:prstGeom>
        </p:spPr>
      </p:pic>
    </p:spTree>
    <p:extLst>
      <p:ext uri="{BB962C8B-B14F-4D97-AF65-F5344CB8AC3E}">
        <p14:creationId xmlns:p14="http://schemas.microsoft.com/office/powerpoint/2010/main" val="162323661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0000"/>
          </a:blip>
          <a:stretch>
            <a:fillRect/>
          </a:stretch>
        </p:blipFill>
        <p:spPr>
          <a:xfrm>
            <a:off x="1639455" y="-12449"/>
            <a:ext cx="5934363" cy="6966425"/>
          </a:xfrm>
          <a:prstGeom prst="rect">
            <a:avLst/>
          </a:prstGeom>
        </p:spPr>
      </p:pic>
      <p:sp>
        <p:nvSpPr>
          <p:cNvPr id="2" name="Title 1"/>
          <p:cNvSpPr>
            <a:spLocks noGrp="1"/>
          </p:cNvSpPr>
          <p:nvPr>
            <p:ph type="title"/>
          </p:nvPr>
        </p:nvSpPr>
        <p:spPr/>
        <p:txBody>
          <a:bodyPr/>
          <a:lstStyle/>
          <a:p>
            <a:r>
              <a:rPr lang="en-US" dirty="0" smtClean="0">
                <a:solidFill>
                  <a:srgbClr val="FF0000"/>
                </a:solidFill>
              </a:rPr>
              <a:t>Genocide in the Balkans</a:t>
            </a:r>
            <a:endParaRPr lang="en-US" dirty="0">
              <a:solidFill>
                <a:srgbClr val="FF0000"/>
              </a:solidFill>
            </a:endParaRPr>
          </a:p>
        </p:txBody>
      </p:sp>
      <p:sp>
        <p:nvSpPr>
          <p:cNvPr id="3" name="Content Placeholder 2"/>
          <p:cNvSpPr>
            <a:spLocks noGrp="1"/>
          </p:cNvSpPr>
          <p:nvPr>
            <p:ph idx="1"/>
          </p:nvPr>
        </p:nvSpPr>
        <p:spPr>
          <a:xfrm>
            <a:off x="267855" y="1623291"/>
            <a:ext cx="5523345" cy="4525963"/>
          </a:xfrm>
        </p:spPr>
        <p:txBody>
          <a:bodyPr/>
          <a:lstStyle/>
          <a:p>
            <a:r>
              <a:rPr lang="en-US" dirty="0" smtClean="0"/>
              <a:t>Yugoslavia was created in 1918 by joining Serbia to parts of Austria-Hungary</a:t>
            </a:r>
          </a:p>
          <a:p>
            <a:r>
              <a:rPr lang="en-US" dirty="0" smtClean="0">
                <a:solidFill>
                  <a:srgbClr val="0000FF"/>
                </a:solidFill>
              </a:rPr>
              <a:t>Yugoslavia </a:t>
            </a:r>
            <a:r>
              <a:rPr lang="en-US" dirty="0" smtClean="0">
                <a:solidFill>
                  <a:srgbClr val="0000FF"/>
                </a:solidFill>
              </a:rPr>
              <a:t>fell apart in 1991 when Communism collapsed</a:t>
            </a:r>
          </a:p>
          <a:p>
            <a:r>
              <a:rPr lang="en-US" dirty="0" smtClean="0"/>
              <a:t>Began to fight between Christian Serbs, Catholic Croats, and Bosnian Muslims</a:t>
            </a:r>
            <a:endParaRPr lang="en-US" dirty="0"/>
          </a:p>
        </p:txBody>
      </p:sp>
      <p:pic>
        <p:nvPicPr>
          <p:cNvPr id="6" name="Picture 5"/>
          <p:cNvPicPr>
            <a:picLocks noChangeAspect="1"/>
          </p:cNvPicPr>
          <p:nvPr/>
        </p:nvPicPr>
        <p:blipFill>
          <a:blip r:embed="rId3"/>
          <a:stretch>
            <a:fillRect/>
          </a:stretch>
        </p:blipFill>
        <p:spPr>
          <a:xfrm>
            <a:off x="5791200" y="4432300"/>
            <a:ext cx="3352800" cy="2425700"/>
          </a:xfrm>
          <a:prstGeom prst="rect">
            <a:avLst/>
          </a:prstGeom>
        </p:spPr>
      </p:pic>
      <p:pic>
        <p:nvPicPr>
          <p:cNvPr id="7" name="Picture 6"/>
          <p:cNvPicPr>
            <a:picLocks noChangeAspect="1"/>
          </p:cNvPicPr>
          <p:nvPr/>
        </p:nvPicPr>
        <p:blipFill>
          <a:blip r:embed="rId4"/>
          <a:stretch>
            <a:fillRect/>
          </a:stretch>
        </p:blipFill>
        <p:spPr>
          <a:xfrm>
            <a:off x="5999019" y="1435562"/>
            <a:ext cx="2895600" cy="2750820"/>
          </a:xfrm>
          <a:prstGeom prst="rect">
            <a:avLst/>
          </a:prstGeom>
        </p:spPr>
      </p:pic>
    </p:spTree>
    <p:extLst>
      <p:ext uri="{BB962C8B-B14F-4D97-AF65-F5344CB8AC3E}">
        <p14:creationId xmlns:p14="http://schemas.microsoft.com/office/powerpoint/2010/main" val="370175150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419100"/>
            <a:ext cx="9144000" cy="6018467"/>
          </a:xfrm>
          <a:prstGeom prst="rect">
            <a:avLst/>
          </a:prstGeom>
        </p:spPr>
      </p:pic>
    </p:spTree>
    <p:extLst>
      <p:ext uri="{BB962C8B-B14F-4D97-AF65-F5344CB8AC3E}">
        <p14:creationId xmlns:p14="http://schemas.microsoft.com/office/powerpoint/2010/main" val="279826396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1000"/>
          </a:blip>
          <a:stretch>
            <a:fillRect/>
          </a:stretch>
        </p:blipFill>
        <p:spPr>
          <a:xfrm>
            <a:off x="1408545" y="70549"/>
            <a:ext cx="6465455" cy="6851009"/>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92931"/>
            <a:ext cx="8229600" cy="4525963"/>
          </a:xfrm>
        </p:spPr>
        <p:txBody>
          <a:bodyPr/>
          <a:lstStyle/>
          <a:p>
            <a:r>
              <a:rPr lang="en-US" dirty="0" smtClean="0">
                <a:solidFill>
                  <a:srgbClr val="0000FF"/>
                </a:solidFill>
              </a:rPr>
              <a:t>United Nations decided to split Palestine into two-states: Jews got Israel and the Palestinians got the West Bank and Gaza Strip</a:t>
            </a:r>
          </a:p>
          <a:p>
            <a:r>
              <a:rPr lang="en-US" dirty="0" smtClean="0"/>
              <a:t>Still a political issue to this day</a:t>
            </a:r>
            <a:endParaRPr lang="en-US" dirty="0"/>
          </a:p>
        </p:txBody>
      </p:sp>
      <p:pic>
        <p:nvPicPr>
          <p:cNvPr id="5" name="Picture 4"/>
          <p:cNvPicPr>
            <a:picLocks noChangeAspect="1"/>
          </p:cNvPicPr>
          <p:nvPr/>
        </p:nvPicPr>
        <p:blipFill>
          <a:blip r:embed="rId3"/>
          <a:stretch>
            <a:fillRect/>
          </a:stretch>
        </p:blipFill>
        <p:spPr>
          <a:xfrm>
            <a:off x="1408545" y="2483501"/>
            <a:ext cx="6465455" cy="4374499"/>
          </a:xfrm>
          <a:prstGeom prst="rect">
            <a:avLst/>
          </a:prstGeom>
        </p:spPr>
      </p:pic>
    </p:spTree>
    <p:extLst>
      <p:ext uri="{BB962C8B-B14F-4D97-AF65-F5344CB8AC3E}">
        <p14:creationId xmlns:p14="http://schemas.microsoft.com/office/powerpoint/2010/main" val="3089613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0000"/>
          </a:blip>
          <a:stretch>
            <a:fillRect/>
          </a:stretch>
        </p:blipFill>
        <p:spPr>
          <a:xfrm>
            <a:off x="1639455" y="-12449"/>
            <a:ext cx="5934363" cy="6966425"/>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27747"/>
            <a:ext cx="8229600" cy="4525963"/>
          </a:xfrm>
        </p:spPr>
        <p:txBody>
          <a:bodyPr/>
          <a:lstStyle/>
          <a:p>
            <a:r>
              <a:rPr lang="en-US" dirty="0" smtClean="0"/>
              <a:t>Croatia and Slovenia declared their independence</a:t>
            </a:r>
          </a:p>
          <a:p>
            <a:r>
              <a:rPr lang="en-US" dirty="0" smtClean="0"/>
              <a:t>Yugoslavia responded by attacking</a:t>
            </a:r>
          </a:p>
          <a:p>
            <a:r>
              <a:rPr lang="en-US" dirty="0" smtClean="0">
                <a:solidFill>
                  <a:srgbClr val="0000FF"/>
                </a:solidFill>
              </a:rPr>
              <a:t>Fighting then erupted in Bosnia between Muslims and Orthodox Christian Serbs</a:t>
            </a:r>
          </a:p>
          <a:p>
            <a:r>
              <a:rPr lang="en-US" dirty="0" smtClean="0"/>
              <a:t>Yugoslavia helped the Serbs</a:t>
            </a:r>
          </a:p>
          <a:p>
            <a:pPr marL="0" indent="0">
              <a:buNone/>
            </a:pPr>
            <a:endParaRPr lang="en-US" dirty="0"/>
          </a:p>
        </p:txBody>
      </p:sp>
      <p:pic>
        <p:nvPicPr>
          <p:cNvPr id="5" name="Picture 4"/>
          <p:cNvPicPr>
            <a:picLocks noChangeAspect="1"/>
          </p:cNvPicPr>
          <p:nvPr/>
        </p:nvPicPr>
        <p:blipFill>
          <a:blip r:embed="rId3"/>
          <a:stretch>
            <a:fillRect/>
          </a:stretch>
        </p:blipFill>
        <p:spPr>
          <a:xfrm>
            <a:off x="2234043" y="3686694"/>
            <a:ext cx="5663047" cy="3171306"/>
          </a:xfrm>
          <a:prstGeom prst="rect">
            <a:avLst/>
          </a:prstGeom>
        </p:spPr>
      </p:pic>
    </p:spTree>
    <p:extLst>
      <p:ext uri="{BB962C8B-B14F-4D97-AF65-F5344CB8AC3E}">
        <p14:creationId xmlns:p14="http://schemas.microsoft.com/office/powerpoint/2010/main" val="250511432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0000"/>
          </a:blip>
          <a:stretch>
            <a:fillRect/>
          </a:stretch>
        </p:blipFill>
        <p:spPr>
          <a:xfrm>
            <a:off x="1639455" y="-12449"/>
            <a:ext cx="5934363" cy="6966425"/>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6290" y="-94818"/>
            <a:ext cx="5684982" cy="6260089"/>
          </a:xfrm>
        </p:spPr>
        <p:txBody>
          <a:bodyPr>
            <a:normAutofit/>
          </a:bodyPr>
          <a:lstStyle/>
          <a:p>
            <a:r>
              <a:rPr lang="en-US" dirty="0" smtClean="0"/>
              <a:t>Some </a:t>
            </a:r>
            <a:r>
              <a:rPr lang="en-US" dirty="0" smtClean="0">
                <a:solidFill>
                  <a:srgbClr val="0000FF"/>
                </a:solidFill>
              </a:rPr>
              <a:t>Bosnian Serbs began murdering the Muslim civilians in what they called “ethnic cleansing” (attempt to exterminate a people)</a:t>
            </a:r>
          </a:p>
          <a:p>
            <a:r>
              <a:rPr lang="en-US" dirty="0" smtClean="0"/>
              <a:t>US and other NATO countries sent in military to stop it</a:t>
            </a:r>
          </a:p>
          <a:p>
            <a:r>
              <a:rPr lang="en-US" dirty="0" smtClean="0">
                <a:solidFill>
                  <a:srgbClr val="0000FF"/>
                </a:solidFill>
              </a:rPr>
              <a:t>Divided Bosnia up into two republics- one Muslim and one Serb</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6221845" y="2864428"/>
            <a:ext cx="2806700" cy="2908300"/>
          </a:xfrm>
          <a:prstGeom prst="rect">
            <a:avLst/>
          </a:prstGeom>
        </p:spPr>
      </p:pic>
      <p:pic>
        <p:nvPicPr>
          <p:cNvPr id="6" name="Picture 5"/>
          <p:cNvPicPr>
            <a:picLocks noChangeAspect="1"/>
          </p:cNvPicPr>
          <p:nvPr/>
        </p:nvPicPr>
        <p:blipFill>
          <a:blip r:embed="rId4"/>
          <a:stretch>
            <a:fillRect/>
          </a:stretch>
        </p:blipFill>
        <p:spPr>
          <a:xfrm>
            <a:off x="2486193" y="4709540"/>
            <a:ext cx="3479800" cy="2336800"/>
          </a:xfrm>
          <a:prstGeom prst="rect">
            <a:avLst/>
          </a:prstGeom>
        </p:spPr>
      </p:pic>
      <p:pic>
        <p:nvPicPr>
          <p:cNvPr id="7" name="Picture 6"/>
          <p:cNvPicPr>
            <a:picLocks noChangeAspect="1"/>
          </p:cNvPicPr>
          <p:nvPr/>
        </p:nvPicPr>
        <p:blipFill>
          <a:blip r:embed="rId5"/>
          <a:stretch>
            <a:fillRect/>
          </a:stretch>
        </p:blipFill>
        <p:spPr>
          <a:xfrm>
            <a:off x="6081448" y="-12449"/>
            <a:ext cx="2989815" cy="2715240"/>
          </a:xfrm>
          <a:prstGeom prst="rect">
            <a:avLst/>
          </a:prstGeom>
        </p:spPr>
      </p:pic>
      <p:sp>
        <p:nvSpPr>
          <p:cNvPr id="8" name="TextBox 7"/>
          <p:cNvSpPr txBox="1"/>
          <p:nvPr/>
        </p:nvSpPr>
        <p:spPr>
          <a:xfrm>
            <a:off x="226290" y="5772728"/>
            <a:ext cx="1799035" cy="2031325"/>
          </a:xfrm>
          <a:prstGeom prst="rect">
            <a:avLst/>
          </a:prstGeom>
          <a:noFill/>
        </p:spPr>
        <p:txBody>
          <a:bodyPr wrap="square" rtlCol="0">
            <a:spAutoFit/>
          </a:bodyPr>
          <a:lstStyle/>
          <a:p>
            <a:r>
              <a:rPr lang="en-US" dirty="0">
                <a:hlinkClick r:id="rId6"/>
              </a:rPr>
              <a:t>http://www.youtube.com/watch?v=</a:t>
            </a:r>
            <a:r>
              <a:rPr lang="en-US" dirty="0" smtClean="0">
                <a:hlinkClick r:id="rId6"/>
              </a:rPr>
              <a:t>VQxXekP_bSs</a:t>
            </a:r>
            <a:endParaRPr lang="en-US" dirty="0" smtClean="0"/>
          </a:p>
          <a:p>
            <a:endParaRPr lang="en-US" dirty="0"/>
          </a:p>
        </p:txBody>
      </p:sp>
    </p:spTree>
    <p:extLst>
      <p:ext uri="{BB962C8B-B14F-4D97-AF65-F5344CB8AC3E}">
        <p14:creationId xmlns:p14="http://schemas.microsoft.com/office/powerpoint/2010/main" val="59591820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0000"/>
          </a:blip>
          <a:stretch>
            <a:fillRect/>
          </a:stretch>
        </p:blipFill>
        <p:spPr>
          <a:xfrm>
            <a:off x="1639455" y="-12449"/>
            <a:ext cx="5934363" cy="6966425"/>
          </a:xfrm>
          <a:prstGeom prst="rect">
            <a:avLst/>
          </a:prstGeom>
        </p:spPr>
      </p:pic>
      <p:sp>
        <p:nvSpPr>
          <p:cNvPr id="2" name="Title 1"/>
          <p:cNvSpPr>
            <a:spLocks noGrp="1"/>
          </p:cNvSpPr>
          <p:nvPr>
            <p:ph type="title"/>
          </p:nvPr>
        </p:nvSpPr>
        <p:spPr/>
        <p:txBody>
          <a:bodyPr/>
          <a:lstStyle/>
          <a:p>
            <a:r>
              <a:rPr lang="en-US" dirty="0" smtClean="0">
                <a:solidFill>
                  <a:srgbClr val="FF0000"/>
                </a:solidFill>
              </a:rPr>
              <a:t>Genocide in Rwanda and Burundi</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Both small countries in Central Africa</a:t>
            </a:r>
          </a:p>
          <a:p>
            <a:r>
              <a:rPr lang="en-US" dirty="0" smtClean="0">
                <a:solidFill>
                  <a:srgbClr val="0000FF"/>
                </a:solidFill>
              </a:rPr>
              <a:t>Populated by Hutu majority and Tutsi minority</a:t>
            </a:r>
          </a:p>
          <a:p>
            <a:r>
              <a:rPr lang="en-US" dirty="0" smtClean="0">
                <a:solidFill>
                  <a:srgbClr val="0000FF"/>
                </a:solidFill>
              </a:rPr>
              <a:t>1994 Rwanda’s President, a Hutu, was killed by explosion in plane</a:t>
            </a:r>
          </a:p>
        </p:txBody>
      </p:sp>
      <p:pic>
        <p:nvPicPr>
          <p:cNvPr id="5" name="Picture 4"/>
          <p:cNvPicPr>
            <a:picLocks noChangeAspect="1"/>
          </p:cNvPicPr>
          <p:nvPr/>
        </p:nvPicPr>
        <p:blipFill>
          <a:blip r:embed="rId3"/>
          <a:stretch>
            <a:fillRect/>
          </a:stretch>
        </p:blipFill>
        <p:spPr>
          <a:xfrm>
            <a:off x="6011718" y="3991264"/>
            <a:ext cx="3124200" cy="2603500"/>
          </a:xfrm>
          <a:prstGeom prst="rect">
            <a:avLst/>
          </a:prstGeom>
        </p:spPr>
      </p:pic>
      <p:pic>
        <p:nvPicPr>
          <p:cNvPr id="7" name="Picture 6"/>
          <p:cNvPicPr>
            <a:picLocks noChangeAspect="1"/>
          </p:cNvPicPr>
          <p:nvPr/>
        </p:nvPicPr>
        <p:blipFill>
          <a:blip r:embed="rId4"/>
          <a:stretch>
            <a:fillRect/>
          </a:stretch>
        </p:blipFill>
        <p:spPr>
          <a:xfrm>
            <a:off x="3186546" y="4582391"/>
            <a:ext cx="2413000" cy="1803400"/>
          </a:xfrm>
          <a:prstGeom prst="rect">
            <a:avLst/>
          </a:prstGeom>
        </p:spPr>
      </p:pic>
      <p:pic>
        <p:nvPicPr>
          <p:cNvPr id="8" name="Picture 7"/>
          <p:cNvPicPr>
            <a:picLocks noChangeAspect="1"/>
          </p:cNvPicPr>
          <p:nvPr/>
        </p:nvPicPr>
        <p:blipFill>
          <a:blip r:embed="rId5"/>
          <a:stretch>
            <a:fillRect/>
          </a:stretch>
        </p:blipFill>
        <p:spPr>
          <a:xfrm>
            <a:off x="0" y="3991264"/>
            <a:ext cx="2438400" cy="2705100"/>
          </a:xfrm>
          <a:prstGeom prst="rect">
            <a:avLst/>
          </a:prstGeom>
        </p:spPr>
      </p:pic>
    </p:spTree>
    <p:extLst>
      <p:ext uri="{BB962C8B-B14F-4D97-AF65-F5344CB8AC3E}">
        <p14:creationId xmlns:p14="http://schemas.microsoft.com/office/powerpoint/2010/main" val="266235765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0000"/>
          </a:blip>
          <a:stretch>
            <a:fillRect/>
          </a:stretch>
        </p:blipFill>
        <p:spPr>
          <a:xfrm>
            <a:off x="1639455" y="-12449"/>
            <a:ext cx="5934363" cy="6966425"/>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74638"/>
            <a:ext cx="8229600" cy="4525963"/>
          </a:xfrm>
        </p:spPr>
        <p:txBody>
          <a:bodyPr/>
          <a:lstStyle/>
          <a:p>
            <a:r>
              <a:rPr lang="en-US" dirty="0" smtClean="0">
                <a:solidFill>
                  <a:srgbClr val="0000FF"/>
                </a:solidFill>
              </a:rPr>
              <a:t>Hutu began exterminating the Tutsi </a:t>
            </a:r>
            <a:r>
              <a:rPr lang="en-US" dirty="0" smtClean="0"/>
              <a:t>minority who were blamed</a:t>
            </a:r>
          </a:p>
          <a:p>
            <a:r>
              <a:rPr lang="en-US" dirty="0" smtClean="0"/>
              <a:t>Estimated 850,000 Tutsi were killed</a:t>
            </a:r>
          </a:p>
          <a:p>
            <a:endParaRPr lang="en-US" dirty="0"/>
          </a:p>
        </p:txBody>
      </p:sp>
      <p:pic>
        <p:nvPicPr>
          <p:cNvPr id="5" name="Picture 4"/>
          <p:cNvPicPr>
            <a:picLocks noChangeAspect="1"/>
          </p:cNvPicPr>
          <p:nvPr/>
        </p:nvPicPr>
        <p:blipFill>
          <a:blip r:embed="rId3"/>
          <a:stretch>
            <a:fillRect/>
          </a:stretch>
        </p:blipFill>
        <p:spPr>
          <a:xfrm>
            <a:off x="259457" y="3236190"/>
            <a:ext cx="4816621" cy="2889973"/>
          </a:xfrm>
          <a:prstGeom prst="rect">
            <a:avLst/>
          </a:prstGeom>
        </p:spPr>
      </p:pic>
      <p:pic>
        <p:nvPicPr>
          <p:cNvPr id="6" name="Picture 5"/>
          <p:cNvPicPr>
            <a:picLocks noChangeAspect="1"/>
          </p:cNvPicPr>
          <p:nvPr/>
        </p:nvPicPr>
        <p:blipFill>
          <a:blip r:embed="rId4"/>
          <a:stretch>
            <a:fillRect/>
          </a:stretch>
        </p:blipFill>
        <p:spPr>
          <a:xfrm>
            <a:off x="5624751" y="2475089"/>
            <a:ext cx="2808883" cy="4205111"/>
          </a:xfrm>
          <a:prstGeom prst="rect">
            <a:avLst/>
          </a:prstGeom>
        </p:spPr>
      </p:pic>
      <p:sp>
        <p:nvSpPr>
          <p:cNvPr id="7" name="TextBox 6"/>
          <p:cNvSpPr txBox="1"/>
          <p:nvPr/>
        </p:nvSpPr>
        <p:spPr>
          <a:xfrm>
            <a:off x="457200" y="2475089"/>
            <a:ext cx="4618878" cy="923330"/>
          </a:xfrm>
          <a:prstGeom prst="rect">
            <a:avLst/>
          </a:prstGeom>
          <a:noFill/>
        </p:spPr>
        <p:txBody>
          <a:bodyPr wrap="square" rtlCol="0">
            <a:spAutoFit/>
          </a:bodyPr>
          <a:lstStyle/>
          <a:p>
            <a:r>
              <a:rPr lang="en-US" dirty="0">
                <a:hlinkClick r:id="rId5"/>
              </a:rPr>
              <a:t>http://www.youtube.com/watch?v=</a:t>
            </a:r>
            <a:r>
              <a:rPr lang="en-US" dirty="0" smtClean="0">
                <a:hlinkClick r:id="rId5"/>
              </a:rPr>
              <a:t>qZzfxL90100</a:t>
            </a:r>
            <a:endParaRPr lang="en-US" dirty="0" smtClean="0"/>
          </a:p>
          <a:p>
            <a:endParaRPr lang="en-US" dirty="0"/>
          </a:p>
        </p:txBody>
      </p:sp>
    </p:spTree>
    <p:extLst>
      <p:ext uri="{BB962C8B-B14F-4D97-AF65-F5344CB8AC3E}">
        <p14:creationId xmlns:p14="http://schemas.microsoft.com/office/powerpoint/2010/main" val="26035272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0000"/>
          </a:blip>
          <a:stretch>
            <a:fillRect/>
          </a:stretch>
        </p:blipFill>
        <p:spPr>
          <a:xfrm>
            <a:off x="1639455" y="-12449"/>
            <a:ext cx="5934363" cy="6966425"/>
          </a:xfrm>
          <a:prstGeom prst="rect">
            <a:avLst/>
          </a:prstGeom>
        </p:spPr>
      </p:pic>
      <p:sp>
        <p:nvSpPr>
          <p:cNvPr id="2" name="Title 1"/>
          <p:cNvSpPr>
            <a:spLocks noGrp="1"/>
          </p:cNvSpPr>
          <p:nvPr>
            <p:ph type="title"/>
          </p:nvPr>
        </p:nvSpPr>
        <p:spPr>
          <a:xfrm>
            <a:off x="457200" y="-269772"/>
            <a:ext cx="8229600" cy="1143000"/>
          </a:xfrm>
        </p:spPr>
        <p:txBody>
          <a:bodyPr/>
          <a:lstStyle/>
          <a:p>
            <a:r>
              <a:rPr lang="en-US" dirty="0" smtClean="0">
                <a:solidFill>
                  <a:srgbClr val="FF0000"/>
                </a:solidFill>
              </a:rPr>
              <a:t>Genocide in Darfur</a:t>
            </a:r>
            <a:endParaRPr lang="en-US" dirty="0">
              <a:solidFill>
                <a:srgbClr val="FF0000"/>
              </a:solidFill>
            </a:endParaRPr>
          </a:p>
        </p:txBody>
      </p:sp>
      <p:sp>
        <p:nvSpPr>
          <p:cNvPr id="3" name="Content Placeholder 2"/>
          <p:cNvSpPr>
            <a:spLocks noGrp="1"/>
          </p:cNvSpPr>
          <p:nvPr>
            <p:ph idx="1"/>
          </p:nvPr>
        </p:nvSpPr>
        <p:spPr>
          <a:xfrm>
            <a:off x="457200" y="783591"/>
            <a:ext cx="8229600" cy="4525963"/>
          </a:xfrm>
        </p:spPr>
        <p:txBody>
          <a:bodyPr>
            <a:normAutofit/>
          </a:bodyPr>
          <a:lstStyle/>
          <a:p>
            <a:r>
              <a:rPr lang="en-US" dirty="0" smtClean="0"/>
              <a:t>Since 1990s conflict has grown over territory </a:t>
            </a:r>
            <a:r>
              <a:rPr lang="en-US" dirty="0" smtClean="0">
                <a:solidFill>
                  <a:srgbClr val="0000FF"/>
                </a:solidFill>
              </a:rPr>
              <a:t>in western Sudan</a:t>
            </a:r>
          </a:p>
          <a:p>
            <a:r>
              <a:rPr lang="en-US" dirty="0" smtClean="0">
                <a:solidFill>
                  <a:srgbClr val="0000FF"/>
                </a:solidFill>
              </a:rPr>
              <a:t>Janjaweed (government-backed militia group made up of Arab tribesman) has committed atrocities against the black population</a:t>
            </a:r>
          </a:p>
        </p:txBody>
      </p:sp>
      <p:pic>
        <p:nvPicPr>
          <p:cNvPr id="6" name="Picture 5"/>
          <p:cNvPicPr>
            <a:picLocks noChangeAspect="1"/>
          </p:cNvPicPr>
          <p:nvPr/>
        </p:nvPicPr>
        <p:blipFill>
          <a:blip r:embed="rId3"/>
          <a:stretch>
            <a:fillRect/>
          </a:stretch>
        </p:blipFill>
        <p:spPr>
          <a:xfrm>
            <a:off x="6375400" y="3924300"/>
            <a:ext cx="2768600" cy="2933700"/>
          </a:xfrm>
          <a:prstGeom prst="rect">
            <a:avLst/>
          </a:prstGeom>
        </p:spPr>
      </p:pic>
      <p:pic>
        <p:nvPicPr>
          <p:cNvPr id="7" name="Picture 6"/>
          <p:cNvPicPr>
            <a:picLocks noChangeAspect="1"/>
          </p:cNvPicPr>
          <p:nvPr/>
        </p:nvPicPr>
        <p:blipFill>
          <a:blip r:embed="rId4"/>
          <a:stretch>
            <a:fillRect/>
          </a:stretch>
        </p:blipFill>
        <p:spPr>
          <a:xfrm>
            <a:off x="748517" y="4096704"/>
            <a:ext cx="3352800" cy="2425700"/>
          </a:xfrm>
          <a:prstGeom prst="rect">
            <a:avLst/>
          </a:prstGeom>
        </p:spPr>
      </p:pic>
    </p:spTree>
    <p:extLst>
      <p:ext uri="{BB962C8B-B14F-4D97-AF65-F5344CB8AC3E}">
        <p14:creationId xmlns:p14="http://schemas.microsoft.com/office/powerpoint/2010/main" val="113346818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0000"/>
          </a:blip>
          <a:stretch>
            <a:fillRect/>
          </a:stretch>
        </p:blipFill>
        <p:spPr>
          <a:xfrm>
            <a:off x="1639455" y="-12449"/>
            <a:ext cx="5934363" cy="6966425"/>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2110"/>
            <a:ext cx="8229600" cy="4525963"/>
          </a:xfrm>
        </p:spPr>
        <p:txBody>
          <a:bodyPr/>
          <a:lstStyle/>
          <a:p>
            <a:r>
              <a:rPr lang="en-US" dirty="0" smtClean="0">
                <a:solidFill>
                  <a:srgbClr val="0000FF"/>
                </a:solidFill>
              </a:rPr>
              <a:t>200,000 killed and 2 million displaced</a:t>
            </a:r>
          </a:p>
          <a:p>
            <a:pPr lvl="1"/>
            <a:r>
              <a:rPr lang="en-US" dirty="0" smtClean="0"/>
              <a:t>Massacres, rape, forced from homes</a:t>
            </a:r>
          </a:p>
          <a:p>
            <a:r>
              <a:rPr lang="en-US" dirty="0" smtClean="0"/>
              <a:t>UN has called for the Janjaweed to be disarmed</a:t>
            </a:r>
          </a:p>
          <a:p>
            <a:r>
              <a:rPr lang="en-US" dirty="0" smtClean="0"/>
              <a:t>US declared it a genocide in 2007</a:t>
            </a:r>
          </a:p>
          <a:p>
            <a:endParaRPr lang="en-US" dirty="0"/>
          </a:p>
        </p:txBody>
      </p:sp>
      <p:pic>
        <p:nvPicPr>
          <p:cNvPr id="5" name="Picture 4"/>
          <p:cNvPicPr>
            <a:picLocks noChangeAspect="1"/>
          </p:cNvPicPr>
          <p:nvPr/>
        </p:nvPicPr>
        <p:blipFill>
          <a:blip r:embed="rId3"/>
          <a:stretch>
            <a:fillRect/>
          </a:stretch>
        </p:blipFill>
        <p:spPr>
          <a:xfrm>
            <a:off x="4142962" y="3425553"/>
            <a:ext cx="5001038" cy="3432447"/>
          </a:xfrm>
          <a:prstGeom prst="rect">
            <a:avLst/>
          </a:prstGeom>
        </p:spPr>
      </p:pic>
      <p:pic>
        <p:nvPicPr>
          <p:cNvPr id="6" name="Picture 5"/>
          <p:cNvPicPr>
            <a:picLocks noChangeAspect="1"/>
          </p:cNvPicPr>
          <p:nvPr/>
        </p:nvPicPr>
        <p:blipFill>
          <a:blip r:embed="rId4"/>
          <a:stretch>
            <a:fillRect/>
          </a:stretch>
        </p:blipFill>
        <p:spPr>
          <a:xfrm>
            <a:off x="901490" y="3109058"/>
            <a:ext cx="2247900" cy="3619500"/>
          </a:xfrm>
          <a:prstGeom prst="rect">
            <a:avLst/>
          </a:prstGeom>
        </p:spPr>
      </p:pic>
      <p:sp>
        <p:nvSpPr>
          <p:cNvPr id="7" name="TextBox 6"/>
          <p:cNvSpPr txBox="1"/>
          <p:nvPr/>
        </p:nvSpPr>
        <p:spPr>
          <a:xfrm>
            <a:off x="7862555" y="937588"/>
            <a:ext cx="1281445" cy="2308324"/>
          </a:xfrm>
          <a:prstGeom prst="rect">
            <a:avLst/>
          </a:prstGeom>
          <a:noFill/>
        </p:spPr>
        <p:txBody>
          <a:bodyPr wrap="square" rtlCol="0">
            <a:spAutoFit/>
          </a:bodyPr>
          <a:lstStyle/>
          <a:p>
            <a:r>
              <a:rPr lang="en-US" dirty="0">
                <a:hlinkClick r:id="rId5"/>
              </a:rPr>
              <a:t>http://www.youtube.com/watch?v=</a:t>
            </a:r>
            <a:r>
              <a:rPr lang="en-US" dirty="0" smtClean="0">
                <a:hlinkClick r:id="rId5"/>
              </a:rPr>
              <a:t>hXdWDM4fmRY</a:t>
            </a:r>
            <a:endParaRPr lang="en-US" dirty="0" smtClean="0"/>
          </a:p>
          <a:p>
            <a:endParaRPr lang="en-US" dirty="0"/>
          </a:p>
        </p:txBody>
      </p:sp>
    </p:spTree>
    <p:extLst>
      <p:ext uri="{BB962C8B-B14F-4D97-AF65-F5344CB8AC3E}">
        <p14:creationId xmlns:p14="http://schemas.microsoft.com/office/powerpoint/2010/main" val="298240366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0000"/>
          </a:blip>
          <a:stretch>
            <a:fillRect/>
          </a:stretch>
        </p:blipFill>
        <p:spPr>
          <a:xfrm>
            <a:off x="1639455" y="-12449"/>
            <a:ext cx="5934363" cy="6966425"/>
          </a:xfrm>
          <a:prstGeom prst="rect">
            <a:avLst/>
          </a:prstGeom>
        </p:spPr>
      </p:pic>
      <p:sp>
        <p:nvSpPr>
          <p:cNvPr id="2" name="Title 1"/>
          <p:cNvSpPr>
            <a:spLocks noGrp="1"/>
          </p:cNvSpPr>
          <p:nvPr>
            <p:ph type="title"/>
          </p:nvPr>
        </p:nvSpPr>
        <p:spPr/>
        <p:txBody>
          <a:bodyPr/>
          <a:lstStyle/>
          <a:p>
            <a:r>
              <a:rPr lang="en-US" dirty="0" smtClean="0">
                <a:solidFill>
                  <a:srgbClr val="FF0000"/>
                </a:solidFill>
              </a:rPr>
              <a:t>Human Rights Violations</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In addition to genocide, governments have also committed politically motivated crimes</a:t>
            </a:r>
          </a:p>
          <a:p>
            <a:r>
              <a:rPr lang="en-US" dirty="0" smtClean="0"/>
              <a:t>Violated human rights </a:t>
            </a:r>
            <a:r>
              <a:rPr lang="en-US" dirty="0" smtClean="0">
                <a:solidFill>
                  <a:srgbClr val="0000FF"/>
                </a:solidFill>
              </a:rPr>
              <a:t>by</a:t>
            </a:r>
          </a:p>
          <a:p>
            <a:pPr lvl="1"/>
            <a:r>
              <a:rPr lang="en-US" dirty="0" smtClean="0">
                <a:solidFill>
                  <a:srgbClr val="0000FF"/>
                </a:solidFill>
              </a:rPr>
              <a:t>Imprisoning</a:t>
            </a:r>
          </a:p>
          <a:p>
            <a:pPr lvl="1"/>
            <a:r>
              <a:rPr lang="en-US" dirty="0" smtClean="0">
                <a:solidFill>
                  <a:srgbClr val="0000FF"/>
                </a:solidFill>
              </a:rPr>
              <a:t>Torturing</a:t>
            </a:r>
          </a:p>
          <a:p>
            <a:pPr lvl="1"/>
            <a:r>
              <a:rPr lang="en-US" dirty="0" smtClean="0">
                <a:solidFill>
                  <a:srgbClr val="0000FF"/>
                </a:solidFill>
              </a:rPr>
              <a:t>executing</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4203443" y="3678073"/>
            <a:ext cx="4096477" cy="2873648"/>
          </a:xfrm>
          <a:prstGeom prst="rect">
            <a:avLst/>
          </a:prstGeom>
        </p:spPr>
      </p:pic>
    </p:spTree>
    <p:extLst>
      <p:ext uri="{BB962C8B-B14F-4D97-AF65-F5344CB8AC3E}">
        <p14:creationId xmlns:p14="http://schemas.microsoft.com/office/powerpoint/2010/main" val="352026056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0000"/>
          </a:blip>
          <a:stretch>
            <a:fillRect/>
          </a:stretch>
        </p:blipFill>
        <p:spPr>
          <a:xfrm>
            <a:off x="1639455" y="-12449"/>
            <a:ext cx="5934363" cy="6966425"/>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635140"/>
            <a:ext cx="4590969" cy="6222860"/>
          </a:xfrm>
        </p:spPr>
        <p:txBody>
          <a:bodyPr>
            <a:normAutofit/>
          </a:bodyPr>
          <a:lstStyle/>
          <a:p>
            <a:r>
              <a:rPr lang="en-US" sz="3600" dirty="0" smtClean="0"/>
              <a:t>Examples</a:t>
            </a:r>
          </a:p>
          <a:p>
            <a:pPr lvl="1"/>
            <a:r>
              <a:rPr lang="en-US" sz="3200" dirty="0" smtClean="0">
                <a:solidFill>
                  <a:srgbClr val="0000FF"/>
                </a:solidFill>
              </a:rPr>
              <a:t>Cuba: </a:t>
            </a:r>
            <a:r>
              <a:rPr lang="en-US" sz="3200" dirty="0" smtClean="0"/>
              <a:t>Castro imprisoned and killed many opponents</a:t>
            </a:r>
          </a:p>
          <a:p>
            <a:pPr lvl="1"/>
            <a:r>
              <a:rPr lang="en-US" sz="3200" dirty="0" smtClean="0">
                <a:solidFill>
                  <a:srgbClr val="0000FF"/>
                </a:solidFill>
              </a:rPr>
              <a:t>Chile</a:t>
            </a:r>
            <a:r>
              <a:rPr lang="en-US" sz="3200" dirty="0" smtClean="0"/>
              <a:t>: military gov’t tortured and killed</a:t>
            </a:r>
          </a:p>
          <a:p>
            <a:pPr lvl="1"/>
            <a:r>
              <a:rPr lang="en-US" sz="3200" dirty="0" smtClean="0">
                <a:solidFill>
                  <a:srgbClr val="0000FF"/>
                </a:solidFill>
              </a:rPr>
              <a:t>El Salvador</a:t>
            </a:r>
            <a:r>
              <a:rPr lang="en-US" sz="3200" dirty="0" smtClean="0"/>
              <a:t>: “death squads” gunned down advocates of reform</a:t>
            </a:r>
          </a:p>
          <a:p>
            <a:pPr marL="457200" lvl="1" indent="0">
              <a:buNone/>
            </a:pPr>
            <a:endParaRPr lang="en-US" dirty="0"/>
          </a:p>
        </p:txBody>
      </p:sp>
      <p:pic>
        <p:nvPicPr>
          <p:cNvPr id="5" name="Picture 4"/>
          <p:cNvPicPr>
            <a:picLocks noChangeAspect="1"/>
          </p:cNvPicPr>
          <p:nvPr/>
        </p:nvPicPr>
        <p:blipFill>
          <a:blip r:embed="rId3"/>
          <a:stretch>
            <a:fillRect/>
          </a:stretch>
        </p:blipFill>
        <p:spPr>
          <a:xfrm>
            <a:off x="5973646" y="-12449"/>
            <a:ext cx="3200344" cy="2400258"/>
          </a:xfrm>
          <a:prstGeom prst="rect">
            <a:avLst/>
          </a:prstGeom>
        </p:spPr>
      </p:pic>
      <p:pic>
        <p:nvPicPr>
          <p:cNvPr id="6" name="Picture 5"/>
          <p:cNvPicPr>
            <a:picLocks noChangeAspect="1"/>
          </p:cNvPicPr>
          <p:nvPr/>
        </p:nvPicPr>
        <p:blipFill>
          <a:blip r:embed="rId4"/>
          <a:stretch>
            <a:fillRect/>
          </a:stretch>
        </p:blipFill>
        <p:spPr>
          <a:xfrm>
            <a:off x="5651500" y="2260600"/>
            <a:ext cx="3492500" cy="2324100"/>
          </a:xfrm>
          <a:prstGeom prst="rect">
            <a:avLst/>
          </a:prstGeom>
        </p:spPr>
      </p:pic>
      <p:pic>
        <p:nvPicPr>
          <p:cNvPr id="7" name="Picture 6"/>
          <p:cNvPicPr>
            <a:picLocks noChangeAspect="1"/>
          </p:cNvPicPr>
          <p:nvPr/>
        </p:nvPicPr>
        <p:blipFill>
          <a:blip r:embed="rId5"/>
          <a:stretch>
            <a:fillRect/>
          </a:stretch>
        </p:blipFill>
        <p:spPr>
          <a:xfrm>
            <a:off x="5871990" y="4490176"/>
            <a:ext cx="3302000" cy="2463800"/>
          </a:xfrm>
          <a:prstGeom prst="rect">
            <a:avLst/>
          </a:prstGeom>
        </p:spPr>
      </p:pic>
    </p:spTree>
    <p:extLst>
      <p:ext uri="{BB962C8B-B14F-4D97-AF65-F5344CB8AC3E}">
        <p14:creationId xmlns:p14="http://schemas.microsoft.com/office/powerpoint/2010/main" val="415778684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0000"/>
          </a:blip>
          <a:stretch>
            <a:fillRect/>
          </a:stretch>
        </p:blipFill>
        <p:spPr>
          <a:xfrm>
            <a:off x="1639455" y="-12449"/>
            <a:ext cx="5934363" cy="6966425"/>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274638"/>
            <a:ext cx="9144000" cy="4525963"/>
          </a:xfrm>
        </p:spPr>
        <p:txBody>
          <a:bodyPr/>
          <a:lstStyle/>
          <a:p>
            <a:pPr lvl="1"/>
            <a:r>
              <a:rPr lang="en-US" dirty="0" smtClean="0">
                <a:solidFill>
                  <a:srgbClr val="0000FF"/>
                </a:solidFill>
              </a:rPr>
              <a:t>Argentina: 20,000 people disappeared during the military rule there</a:t>
            </a:r>
          </a:p>
          <a:p>
            <a:pPr lvl="2"/>
            <a:r>
              <a:rPr lang="en-US" i="1" dirty="0" err="1" smtClean="0"/>
              <a:t>Desaparacidos</a:t>
            </a:r>
            <a:r>
              <a:rPr lang="en-US" dirty="0" smtClean="0"/>
              <a:t>: people who were kidnapped and then never heard of again</a:t>
            </a:r>
          </a:p>
          <a:p>
            <a:pPr lvl="2"/>
            <a:r>
              <a:rPr lang="en-US" i="1" dirty="0" smtClean="0"/>
              <a:t>Las Madres de la Plaza de Mayo:</a:t>
            </a:r>
            <a:r>
              <a:rPr lang="en-US" dirty="0" smtClean="0"/>
              <a:t> mothers who demanded info about the whereabouts of their children</a:t>
            </a:r>
          </a:p>
          <a:p>
            <a:pPr lvl="3"/>
            <a:r>
              <a:rPr lang="en-US" dirty="0" smtClean="0"/>
              <a:t>Also are demanding social reforms</a:t>
            </a:r>
            <a:endParaRPr lang="en-US" dirty="0"/>
          </a:p>
        </p:txBody>
      </p:sp>
      <p:pic>
        <p:nvPicPr>
          <p:cNvPr id="5" name="Picture 4"/>
          <p:cNvPicPr>
            <a:picLocks noChangeAspect="1"/>
          </p:cNvPicPr>
          <p:nvPr/>
        </p:nvPicPr>
        <p:blipFill>
          <a:blip r:embed="rId3"/>
          <a:stretch>
            <a:fillRect/>
          </a:stretch>
        </p:blipFill>
        <p:spPr>
          <a:xfrm>
            <a:off x="0" y="3382939"/>
            <a:ext cx="4057118" cy="3000091"/>
          </a:xfrm>
          <a:prstGeom prst="rect">
            <a:avLst/>
          </a:prstGeom>
        </p:spPr>
      </p:pic>
      <p:pic>
        <p:nvPicPr>
          <p:cNvPr id="6" name="Picture 5"/>
          <p:cNvPicPr>
            <a:picLocks noChangeAspect="1"/>
          </p:cNvPicPr>
          <p:nvPr/>
        </p:nvPicPr>
        <p:blipFill>
          <a:blip r:embed="rId4"/>
          <a:stretch>
            <a:fillRect/>
          </a:stretch>
        </p:blipFill>
        <p:spPr>
          <a:xfrm>
            <a:off x="4333829" y="3382938"/>
            <a:ext cx="5223688" cy="3000091"/>
          </a:xfrm>
          <a:prstGeom prst="rect">
            <a:avLst/>
          </a:prstGeom>
        </p:spPr>
      </p:pic>
    </p:spTree>
    <p:extLst>
      <p:ext uri="{BB962C8B-B14F-4D97-AF65-F5344CB8AC3E}">
        <p14:creationId xmlns:p14="http://schemas.microsoft.com/office/powerpoint/2010/main" val="82456349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7817456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3000"/>
          </a:blip>
          <a:stretch>
            <a:fillRect/>
          </a:stretch>
        </p:blipFill>
        <p:spPr>
          <a:xfrm>
            <a:off x="1408545" y="70549"/>
            <a:ext cx="6465455" cy="6851009"/>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b="1" dirty="0" smtClean="0"/>
              <a:t>What city is in Israel that multiple religions have a claim to?</a:t>
            </a:r>
            <a:endParaRPr lang="en-US" b="1" dirty="0"/>
          </a:p>
        </p:txBody>
      </p:sp>
      <p:pic>
        <p:nvPicPr>
          <p:cNvPr id="5" name="Picture 4"/>
          <p:cNvPicPr>
            <a:picLocks noChangeAspect="1"/>
          </p:cNvPicPr>
          <p:nvPr/>
        </p:nvPicPr>
        <p:blipFill>
          <a:blip r:embed="rId3"/>
          <a:stretch>
            <a:fillRect/>
          </a:stretch>
        </p:blipFill>
        <p:spPr>
          <a:xfrm>
            <a:off x="2449944" y="2884054"/>
            <a:ext cx="5054600" cy="3381987"/>
          </a:xfrm>
          <a:prstGeom prst="rect">
            <a:avLst/>
          </a:prstGeom>
        </p:spPr>
      </p:pic>
      <p:sp>
        <p:nvSpPr>
          <p:cNvPr id="7" name="TextBox 6"/>
          <p:cNvSpPr txBox="1"/>
          <p:nvPr/>
        </p:nvSpPr>
        <p:spPr>
          <a:xfrm>
            <a:off x="230909" y="3602182"/>
            <a:ext cx="1408546" cy="2031325"/>
          </a:xfrm>
          <a:prstGeom prst="rect">
            <a:avLst/>
          </a:prstGeom>
          <a:noFill/>
        </p:spPr>
        <p:txBody>
          <a:bodyPr wrap="square" rtlCol="0">
            <a:spAutoFit/>
          </a:bodyPr>
          <a:lstStyle/>
          <a:p>
            <a:r>
              <a:rPr lang="en-US" dirty="0" smtClean="0">
                <a:hlinkClick r:id="rId4"/>
              </a:rPr>
              <a:t>http://www.youtube.com/watch?v=AoizSL-TEJQ</a:t>
            </a:r>
            <a:endParaRPr lang="en-US" dirty="0" smtClean="0"/>
          </a:p>
          <a:p>
            <a:endParaRPr lang="en-US" dirty="0"/>
          </a:p>
        </p:txBody>
      </p:sp>
    </p:spTree>
    <p:extLst>
      <p:ext uri="{BB962C8B-B14F-4D97-AF65-F5344CB8AC3E}">
        <p14:creationId xmlns:p14="http://schemas.microsoft.com/office/powerpoint/2010/main" val="26128071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7000"/>
          </a:blip>
          <a:stretch>
            <a:fillRect/>
          </a:stretch>
        </p:blipFill>
        <p:spPr>
          <a:xfrm>
            <a:off x="1962727" y="-5491"/>
            <a:ext cx="5264728" cy="6916957"/>
          </a:xfrm>
          <a:prstGeom prst="rect">
            <a:avLst/>
          </a:prstGeom>
        </p:spPr>
      </p:pic>
      <p:sp>
        <p:nvSpPr>
          <p:cNvPr id="2" name="Title 1"/>
          <p:cNvSpPr>
            <a:spLocks noGrp="1"/>
          </p:cNvSpPr>
          <p:nvPr>
            <p:ph type="title"/>
          </p:nvPr>
        </p:nvSpPr>
        <p:spPr>
          <a:xfrm>
            <a:off x="457200" y="-159068"/>
            <a:ext cx="8229600" cy="1143000"/>
          </a:xfrm>
        </p:spPr>
        <p:txBody>
          <a:bodyPr/>
          <a:lstStyle/>
          <a:p>
            <a:r>
              <a:rPr lang="en-US" dirty="0" smtClean="0">
                <a:solidFill>
                  <a:srgbClr val="FF0000"/>
                </a:solidFill>
              </a:rPr>
              <a:t>Women’s Rights</a:t>
            </a:r>
            <a:endParaRPr lang="en-US" dirty="0">
              <a:solidFill>
                <a:srgbClr val="FF0000"/>
              </a:solidFill>
            </a:endParaRPr>
          </a:p>
        </p:txBody>
      </p:sp>
      <p:sp>
        <p:nvSpPr>
          <p:cNvPr id="3" name="Content Placeholder 2"/>
          <p:cNvSpPr>
            <a:spLocks noGrp="1"/>
          </p:cNvSpPr>
          <p:nvPr>
            <p:ph idx="1"/>
          </p:nvPr>
        </p:nvSpPr>
        <p:spPr>
          <a:xfrm>
            <a:off x="0" y="725386"/>
            <a:ext cx="9144000" cy="4525963"/>
          </a:xfrm>
        </p:spPr>
        <p:txBody>
          <a:bodyPr/>
          <a:lstStyle/>
          <a:p>
            <a:r>
              <a:rPr lang="en-US" dirty="0" smtClean="0"/>
              <a:t>Human rights also includes the rights of women</a:t>
            </a:r>
          </a:p>
          <a:p>
            <a:r>
              <a:rPr lang="en-US" dirty="0" smtClean="0"/>
              <a:t>Most </a:t>
            </a:r>
            <a:r>
              <a:rPr lang="en-US" dirty="0" smtClean="0">
                <a:solidFill>
                  <a:srgbClr val="0000FF"/>
                </a:solidFill>
              </a:rPr>
              <a:t>societies were patriarchal: men had the authority, while women were inferior</a:t>
            </a:r>
          </a:p>
          <a:p>
            <a:r>
              <a:rPr lang="en-US" dirty="0" smtClean="0"/>
              <a:t>During 19</a:t>
            </a:r>
            <a:r>
              <a:rPr lang="en-US" baseline="30000" dirty="0" smtClean="0"/>
              <a:t>th</a:t>
            </a:r>
            <a:r>
              <a:rPr lang="en-US" dirty="0" smtClean="0"/>
              <a:t> and 20</a:t>
            </a:r>
            <a:r>
              <a:rPr lang="en-US" baseline="30000" dirty="0" smtClean="0"/>
              <a:t>th</a:t>
            </a:r>
            <a:r>
              <a:rPr lang="en-US" dirty="0" smtClean="0"/>
              <a:t> c. this began to change</a:t>
            </a:r>
          </a:p>
          <a:p>
            <a:r>
              <a:rPr lang="en-US" dirty="0" smtClean="0">
                <a:solidFill>
                  <a:srgbClr val="0000FF"/>
                </a:solidFill>
              </a:rPr>
              <a:t>After WWI most women received the right to vote</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526490" y="3965326"/>
            <a:ext cx="4646638" cy="2752974"/>
          </a:xfrm>
          <a:prstGeom prst="rect">
            <a:avLst/>
          </a:prstGeom>
        </p:spPr>
      </p:pic>
      <p:pic>
        <p:nvPicPr>
          <p:cNvPr id="6" name="Picture 5"/>
          <p:cNvPicPr>
            <a:picLocks noChangeAspect="1"/>
          </p:cNvPicPr>
          <p:nvPr/>
        </p:nvPicPr>
        <p:blipFill>
          <a:blip r:embed="rId4"/>
          <a:stretch>
            <a:fillRect/>
          </a:stretch>
        </p:blipFill>
        <p:spPr>
          <a:xfrm>
            <a:off x="5859600" y="3614874"/>
            <a:ext cx="2409484" cy="3254368"/>
          </a:xfrm>
          <a:prstGeom prst="rect">
            <a:avLst/>
          </a:prstGeom>
        </p:spPr>
      </p:pic>
      <p:sp>
        <p:nvSpPr>
          <p:cNvPr id="7" name="TextBox 6"/>
          <p:cNvSpPr txBox="1"/>
          <p:nvPr/>
        </p:nvSpPr>
        <p:spPr>
          <a:xfrm>
            <a:off x="8300054" y="3965326"/>
            <a:ext cx="874916" cy="2585323"/>
          </a:xfrm>
          <a:prstGeom prst="rect">
            <a:avLst/>
          </a:prstGeom>
          <a:noFill/>
        </p:spPr>
        <p:txBody>
          <a:bodyPr wrap="square" rtlCol="0">
            <a:spAutoFit/>
          </a:bodyPr>
          <a:lstStyle/>
          <a:p>
            <a:r>
              <a:rPr lang="en-US" dirty="0">
                <a:hlinkClick r:id="rId5"/>
              </a:rPr>
              <a:t>http://www.youtube.com/watch?v=</a:t>
            </a:r>
            <a:r>
              <a:rPr lang="en-US" dirty="0" smtClean="0">
                <a:hlinkClick r:id="rId5"/>
              </a:rPr>
              <a:t>IYQhRCs9IHM</a:t>
            </a:r>
            <a:endParaRPr lang="en-US" dirty="0" smtClean="0"/>
          </a:p>
          <a:p>
            <a:endParaRPr lang="en-US" dirty="0"/>
          </a:p>
        </p:txBody>
      </p:sp>
      <p:sp>
        <p:nvSpPr>
          <p:cNvPr id="8" name="TextBox 7"/>
          <p:cNvSpPr txBox="1"/>
          <p:nvPr/>
        </p:nvSpPr>
        <p:spPr>
          <a:xfrm>
            <a:off x="-30971" y="3738790"/>
            <a:ext cx="805229" cy="3139321"/>
          </a:xfrm>
          <a:prstGeom prst="rect">
            <a:avLst/>
          </a:prstGeom>
          <a:noFill/>
        </p:spPr>
        <p:txBody>
          <a:bodyPr wrap="square" rtlCol="0">
            <a:spAutoFit/>
          </a:bodyPr>
          <a:lstStyle/>
          <a:p>
            <a:r>
              <a:rPr lang="en-US" dirty="0">
                <a:hlinkClick r:id="rId6"/>
              </a:rPr>
              <a:t>http://www.youtube.com/watch?v=</a:t>
            </a:r>
            <a:r>
              <a:rPr lang="en-US" dirty="0" smtClean="0">
                <a:hlinkClick r:id="rId6"/>
              </a:rPr>
              <a:t>pFOieRHRzh8</a:t>
            </a:r>
            <a:endParaRPr lang="en-US" dirty="0" smtClean="0"/>
          </a:p>
          <a:p>
            <a:endParaRPr lang="en-US" dirty="0"/>
          </a:p>
        </p:txBody>
      </p:sp>
    </p:spTree>
    <p:extLst>
      <p:ext uri="{BB962C8B-B14F-4D97-AF65-F5344CB8AC3E}">
        <p14:creationId xmlns:p14="http://schemas.microsoft.com/office/powerpoint/2010/main" val="316376166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7000"/>
          </a:blip>
          <a:stretch>
            <a:fillRect/>
          </a:stretch>
        </p:blipFill>
        <p:spPr>
          <a:xfrm>
            <a:off x="1962727" y="-5491"/>
            <a:ext cx="5264728" cy="6916957"/>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74638"/>
            <a:ext cx="8229600" cy="4525963"/>
          </a:xfrm>
        </p:spPr>
        <p:txBody>
          <a:bodyPr>
            <a:normAutofit/>
          </a:bodyPr>
          <a:lstStyle/>
          <a:p>
            <a:r>
              <a:rPr lang="en-US" dirty="0" smtClean="0">
                <a:solidFill>
                  <a:srgbClr val="0000FF"/>
                </a:solidFill>
              </a:rPr>
              <a:t>Some women still experience inferior status in parts of the world</a:t>
            </a:r>
          </a:p>
          <a:p>
            <a:r>
              <a:rPr lang="en-US" dirty="0" smtClean="0"/>
              <a:t>In Africa and Asia they suffer from forced mutilation of their bodies when they reach adolescence</a:t>
            </a:r>
          </a:p>
          <a:p>
            <a:r>
              <a:rPr lang="en-US" dirty="0" smtClean="0"/>
              <a:t>In some Islamic countries, women must wear veils, cannot be seen in public, and can’t drive cars</a:t>
            </a:r>
          </a:p>
        </p:txBody>
      </p:sp>
      <p:pic>
        <p:nvPicPr>
          <p:cNvPr id="6" name="Picture 5"/>
          <p:cNvPicPr>
            <a:picLocks noChangeAspect="1"/>
          </p:cNvPicPr>
          <p:nvPr/>
        </p:nvPicPr>
        <p:blipFill>
          <a:blip r:embed="rId3"/>
          <a:stretch>
            <a:fillRect/>
          </a:stretch>
        </p:blipFill>
        <p:spPr>
          <a:xfrm>
            <a:off x="5699850" y="4270284"/>
            <a:ext cx="3289300" cy="2463800"/>
          </a:xfrm>
          <a:prstGeom prst="rect">
            <a:avLst/>
          </a:prstGeom>
        </p:spPr>
      </p:pic>
      <p:pic>
        <p:nvPicPr>
          <p:cNvPr id="7" name="Picture 6"/>
          <p:cNvPicPr>
            <a:picLocks noChangeAspect="1"/>
          </p:cNvPicPr>
          <p:nvPr/>
        </p:nvPicPr>
        <p:blipFill>
          <a:blip r:embed="rId4"/>
          <a:stretch>
            <a:fillRect/>
          </a:stretch>
        </p:blipFill>
        <p:spPr>
          <a:xfrm>
            <a:off x="1900787" y="4232184"/>
            <a:ext cx="3251200" cy="2501900"/>
          </a:xfrm>
          <a:prstGeom prst="rect">
            <a:avLst/>
          </a:prstGeom>
        </p:spPr>
      </p:pic>
    </p:spTree>
    <p:extLst>
      <p:ext uri="{BB962C8B-B14F-4D97-AF65-F5344CB8AC3E}">
        <p14:creationId xmlns:p14="http://schemas.microsoft.com/office/powerpoint/2010/main" val="233479469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7000"/>
          </a:blip>
          <a:stretch>
            <a:fillRect/>
          </a:stretch>
        </p:blipFill>
        <p:spPr>
          <a:xfrm>
            <a:off x="1962727" y="-5491"/>
            <a:ext cx="5264728" cy="6916957"/>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63924"/>
            <a:ext cx="8229600" cy="4525963"/>
          </a:xfrm>
        </p:spPr>
        <p:txBody>
          <a:bodyPr/>
          <a:lstStyle/>
          <a:p>
            <a:r>
              <a:rPr lang="en-US" dirty="0" smtClean="0">
                <a:solidFill>
                  <a:srgbClr val="0000FF"/>
                </a:solidFill>
              </a:rPr>
              <a:t>Even in West women are under represented </a:t>
            </a:r>
            <a:r>
              <a:rPr lang="en-US" dirty="0" smtClean="0"/>
              <a:t>in politics, top corporate jobs, and on average earn less then men</a:t>
            </a:r>
          </a:p>
          <a:p>
            <a:r>
              <a:rPr lang="en-US" dirty="0" smtClean="0"/>
              <a:t>International organizations are trying to end all of this</a:t>
            </a:r>
          </a:p>
          <a:p>
            <a:r>
              <a:rPr lang="en-US" dirty="0" smtClean="0"/>
              <a:t>Many individual women are also </a:t>
            </a:r>
            <a:r>
              <a:rPr lang="en-US" dirty="0" smtClean="0"/>
              <a:t>inspiring </a:t>
            </a:r>
            <a:r>
              <a:rPr lang="en-US" dirty="0" smtClean="0"/>
              <a:t>others to end this</a:t>
            </a:r>
            <a:endParaRPr lang="en-US" dirty="0"/>
          </a:p>
        </p:txBody>
      </p:sp>
      <p:pic>
        <p:nvPicPr>
          <p:cNvPr id="5" name="Picture 4"/>
          <p:cNvPicPr>
            <a:picLocks noChangeAspect="1"/>
          </p:cNvPicPr>
          <p:nvPr/>
        </p:nvPicPr>
        <p:blipFill>
          <a:blip r:embed="rId3"/>
          <a:stretch>
            <a:fillRect/>
          </a:stretch>
        </p:blipFill>
        <p:spPr>
          <a:xfrm>
            <a:off x="457200" y="4000500"/>
            <a:ext cx="2857500" cy="2857500"/>
          </a:xfrm>
          <a:prstGeom prst="rect">
            <a:avLst/>
          </a:prstGeom>
        </p:spPr>
      </p:pic>
      <p:pic>
        <p:nvPicPr>
          <p:cNvPr id="6" name="Picture 5"/>
          <p:cNvPicPr>
            <a:picLocks noChangeAspect="1"/>
          </p:cNvPicPr>
          <p:nvPr/>
        </p:nvPicPr>
        <p:blipFill>
          <a:blip r:embed="rId4"/>
          <a:stretch>
            <a:fillRect/>
          </a:stretch>
        </p:blipFill>
        <p:spPr>
          <a:xfrm>
            <a:off x="3692191" y="4000500"/>
            <a:ext cx="5451809" cy="2857500"/>
          </a:xfrm>
          <a:prstGeom prst="rect">
            <a:avLst/>
          </a:prstGeom>
        </p:spPr>
      </p:pic>
    </p:spTree>
    <p:extLst>
      <p:ext uri="{BB962C8B-B14F-4D97-AF65-F5344CB8AC3E}">
        <p14:creationId xmlns:p14="http://schemas.microsoft.com/office/powerpoint/2010/main" val="245971457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7000"/>
          </a:blip>
          <a:stretch>
            <a:fillRect/>
          </a:stretch>
        </p:blipFill>
        <p:spPr>
          <a:xfrm>
            <a:off x="1962727" y="-5491"/>
            <a:ext cx="5264728" cy="6916957"/>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64290" y="1200785"/>
            <a:ext cx="8229600" cy="4525963"/>
          </a:xfrm>
        </p:spPr>
        <p:txBody>
          <a:bodyPr/>
          <a:lstStyle/>
          <a:p>
            <a:r>
              <a:rPr lang="en-US" dirty="0" smtClean="0">
                <a:solidFill>
                  <a:srgbClr val="0000FF"/>
                </a:solidFill>
              </a:rPr>
              <a:t>Mother Teresa </a:t>
            </a:r>
            <a:r>
              <a:rPr lang="en-US" dirty="0" smtClean="0"/>
              <a:t>(1910-1997)</a:t>
            </a:r>
          </a:p>
          <a:p>
            <a:pPr lvl="1"/>
            <a:r>
              <a:rPr lang="en-US" dirty="0" smtClean="0"/>
              <a:t>Catholic nun</a:t>
            </a:r>
          </a:p>
          <a:p>
            <a:pPr lvl="1"/>
            <a:r>
              <a:rPr lang="en-US" dirty="0" smtClean="0"/>
              <a:t>Devoted her life to helping the impoverished and homeless people living on the streets of India</a:t>
            </a:r>
          </a:p>
          <a:p>
            <a:pPr lvl="1"/>
            <a:r>
              <a:rPr lang="en-US" dirty="0" smtClean="0">
                <a:solidFill>
                  <a:srgbClr val="0000FF"/>
                </a:solidFill>
              </a:rPr>
              <a:t>Awarded the Nobel Peace Prize in 1979 for work with poor</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5651500" y="0"/>
            <a:ext cx="3492500" cy="2324100"/>
          </a:xfrm>
          <a:prstGeom prst="rect">
            <a:avLst/>
          </a:prstGeom>
        </p:spPr>
      </p:pic>
      <p:pic>
        <p:nvPicPr>
          <p:cNvPr id="6" name="Picture 5"/>
          <p:cNvPicPr>
            <a:picLocks noChangeAspect="1"/>
          </p:cNvPicPr>
          <p:nvPr/>
        </p:nvPicPr>
        <p:blipFill>
          <a:blip r:embed="rId4"/>
          <a:stretch>
            <a:fillRect/>
          </a:stretch>
        </p:blipFill>
        <p:spPr>
          <a:xfrm>
            <a:off x="2913870" y="3864393"/>
            <a:ext cx="4085432" cy="2918166"/>
          </a:xfrm>
          <a:prstGeom prst="rect">
            <a:avLst/>
          </a:prstGeom>
        </p:spPr>
      </p:pic>
    </p:spTree>
    <p:extLst>
      <p:ext uri="{BB962C8B-B14F-4D97-AF65-F5344CB8AC3E}">
        <p14:creationId xmlns:p14="http://schemas.microsoft.com/office/powerpoint/2010/main" val="382837892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7000"/>
          </a:blip>
          <a:stretch>
            <a:fillRect/>
          </a:stretch>
        </p:blipFill>
        <p:spPr>
          <a:xfrm>
            <a:off x="1962727" y="-5491"/>
            <a:ext cx="5264728" cy="6916957"/>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35933" y="-76845"/>
            <a:ext cx="5520080" cy="4525963"/>
          </a:xfrm>
        </p:spPr>
        <p:txBody>
          <a:bodyPr/>
          <a:lstStyle/>
          <a:p>
            <a:r>
              <a:rPr lang="en-US" dirty="0" smtClean="0">
                <a:solidFill>
                  <a:srgbClr val="0000FF"/>
                </a:solidFill>
              </a:rPr>
              <a:t>Golda Meir </a:t>
            </a:r>
            <a:r>
              <a:rPr lang="en-US" dirty="0" smtClean="0"/>
              <a:t>(1898-1978)</a:t>
            </a:r>
          </a:p>
          <a:p>
            <a:pPr lvl="1"/>
            <a:r>
              <a:rPr lang="en-US" dirty="0" smtClean="0"/>
              <a:t>Born in Russia but grew up in Wisconsin</a:t>
            </a:r>
          </a:p>
          <a:p>
            <a:pPr lvl="1"/>
            <a:r>
              <a:rPr lang="en-US" dirty="0" smtClean="0"/>
              <a:t>1921 migrated to Israel</a:t>
            </a:r>
          </a:p>
          <a:p>
            <a:pPr lvl="1"/>
            <a:r>
              <a:rPr lang="en-US" dirty="0" smtClean="0">
                <a:solidFill>
                  <a:srgbClr val="0000FF"/>
                </a:solidFill>
              </a:rPr>
              <a:t>Became first women Prime </a:t>
            </a:r>
            <a:r>
              <a:rPr lang="en-US" dirty="0" smtClean="0">
                <a:solidFill>
                  <a:srgbClr val="0000FF"/>
                </a:solidFill>
              </a:rPr>
              <a:t>Minister of Israel</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6680200" y="133350"/>
            <a:ext cx="2463800" cy="3289300"/>
          </a:xfrm>
          <a:prstGeom prst="rect">
            <a:avLst/>
          </a:prstGeom>
        </p:spPr>
      </p:pic>
      <p:pic>
        <p:nvPicPr>
          <p:cNvPr id="6" name="Picture 5"/>
          <p:cNvPicPr>
            <a:picLocks noChangeAspect="1"/>
          </p:cNvPicPr>
          <p:nvPr/>
        </p:nvPicPr>
        <p:blipFill>
          <a:blip r:embed="rId4"/>
          <a:stretch>
            <a:fillRect/>
          </a:stretch>
        </p:blipFill>
        <p:spPr>
          <a:xfrm>
            <a:off x="457200" y="3159869"/>
            <a:ext cx="2684932" cy="3534247"/>
          </a:xfrm>
          <a:prstGeom prst="rect">
            <a:avLst/>
          </a:prstGeom>
        </p:spPr>
      </p:pic>
      <p:pic>
        <p:nvPicPr>
          <p:cNvPr id="7" name="Picture 6"/>
          <p:cNvPicPr>
            <a:picLocks noChangeAspect="1"/>
          </p:cNvPicPr>
          <p:nvPr/>
        </p:nvPicPr>
        <p:blipFill>
          <a:blip r:embed="rId5"/>
          <a:stretch>
            <a:fillRect/>
          </a:stretch>
        </p:blipFill>
        <p:spPr>
          <a:xfrm>
            <a:off x="3784600" y="3417516"/>
            <a:ext cx="3679258" cy="3566298"/>
          </a:xfrm>
          <a:prstGeom prst="rect">
            <a:avLst/>
          </a:prstGeom>
        </p:spPr>
      </p:pic>
    </p:spTree>
    <p:extLst>
      <p:ext uri="{BB962C8B-B14F-4D97-AF65-F5344CB8AC3E}">
        <p14:creationId xmlns:p14="http://schemas.microsoft.com/office/powerpoint/2010/main" val="294742312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7000"/>
          </a:blip>
          <a:stretch>
            <a:fillRect/>
          </a:stretch>
        </p:blipFill>
        <p:spPr>
          <a:xfrm>
            <a:off x="1962727" y="-5491"/>
            <a:ext cx="5264728" cy="6916957"/>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40008"/>
            <a:ext cx="6172200" cy="4525963"/>
          </a:xfrm>
        </p:spPr>
        <p:txBody>
          <a:bodyPr/>
          <a:lstStyle/>
          <a:p>
            <a:r>
              <a:rPr lang="en-US" dirty="0" smtClean="0">
                <a:solidFill>
                  <a:srgbClr val="0000FF"/>
                </a:solidFill>
              </a:rPr>
              <a:t>Margaret Thatcher </a:t>
            </a:r>
            <a:r>
              <a:rPr lang="en-US" dirty="0" smtClean="0"/>
              <a:t>(born </a:t>
            </a:r>
            <a:r>
              <a:rPr lang="en-US" dirty="0" smtClean="0"/>
              <a:t>1925-2013)</a:t>
            </a:r>
            <a:endParaRPr lang="en-US" dirty="0" smtClean="0"/>
          </a:p>
          <a:p>
            <a:pPr lvl="1"/>
            <a:r>
              <a:rPr lang="en-US" dirty="0" smtClean="0">
                <a:solidFill>
                  <a:srgbClr val="0000FF"/>
                </a:solidFill>
              </a:rPr>
              <a:t>First women Prime Minister of Britain</a:t>
            </a:r>
          </a:p>
          <a:p>
            <a:pPr lvl="1"/>
            <a:r>
              <a:rPr lang="en-US" dirty="0" smtClean="0"/>
              <a:t>Served from 1979-1990</a:t>
            </a:r>
          </a:p>
          <a:p>
            <a:pPr lvl="1"/>
            <a:r>
              <a:rPr lang="en-US" dirty="0" smtClean="0"/>
              <a:t>“Iron Lady”</a:t>
            </a:r>
          </a:p>
          <a:p>
            <a:pPr lvl="1"/>
            <a:r>
              <a:rPr lang="en-US" dirty="0" smtClean="0"/>
              <a:t>Promoted free enterprise</a:t>
            </a:r>
          </a:p>
          <a:p>
            <a:pPr lvl="1"/>
            <a:r>
              <a:rPr lang="en-US" dirty="0" smtClean="0"/>
              <a:t>Opposed Soviet Communism</a:t>
            </a:r>
          </a:p>
        </p:txBody>
      </p:sp>
      <p:pic>
        <p:nvPicPr>
          <p:cNvPr id="5" name="Picture 4"/>
          <p:cNvPicPr>
            <a:picLocks noChangeAspect="1"/>
          </p:cNvPicPr>
          <p:nvPr/>
        </p:nvPicPr>
        <p:blipFill>
          <a:blip r:embed="rId3"/>
          <a:stretch>
            <a:fillRect/>
          </a:stretch>
        </p:blipFill>
        <p:spPr>
          <a:xfrm>
            <a:off x="6629400" y="0"/>
            <a:ext cx="2514600" cy="3225800"/>
          </a:xfrm>
          <a:prstGeom prst="rect">
            <a:avLst/>
          </a:prstGeom>
        </p:spPr>
      </p:pic>
      <p:pic>
        <p:nvPicPr>
          <p:cNvPr id="6" name="Picture 5"/>
          <p:cNvPicPr>
            <a:picLocks noChangeAspect="1"/>
          </p:cNvPicPr>
          <p:nvPr/>
        </p:nvPicPr>
        <p:blipFill>
          <a:blip r:embed="rId4"/>
          <a:stretch>
            <a:fillRect/>
          </a:stretch>
        </p:blipFill>
        <p:spPr>
          <a:xfrm>
            <a:off x="1382956" y="3887296"/>
            <a:ext cx="5756890" cy="2970703"/>
          </a:xfrm>
          <a:prstGeom prst="rect">
            <a:avLst/>
          </a:prstGeom>
        </p:spPr>
      </p:pic>
      <p:sp>
        <p:nvSpPr>
          <p:cNvPr id="7" name="TextBox 6"/>
          <p:cNvSpPr txBox="1"/>
          <p:nvPr/>
        </p:nvSpPr>
        <p:spPr>
          <a:xfrm>
            <a:off x="7649680" y="3887296"/>
            <a:ext cx="1037120" cy="2862323"/>
          </a:xfrm>
          <a:prstGeom prst="rect">
            <a:avLst/>
          </a:prstGeom>
          <a:noFill/>
        </p:spPr>
        <p:txBody>
          <a:bodyPr wrap="square" rtlCol="0">
            <a:spAutoFit/>
          </a:bodyPr>
          <a:lstStyle/>
          <a:p>
            <a:r>
              <a:rPr lang="en-US" dirty="0">
                <a:hlinkClick r:id="rId5"/>
              </a:rPr>
              <a:t>http://www.youtube.com/watch?v=</a:t>
            </a:r>
            <a:r>
              <a:rPr lang="en-US" dirty="0" smtClean="0">
                <a:hlinkClick r:id="rId5"/>
              </a:rPr>
              <a:t>hZrAKdlX0SA</a:t>
            </a:r>
            <a:endParaRPr lang="en-US" dirty="0" smtClean="0"/>
          </a:p>
          <a:p>
            <a:endParaRPr lang="en-US" dirty="0"/>
          </a:p>
        </p:txBody>
      </p:sp>
    </p:spTree>
    <p:extLst>
      <p:ext uri="{BB962C8B-B14F-4D97-AF65-F5344CB8AC3E}">
        <p14:creationId xmlns:p14="http://schemas.microsoft.com/office/powerpoint/2010/main" val="203937714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4441572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2000"/>
          </a:blip>
          <a:stretch>
            <a:fillRect/>
          </a:stretch>
        </p:blipFill>
        <p:spPr>
          <a:xfrm>
            <a:off x="457200" y="-77141"/>
            <a:ext cx="8229600" cy="7010400"/>
          </a:xfrm>
          <a:prstGeom prst="rect">
            <a:avLst/>
          </a:prstGeom>
        </p:spPr>
      </p:pic>
      <p:sp>
        <p:nvSpPr>
          <p:cNvPr id="2" name="Title 1"/>
          <p:cNvSpPr>
            <a:spLocks noGrp="1"/>
          </p:cNvSpPr>
          <p:nvPr>
            <p:ph type="title"/>
          </p:nvPr>
        </p:nvSpPr>
        <p:spPr/>
        <p:txBody>
          <a:bodyPr/>
          <a:lstStyle/>
          <a:p>
            <a:r>
              <a:rPr lang="en-US" dirty="0" smtClean="0">
                <a:solidFill>
                  <a:srgbClr val="FF0000"/>
                </a:solidFill>
              </a:rPr>
              <a:t>Challenge of Globalization</a:t>
            </a:r>
            <a:endParaRPr lang="en-US" dirty="0">
              <a:solidFill>
                <a:srgbClr val="FF0000"/>
              </a:solidFill>
            </a:endParaRPr>
          </a:p>
        </p:txBody>
      </p:sp>
      <p:sp>
        <p:nvSpPr>
          <p:cNvPr id="3" name="Content Placeholder 2"/>
          <p:cNvSpPr>
            <a:spLocks noGrp="1"/>
          </p:cNvSpPr>
          <p:nvPr>
            <p:ph idx="1"/>
          </p:nvPr>
        </p:nvSpPr>
        <p:spPr>
          <a:xfrm>
            <a:off x="457200" y="1600200"/>
            <a:ext cx="8229600" cy="5049982"/>
          </a:xfrm>
        </p:spPr>
        <p:txBody>
          <a:bodyPr>
            <a:normAutofit lnSpcReduction="10000"/>
          </a:bodyPr>
          <a:lstStyle/>
          <a:p>
            <a:r>
              <a:rPr lang="en-US" dirty="0" smtClean="0">
                <a:solidFill>
                  <a:srgbClr val="0000FF"/>
                </a:solidFill>
              </a:rPr>
              <a:t>Globalization: the greater contact that now exists between different parts of the world</a:t>
            </a:r>
          </a:p>
          <a:p>
            <a:r>
              <a:rPr lang="en-US" dirty="0" smtClean="0"/>
              <a:t>We can communicate and travel around the world much faster now</a:t>
            </a:r>
          </a:p>
          <a:p>
            <a:r>
              <a:rPr lang="en-US" dirty="0" smtClean="0">
                <a:solidFill>
                  <a:srgbClr val="0000FF"/>
                </a:solidFill>
              </a:rPr>
              <a:t>People are influenced by the same technologies and ideas </a:t>
            </a:r>
          </a:p>
          <a:p>
            <a:pPr lvl="1"/>
            <a:r>
              <a:rPr lang="en-US" dirty="0" smtClean="0"/>
              <a:t>Phones</a:t>
            </a:r>
          </a:p>
          <a:p>
            <a:pPr lvl="1"/>
            <a:r>
              <a:rPr lang="en-US" dirty="0" smtClean="0"/>
              <a:t>Internet</a:t>
            </a:r>
          </a:p>
          <a:p>
            <a:pPr lvl="1"/>
            <a:r>
              <a:rPr lang="en-US" dirty="0" smtClean="0"/>
              <a:t>Music</a:t>
            </a:r>
          </a:p>
          <a:p>
            <a:pPr lvl="1"/>
            <a:r>
              <a:rPr lang="en-US" dirty="0" smtClean="0"/>
              <a:t>Fast food</a:t>
            </a:r>
            <a:endParaRPr lang="en-US" dirty="0"/>
          </a:p>
        </p:txBody>
      </p:sp>
      <p:pic>
        <p:nvPicPr>
          <p:cNvPr id="5" name="Picture 4"/>
          <p:cNvPicPr>
            <a:picLocks noChangeAspect="1"/>
          </p:cNvPicPr>
          <p:nvPr/>
        </p:nvPicPr>
        <p:blipFill>
          <a:blip r:embed="rId3"/>
          <a:stretch>
            <a:fillRect/>
          </a:stretch>
        </p:blipFill>
        <p:spPr>
          <a:xfrm>
            <a:off x="4977744" y="4130003"/>
            <a:ext cx="3770996" cy="2864788"/>
          </a:xfrm>
          <a:prstGeom prst="rect">
            <a:avLst/>
          </a:prstGeom>
        </p:spPr>
      </p:pic>
      <p:sp>
        <p:nvSpPr>
          <p:cNvPr id="6" name="TextBox 5"/>
          <p:cNvSpPr txBox="1"/>
          <p:nvPr/>
        </p:nvSpPr>
        <p:spPr>
          <a:xfrm>
            <a:off x="8261151" y="150722"/>
            <a:ext cx="851297" cy="2862323"/>
          </a:xfrm>
          <a:prstGeom prst="rect">
            <a:avLst/>
          </a:prstGeom>
          <a:noFill/>
        </p:spPr>
        <p:txBody>
          <a:bodyPr wrap="square" rtlCol="0">
            <a:spAutoFit/>
          </a:bodyPr>
          <a:lstStyle/>
          <a:p>
            <a:r>
              <a:rPr lang="en-US" dirty="0">
                <a:hlinkClick r:id="rId4"/>
              </a:rPr>
              <a:t>http://www.youtube.com/watch?v=</a:t>
            </a:r>
            <a:r>
              <a:rPr lang="en-US" dirty="0" smtClean="0">
                <a:hlinkClick r:id="rId4"/>
              </a:rPr>
              <a:t>As3pWXoq_as</a:t>
            </a:r>
            <a:endParaRPr lang="en-US" dirty="0" smtClean="0"/>
          </a:p>
          <a:p>
            <a:endParaRPr lang="en-US" dirty="0"/>
          </a:p>
        </p:txBody>
      </p:sp>
    </p:spTree>
    <p:extLst>
      <p:ext uri="{BB962C8B-B14F-4D97-AF65-F5344CB8AC3E}">
        <p14:creationId xmlns:p14="http://schemas.microsoft.com/office/powerpoint/2010/main" val="282226711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2000"/>
          </a:blip>
          <a:stretch>
            <a:fillRect/>
          </a:stretch>
        </p:blipFill>
        <p:spPr>
          <a:xfrm>
            <a:off x="457200" y="-77141"/>
            <a:ext cx="8229600" cy="70104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94903"/>
            <a:ext cx="8229600" cy="4525963"/>
          </a:xfrm>
        </p:spPr>
        <p:txBody>
          <a:bodyPr/>
          <a:lstStyle/>
          <a:p>
            <a:r>
              <a:rPr lang="en-US" dirty="0" smtClean="0"/>
              <a:t>Emerging global economy</a:t>
            </a:r>
          </a:p>
          <a:p>
            <a:r>
              <a:rPr lang="en-US" dirty="0" smtClean="0">
                <a:solidFill>
                  <a:srgbClr val="0000FF"/>
                </a:solidFill>
              </a:rPr>
              <a:t>Outsourcing</a:t>
            </a:r>
          </a:p>
          <a:p>
            <a:pPr lvl="1"/>
            <a:r>
              <a:rPr lang="en-US" dirty="0" smtClean="0"/>
              <a:t>Companies move their products all over the world to where cost of labor and resources are the </a:t>
            </a:r>
            <a:r>
              <a:rPr lang="en-US" dirty="0" smtClean="0"/>
              <a:t>least</a:t>
            </a:r>
            <a:endParaRPr lang="en-US" dirty="0" smtClean="0"/>
          </a:p>
          <a:p>
            <a:pPr lvl="1"/>
            <a:r>
              <a:rPr lang="en-US" dirty="0" smtClean="0">
                <a:solidFill>
                  <a:srgbClr val="0000FF"/>
                </a:solidFill>
              </a:rPr>
              <a:t>hire other companies to produce parts or provide service</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157138" y="3609557"/>
            <a:ext cx="4352922" cy="2834097"/>
          </a:xfrm>
          <a:prstGeom prst="rect">
            <a:avLst/>
          </a:prstGeom>
        </p:spPr>
      </p:pic>
      <p:pic>
        <p:nvPicPr>
          <p:cNvPr id="6" name="Picture 5"/>
          <p:cNvPicPr>
            <a:picLocks noChangeAspect="1"/>
          </p:cNvPicPr>
          <p:nvPr/>
        </p:nvPicPr>
        <p:blipFill>
          <a:blip r:embed="rId4"/>
          <a:stretch>
            <a:fillRect/>
          </a:stretch>
        </p:blipFill>
        <p:spPr>
          <a:xfrm>
            <a:off x="4903105" y="3429000"/>
            <a:ext cx="4107436" cy="3076612"/>
          </a:xfrm>
          <a:prstGeom prst="rect">
            <a:avLst/>
          </a:prstGeom>
        </p:spPr>
      </p:pic>
      <p:sp>
        <p:nvSpPr>
          <p:cNvPr id="7" name="TextBox 6"/>
          <p:cNvSpPr txBox="1"/>
          <p:nvPr/>
        </p:nvSpPr>
        <p:spPr>
          <a:xfrm>
            <a:off x="6239081" y="274638"/>
            <a:ext cx="2771460" cy="923330"/>
          </a:xfrm>
          <a:prstGeom prst="rect">
            <a:avLst/>
          </a:prstGeom>
          <a:noFill/>
        </p:spPr>
        <p:txBody>
          <a:bodyPr wrap="square" rtlCol="0">
            <a:spAutoFit/>
          </a:bodyPr>
          <a:lstStyle/>
          <a:p>
            <a:r>
              <a:rPr lang="en-US" dirty="0">
                <a:hlinkClick r:id="rId5"/>
              </a:rPr>
              <a:t>http://www.youtube.com/watch?v=</a:t>
            </a:r>
            <a:r>
              <a:rPr lang="en-US" dirty="0" smtClean="0">
                <a:hlinkClick r:id="rId5"/>
              </a:rPr>
              <a:t>NfXb7cDGEVo</a:t>
            </a:r>
            <a:endParaRPr lang="en-US" dirty="0" smtClean="0"/>
          </a:p>
          <a:p>
            <a:endParaRPr lang="en-US" dirty="0"/>
          </a:p>
        </p:txBody>
      </p:sp>
    </p:spTree>
    <p:extLst>
      <p:ext uri="{BB962C8B-B14F-4D97-AF65-F5344CB8AC3E}">
        <p14:creationId xmlns:p14="http://schemas.microsoft.com/office/powerpoint/2010/main" val="165567222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2000"/>
          </a:blip>
          <a:stretch>
            <a:fillRect/>
          </a:stretch>
        </p:blipFill>
        <p:spPr>
          <a:xfrm>
            <a:off x="457200" y="-77141"/>
            <a:ext cx="8229600" cy="70104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8896"/>
            <a:ext cx="8229600" cy="5063981"/>
          </a:xfrm>
        </p:spPr>
        <p:txBody>
          <a:bodyPr>
            <a:normAutofit/>
          </a:bodyPr>
          <a:lstStyle/>
          <a:p>
            <a:r>
              <a:rPr lang="en-US" dirty="0" smtClean="0"/>
              <a:t>New technology like the Internet have greatly contributed to globalization</a:t>
            </a:r>
          </a:p>
          <a:p>
            <a:endParaRPr lang="en-US" dirty="0"/>
          </a:p>
          <a:p>
            <a:r>
              <a:rPr lang="en-US" sz="3600" b="1" dirty="0" smtClean="0"/>
              <a:t>What did you do before the internet to find the answer to a question?</a:t>
            </a:r>
          </a:p>
          <a:p>
            <a:endParaRPr lang="en-US" dirty="0" smtClean="0"/>
          </a:p>
          <a:p>
            <a:r>
              <a:rPr lang="en-US" dirty="0" smtClean="0">
                <a:solidFill>
                  <a:srgbClr val="0000FF"/>
                </a:solidFill>
              </a:rPr>
              <a:t>People can obtain information easier</a:t>
            </a:r>
          </a:p>
          <a:p>
            <a:r>
              <a:rPr lang="en-US" dirty="0" smtClean="0"/>
              <a:t>Shipping is also much easier</a:t>
            </a:r>
            <a:endParaRPr lang="en-US" dirty="0"/>
          </a:p>
        </p:txBody>
      </p:sp>
      <p:pic>
        <p:nvPicPr>
          <p:cNvPr id="5" name="Picture 4"/>
          <p:cNvPicPr>
            <a:picLocks noChangeAspect="1"/>
          </p:cNvPicPr>
          <p:nvPr/>
        </p:nvPicPr>
        <p:blipFill>
          <a:blip r:embed="rId3"/>
          <a:stretch>
            <a:fillRect/>
          </a:stretch>
        </p:blipFill>
        <p:spPr>
          <a:xfrm>
            <a:off x="254860" y="4631463"/>
            <a:ext cx="3810000" cy="2133600"/>
          </a:xfrm>
          <a:prstGeom prst="rect">
            <a:avLst/>
          </a:prstGeom>
        </p:spPr>
      </p:pic>
      <p:pic>
        <p:nvPicPr>
          <p:cNvPr id="6" name="Picture 5"/>
          <p:cNvPicPr>
            <a:picLocks noChangeAspect="1"/>
          </p:cNvPicPr>
          <p:nvPr/>
        </p:nvPicPr>
        <p:blipFill>
          <a:blip r:embed="rId4"/>
          <a:stretch>
            <a:fillRect/>
          </a:stretch>
        </p:blipFill>
        <p:spPr>
          <a:xfrm>
            <a:off x="5738170" y="4270284"/>
            <a:ext cx="3289300" cy="2463800"/>
          </a:xfrm>
          <a:prstGeom prst="rect">
            <a:avLst/>
          </a:prstGeom>
        </p:spPr>
      </p:pic>
    </p:spTree>
    <p:extLst>
      <p:ext uri="{BB962C8B-B14F-4D97-AF65-F5344CB8AC3E}">
        <p14:creationId xmlns:p14="http://schemas.microsoft.com/office/powerpoint/2010/main" val="10533674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0000"/>
          </a:blip>
          <a:stretch>
            <a:fillRect/>
          </a:stretch>
        </p:blipFill>
        <p:spPr>
          <a:xfrm>
            <a:off x="1408545" y="70549"/>
            <a:ext cx="6465455" cy="6851009"/>
          </a:xfrm>
          <a:prstGeom prst="rect">
            <a:avLst/>
          </a:prstGeom>
        </p:spPr>
      </p:pic>
      <p:sp>
        <p:nvSpPr>
          <p:cNvPr id="2" name="Title 1"/>
          <p:cNvSpPr>
            <a:spLocks noGrp="1"/>
          </p:cNvSpPr>
          <p:nvPr>
            <p:ph type="title"/>
          </p:nvPr>
        </p:nvSpPr>
        <p:spPr>
          <a:xfrm>
            <a:off x="457200" y="-37089"/>
            <a:ext cx="8229600" cy="1143000"/>
          </a:xfrm>
        </p:spPr>
        <p:txBody>
          <a:bodyPr/>
          <a:lstStyle/>
          <a:p>
            <a:r>
              <a:rPr lang="en-US" dirty="0" smtClean="0">
                <a:solidFill>
                  <a:srgbClr val="FF0000"/>
                </a:solidFill>
              </a:rPr>
              <a:t>Israel Struggles to Survive</a:t>
            </a:r>
            <a:endParaRPr lang="en-US" dirty="0">
              <a:solidFill>
                <a:srgbClr val="FF0000"/>
              </a:solidFill>
            </a:endParaRPr>
          </a:p>
        </p:txBody>
      </p:sp>
      <p:sp>
        <p:nvSpPr>
          <p:cNvPr id="3" name="Content Placeholder 2"/>
          <p:cNvSpPr>
            <a:spLocks noGrp="1"/>
          </p:cNvSpPr>
          <p:nvPr>
            <p:ph idx="1"/>
          </p:nvPr>
        </p:nvSpPr>
        <p:spPr>
          <a:xfrm>
            <a:off x="249381" y="1105912"/>
            <a:ext cx="5153891" cy="5020252"/>
          </a:xfrm>
        </p:spPr>
        <p:txBody>
          <a:bodyPr>
            <a:normAutofit/>
          </a:bodyPr>
          <a:lstStyle/>
          <a:p>
            <a:r>
              <a:rPr lang="en-US" dirty="0" smtClean="0">
                <a:solidFill>
                  <a:srgbClr val="0000FF"/>
                </a:solidFill>
              </a:rPr>
              <a:t>War for Independence: </a:t>
            </a:r>
          </a:p>
          <a:p>
            <a:pPr lvl="1"/>
            <a:r>
              <a:rPr lang="en-US" dirty="0" smtClean="0">
                <a:solidFill>
                  <a:srgbClr val="0000FF"/>
                </a:solidFill>
              </a:rPr>
              <a:t>1948 5 Arab countries rejected the existence of Israel</a:t>
            </a:r>
          </a:p>
          <a:p>
            <a:pPr lvl="1"/>
            <a:r>
              <a:rPr lang="en-US" dirty="0" smtClean="0"/>
              <a:t>Launched an attack but were defeated</a:t>
            </a:r>
          </a:p>
          <a:p>
            <a:pPr lvl="1"/>
            <a:r>
              <a:rPr lang="en-US" dirty="0" smtClean="0"/>
              <a:t>Jordan took West bank</a:t>
            </a:r>
          </a:p>
          <a:p>
            <a:pPr lvl="1"/>
            <a:r>
              <a:rPr lang="en-US" dirty="0" smtClean="0"/>
              <a:t>Egypt took Gaza Strip</a:t>
            </a:r>
          </a:p>
          <a:p>
            <a:pPr lvl="1"/>
            <a:r>
              <a:rPr lang="en-US" dirty="0" smtClean="0"/>
              <a:t>Israel took parts from both</a:t>
            </a:r>
          </a:p>
          <a:p>
            <a:pPr lvl="1"/>
            <a:r>
              <a:rPr lang="en-US" dirty="0" smtClean="0">
                <a:solidFill>
                  <a:srgbClr val="0000FF"/>
                </a:solidFill>
              </a:rPr>
              <a:t>Palestinians fled</a:t>
            </a:r>
          </a:p>
          <a:p>
            <a:endParaRPr lang="en-US" dirty="0"/>
          </a:p>
        </p:txBody>
      </p:sp>
      <p:pic>
        <p:nvPicPr>
          <p:cNvPr id="5" name="Picture 4"/>
          <p:cNvPicPr>
            <a:picLocks noChangeAspect="1"/>
          </p:cNvPicPr>
          <p:nvPr/>
        </p:nvPicPr>
        <p:blipFill>
          <a:blip r:embed="rId3"/>
          <a:stretch>
            <a:fillRect/>
          </a:stretch>
        </p:blipFill>
        <p:spPr>
          <a:xfrm>
            <a:off x="5611091" y="991298"/>
            <a:ext cx="3075709" cy="5551655"/>
          </a:xfrm>
          <a:prstGeom prst="rect">
            <a:avLst/>
          </a:prstGeom>
        </p:spPr>
      </p:pic>
    </p:spTree>
    <p:extLst>
      <p:ext uri="{BB962C8B-B14F-4D97-AF65-F5344CB8AC3E}">
        <p14:creationId xmlns:p14="http://schemas.microsoft.com/office/powerpoint/2010/main" val="2545699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2000"/>
          </a:blip>
          <a:stretch>
            <a:fillRect/>
          </a:stretch>
        </p:blipFill>
        <p:spPr>
          <a:xfrm>
            <a:off x="457200" y="-77141"/>
            <a:ext cx="8229600" cy="70104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794743"/>
            <a:ext cx="8229600" cy="4525963"/>
          </a:xfrm>
        </p:spPr>
        <p:txBody>
          <a:bodyPr/>
          <a:lstStyle/>
          <a:p>
            <a:r>
              <a:rPr lang="en-US" dirty="0" smtClean="0"/>
              <a:t>Global network of communication, low tariffs/free trade, and low shipping costs =</a:t>
            </a:r>
            <a:r>
              <a:rPr lang="en-US" dirty="0" smtClean="0">
                <a:solidFill>
                  <a:srgbClr val="0000FF"/>
                </a:solidFill>
              </a:rPr>
              <a:t> resources and manufactured goods flow across national borders much easier</a:t>
            </a:r>
          </a:p>
          <a:p>
            <a:r>
              <a:rPr lang="en-US" dirty="0" smtClean="0"/>
              <a:t>Goods and services are exchanged internationally through trade</a:t>
            </a:r>
            <a:endParaRPr lang="en-US" dirty="0"/>
          </a:p>
        </p:txBody>
      </p:sp>
      <p:pic>
        <p:nvPicPr>
          <p:cNvPr id="5" name="Picture 4"/>
          <p:cNvPicPr>
            <a:picLocks noChangeAspect="1"/>
          </p:cNvPicPr>
          <p:nvPr/>
        </p:nvPicPr>
        <p:blipFill>
          <a:blip r:embed="rId3"/>
          <a:stretch>
            <a:fillRect/>
          </a:stretch>
        </p:blipFill>
        <p:spPr>
          <a:xfrm>
            <a:off x="6248400" y="4107856"/>
            <a:ext cx="2438400" cy="2425700"/>
          </a:xfrm>
          <a:prstGeom prst="rect">
            <a:avLst/>
          </a:prstGeom>
        </p:spPr>
      </p:pic>
      <p:pic>
        <p:nvPicPr>
          <p:cNvPr id="6" name="Picture 5"/>
          <p:cNvPicPr>
            <a:picLocks noChangeAspect="1"/>
          </p:cNvPicPr>
          <p:nvPr/>
        </p:nvPicPr>
        <p:blipFill>
          <a:blip r:embed="rId4"/>
          <a:stretch>
            <a:fillRect/>
          </a:stretch>
        </p:blipFill>
        <p:spPr>
          <a:xfrm>
            <a:off x="457199" y="4032631"/>
            <a:ext cx="3723799" cy="2778527"/>
          </a:xfrm>
          <a:prstGeom prst="rect">
            <a:avLst/>
          </a:prstGeom>
        </p:spPr>
      </p:pic>
    </p:spTree>
    <p:extLst>
      <p:ext uri="{BB962C8B-B14F-4D97-AF65-F5344CB8AC3E}">
        <p14:creationId xmlns:p14="http://schemas.microsoft.com/office/powerpoint/2010/main" val="52633108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2000"/>
          </a:blip>
          <a:stretch>
            <a:fillRect/>
          </a:stretch>
        </p:blipFill>
        <p:spPr>
          <a:xfrm>
            <a:off x="457200" y="-77141"/>
            <a:ext cx="8229600" cy="70104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74638"/>
            <a:ext cx="8229600" cy="4525963"/>
          </a:xfrm>
        </p:spPr>
        <p:txBody>
          <a:bodyPr>
            <a:normAutofit/>
          </a:bodyPr>
          <a:lstStyle/>
          <a:p>
            <a:r>
              <a:rPr lang="en-US" dirty="0" smtClean="0">
                <a:solidFill>
                  <a:srgbClr val="0000FF"/>
                </a:solidFill>
              </a:rPr>
              <a:t>Globalization = people enjoy a great variety of goods and services from around the world</a:t>
            </a:r>
          </a:p>
          <a:p>
            <a:r>
              <a:rPr lang="en-US" dirty="0" smtClean="0">
                <a:solidFill>
                  <a:srgbClr val="0000FF"/>
                </a:solidFill>
              </a:rPr>
              <a:t>Benefit of connectivity – ease of communication</a:t>
            </a:r>
          </a:p>
          <a:p>
            <a:r>
              <a:rPr lang="en-US" dirty="0" smtClean="0">
                <a:solidFill>
                  <a:srgbClr val="0000FF"/>
                </a:solidFill>
              </a:rPr>
              <a:t>Advances spread quickly</a:t>
            </a:r>
          </a:p>
        </p:txBody>
      </p:sp>
      <p:pic>
        <p:nvPicPr>
          <p:cNvPr id="5" name="Picture 4"/>
          <p:cNvPicPr>
            <a:picLocks noChangeAspect="1"/>
          </p:cNvPicPr>
          <p:nvPr/>
        </p:nvPicPr>
        <p:blipFill>
          <a:blip r:embed="rId3"/>
          <a:stretch>
            <a:fillRect/>
          </a:stretch>
        </p:blipFill>
        <p:spPr>
          <a:xfrm>
            <a:off x="5079144" y="3190395"/>
            <a:ext cx="3662246" cy="2997726"/>
          </a:xfrm>
          <a:prstGeom prst="rect">
            <a:avLst/>
          </a:prstGeom>
        </p:spPr>
      </p:pic>
      <p:pic>
        <p:nvPicPr>
          <p:cNvPr id="6" name="Picture 5"/>
          <p:cNvPicPr>
            <a:picLocks noChangeAspect="1"/>
          </p:cNvPicPr>
          <p:nvPr/>
        </p:nvPicPr>
        <p:blipFill>
          <a:blip r:embed="rId4"/>
          <a:stretch>
            <a:fillRect/>
          </a:stretch>
        </p:blipFill>
        <p:spPr>
          <a:xfrm>
            <a:off x="457200" y="3572380"/>
            <a:ext cx="3754770" cy="3006808"/>
          </a:xfrm>
          <a:prstGeom prst="rect">
            <a:avLst/>
          </a:prstGeom>
        </p:spPr>
      </p:pic>
    </p:spTree>
    <p:extLst>
      <p:ext uri="{BB962C8B-B14F-4D97-AF65-F5344CB8AC3E}">
        <p14:creationId xmlns:p14="http://schemas.microsoft.com/office/powerpoint/2010/main" val="408192436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2000"/>
          </a:blip>
          <a:stretch>
            <a:fillRect/>
          </a:stretch>
        </p:blipFill>
        <p:spPr>
          <a:xfrm>
            <a:off x="457200" y="-77141"/>
            <a:ext cx="8229600" cy="70104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88764"/>
            <a:ext cx="5245100" cy="5851525"/>
          </a:xfrm>
        </p:spPr>
        <p:txBody>
          <a:bodyPr>
            <a:normAutofit/>
          </a:bodyPr>
          <a:lstStyle/>
          <a:p>
            <a:r>
              <a:rPr lang="en-US" dirty="0" smtClean="0"/>
              <a:t>Globalization also speeds up economic development</a:t>
            </a:r>
          </a:p>
          <a:p>
            <a:r>
              <a:rPr lang="en-US" dirty="0" smtClean="0">
                <a:solidFill>
                  <a:srgbClr val="0000FF"/>
                </a:solidFill>
              </a:rPr>
              <a:t>Avg. standards of living are higher </a:t>
            </a:r>
          </a:p>
          <a:p>
            <a:r>
              <a:rPr lang="en-US" dirty="0" smtClean="0">
                <a:solidFill>
                  <a:srgbClr val="0000FF"/>
                </a:solidFill>
              </a:rPr>
              <a:t>Local traditions are often lost </a:t>
            </a:r>
            <a:r>
              <a:rPr lang="en-US" dirty="0" smtClean="0"/>
              <a:t>to globalization</a:t>
            </a:r>
          </a:p>
          <a:p>
            <a:pPr lvl="1"/>
            <a:r>
              <a:rPr lang="en-US" dirty="0" err="1" smtClean="0"/>
              <a:t>Walmart</a:t>
            </a:r>
            <a:r>
              <a:rPr lang="en-US" dirty="0" smtClean="0"/>
              <a:t>, McDonalds</a:t>
            </a:r>
          </a:p>
          <a:p>
            <a:endParaRPr lang="en-US" dirty="0"/>
          </a:p>
        </p:txBody>
      </p:sp>
      <p:pic>
        <p:nvPicPr>
          <p:cNvPr id="5" name="Picture 4"/>
          <p:cNvPicPr>
            <a:picLocks noChangeAspect="1"/>
          </p:cNvPicPr>
          <p:nvPr/>
        </p:nvPicPr>
        <p:blipFill>
          <a:blip r:embed="rId3"/>
          <a:stretch>
            <a:fillRect/>
          </a:stretch>
        </p:blipFill>
        <p:spPr>
          <a:xfrm>
            <a:off x="5245100" y="127000"/>
            <a:ext cx="3898900" cy="6604000"/>
          </a:xfrm>
          <a:prstGeom prst="rect">
            <a:avLst/>
          </a:prstGeom>
        </p:spPr>
      </p:pic>
      <p:pic>
        <p:nvPicPr>
          <p:cNvPr id="6" name="Picture 5"/>
          <p:cNvPicPr>
            <a:picLocks noChangeAspect="1"/>
          </p:cNvPicPr>
          <p:nvPr/>
        </p:nvPicPr>
        <p:blipFill>
          <a:blip r:embed="rId4"/>
          <a:stretch>
            <a:fillRect/>
          </a:stretch>
        </p:blipFill>
        <p:spPr>
          <a:xfrm>
            <a:off x="1114698" y="3951242"/>
            <a:ext cx="2984500" cy="2717800"/>
          </a:xfrm>
          <a:prstGeom prst="rect">
            <a:avLst/>
          </a:prstGeom>
        </p:spPr>
      </p:pic>
    </p:spTree>
    <p:extLst>
      <p:ext uri="{BB962C8B-B14F-4D97-AF65-F5344CB8AC3E}">
        <p14:creationId xmlns:p14="http://schemas.microsoft.com/office/powerpoint/2010/main" val="84832832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hlinkClick r:id="rId2"/>
              </a:rPr>
              <a:t>http://www.youtube.com/watch?v=5SnR-</a:t>
            </a:r>
            <a:r>
              <a:rPr lang="en-US" dirty="0" smtClean="0">
                <a:hlinkClick r:id="rId2"/>
              </a:rPr>
              <a:t>e0S6Ic</a:t>
            </a:r>
            <a:endParaRPr lang="en-US" dirty="0" smtClean="0"/>
          </a:p>
          <a:p>
            <a:endParaRPr lang="en-US" dirty="0"/>
          </a:p>
          <a:p>
            <a:r>
              <a:rPr lang="en-US" dirty="0" smtClean="0"/>
              <a:t>Write 10 Facts</a:t>
            </a:r>
            <a:endParaRPr lang="en-US" dirty="0"/>
          </a:p>
        </p:txBody>
      </p:sp>
    </p:spTree>
    <p:extLst>
      <p:ext uri="{BB962C8B-B14F-4D97-AF65-F5344CB8AC3E}">
        <p14:creationId xmlns:p14="http://schemas.microsoft.com/office/powerpoint/2010/main" val="36179781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0000"/>
          </a:blip>
          <a:stretch>
            <a:fillRect/>
          </a:stretch>
        </p:blipFill>
        <p:spPr>
          <a:xfrm>
            <a:off x="1408545" y="70549"/>
            <a:ext cx="6465455" cy="6851009"/>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010727" y="554182"/>
            <a:ext cx="3953163" cy="5472545"/>
          </a:xfrm>
        </p:spPr>
        <p:txBody>
          <a:bodyPr/>
          <a:lstStyle/>
          <a:p>
            <a:r>
              <a:rPr lang="en-US" dirty="0" smtClean="0">
                <a:solidFill>
                  <a:srgbClr val="0000FF"/>
                </a:solidFill>
              </a:rPr>
              <a:t>Suez Crisis of 1956:</a:t>
            </a:r>
          </a:p>
          <a:p>
            <a:pPr lvl="1"/>
            <a:r>
              <a:rPr lang="en-US" dirty="0" err="1" smtClean="0">
                <a:solidFill>
                  <a:srgbClr val="0000FF"/>
                </a:solidFill>
              </a:rPr>
              <a:t>Gamel</a:t>
            </a:r>
            <a:r>
              <a:rPr lang="en-US" dirty="0" smtClean="0">
                <a:solidFill>
                  <a:srgbClr val="0000FF"/>
                </a:solidFill>
              </a:rPr>
              <a:t> Abdul Nasser of Egypt nationalized the Suez Canal</a:t>
            </a:r>
          </a:p>
          <a:p>
            <a:pPr lvl="1"/>
            <a:r>
              <a:rPr lang="en-US" dirty="0" smtClean="0"/>
              <a:t>Closed it to Israel</a:t>
            </a:r>
          </a:p>
          <a:p>
            <a:pPr lvl="1"/>
            <a:r>
              <a:rPr lang="en-US" dirty="0" smtClean="0">
                <a:solidFill>
                  <a:srgbClr val="0000FF"/>
                </a:solidFill>
              </a:rPr>
              <a:t>Britain, France, and Israel invaded Egypt</a:t>
            </a:r>
            <a:endParaRPr lang="en-US" dirty="0">
              <a:solidFill>
                <a:srgbClr val="0000FF"/>
              </a:solidFill>
            </a:endParaRPr>
          </a:p>
          <a:p>
            <a:pPr lvl="1"/>
            <a:r>
              <a:rPr lang="en-US" dirty="0" smtClean="0">
                <a:solidFill>
                  <a:srgbClr val="0000FF"/>
                </a:solidFill>
              </a:rPr>
              <a:t>US and USSR demanded they stop</a:t>
            </a:r>
          </a:p>
        </p:txBody>
      </p:sp>
      <p:pic>
        <p:nvPicPr>
          <p:cNvPr id="5" name="Picture 4"/>
          <p:cNvPicPr>
            <a:picLocks noChangeAspect="1"/>
          </p:cNvPicPr>
          <p:nvPr/>
        </p:nvPicPr>
        <p:blipFill rotWithShape="1">
          <a:blip r:embed="rId3"/>
          <a:srcRect r="6031"/>
          <a:stretch/>
        </p:blipFill>
        <p:spPr>
          <a:xfrm>
            <a:off x="0" y="-1"/>
            <a:ext cx="4838627" cy="3948545"/>
          </a:xfrm>
          <a:prstGeom prst="rect">
            <a:avLst/>
          </a:prstGeom>
        </p:spPr>
      </p:pic>
      <p:pic>
        <p:nvPicPr>
          <p:cNvPr id="6" name="Picture 5"/>
          <p:cNvPicPr>
            <a:picLocks noChangeAspect="1"/>
          </p:cNvPicPr>
          <p:nvPr/>
        </p:nvPicPr>
        <p:blipFill>
          <a:blip r:embed="rId4"/>
          <a:stretch>
            <a:fillRect/>
          </a:stretch>
        </p:blipFill>
        <p:spPr>
          <a:xfrm>
            <a:off x="457200" y="3948544"/>
            <a:ext cx="3699164" cy="2846622"/>
          </a:xfrm>
          <a:prstGeom prst="rect">
            <a:avLst/>
          </a:prstGeom>
        </p:spPr>
      </p:pic>
      <p:sp>
        <p:nvSpPr>
          <p:cNvPr id="7" name="TextBox 6"/>
          <p:cNvSpPr txBox="1"/>
          <p:nvPr/>
        </p:nvSpPr>
        <p:spPr>
          <a:xfrm>
            <a:off x="4838627" y="5726545"/>
            <a:ext cx="2504282" cy="1200329"/>
          </a:xfrm>
          <a:prstGeom prst="rect">
            <a:avLst/>
          </a:prstGeom>
          <a:noFill/>
        </p:spPr>
        <p:txBody>
          <a:bodyPr wrap="square" rtlCol="0">
            <a:spAutoFit/>
          </a:bodyPr>
          <a:lstStyle/>
          <a:p>
            <a:r>
              <a:rPr lang="en-US" dirty="0" smtClean="0">
                <a:hlinkClick r:id="rId5"/>
              </a:rPr>
              <a:t>http://www.youtube.com/watch?v=no__OfEsh4o</a:t>
            </a:r>
            <a:endParaRPr lang="en-US" dirty="0" smtClean="0"/>
          </a:p>
          <a:p>
            <a:endParaRPr lang="en-US" dirty="0"/>
          </a:p>
        </p:txBody>
      </p:sp>
    </p:spTree>
    <p:extLst>
      <p:ext uri="{BB962C8B-B14F-4D97-AF65-F5344CB8AC3E}">
        <p14:creationId xmlns:p14="http://schemas.microsoft.com/office/powerpoint/2010/main" val="21524896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29070</TotalTime>
  <Words>3094</Words>
  <Application>Microsoft Macintosh PowerPoint</Application>
  <PresentationFormat>On-screen Show (4:3)</PresentationFormat>
  <Paragraphs>323</Paragraphs>
  <Slides>83</Slides>
  <Notes>0</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Challenges in Our World Today</vt:lpstr>
      <vt:lpstr>Challenges in the Middle East</vt:lpstr>
      <vt:lpstr>PowerPoint Presentation</vt:lpstr>
      <vt:lpstr>Arab-Israeli Conflict</vt:lpstr>
      <vt:lpstr>PowerPoint Presentation</vt:lpstr>
      <vt:lpstr>PowerPoint Presentation</vt:lpstr>
      <vt:lpstr>PowerPoint Presentation</vt:lpstr>
      <vt:lpstr>Israel Struggles to Survive</vt:lpstr>
      <vt:lpstr>PowerPoint Presentation</vt:lpstr>
      <vt:lpstr>PowerPoint Presentation</vt:lpstr>
      <vt:lpstr>PowerPoint Presentation</vt:lpstr>
      <vt:lpstr>PowerPoint Presentation</vt:lpstr>
      <vt:lpstr>PowerPoint Presentation</vt:lpstr>
      <vt:lpstr>PowerPoint Presentation</vt:lpstr>
      <vt:lpstr>Israel and the Palestinians</vt:lpstr>
      <vt:lpstr>PowerPoint Presentation</vt:lpstr>
      <vt:lpstr>1972 Olympics</vt:lpstr>
      <vt:lpstr>PowerPoint Presentation</vt:lpstr>
      <vt:lpstr>PowerPoint Presentation</vt:lpstr>
      <vt:lpstr>Progress in Arab-Israeli Relations</vt:lpstr>
      <vt:lpstr>PowerPoint Presentation</vt:lpstr>
      <vt:lpstr>PowerPoint Presentation</vt:lpstr>
      <vt:lpstr>PowerPoint Presentation</vt:lpstr>
      <vt:lpstr>PowerPoint Presentation</vt:lpstr>
      <vt:lpstr>PowerPoint Presentation</vt:lpstr>
      <vt:lpstr>Do you think this will happen?</vt:lpstr>
      <vt:lpstr>PowerPoint Presentation</vt:lpstr>
      <vt:lpstr>PowerPoint Presentation</vt:lpstr>
      <vt:lpstr>Iranian Revolution (1979)</vt:lpstr>
      <vt:lpstr>PowerPoint Presentation</vt:lpstr>
      <vt:lpstr>PowerPoint Presentation</vt:lpstr>
      <vt:lpstr>First Gulf War</vt:lpstr>
      <vt:lpstr>PowerPoint Presentation</vt:lpstr>
      <vt:lpstr>Al-Qaeda and 9/11/2001</vt:lpstr>
      <vt:lpstr>PowerPoint Presentation</vt:lpstr>
      <vt:lpstr>PowerPoint Presentation</vt:lpstr>
      <vt:lpstr>PowerPoint Presentation</vt:lpstr>
      <vt:lpstr>PowerPoint Presentation</vt:lpstr>
      <vt:lpstr>In 3 sentences describe what you think this cartoon is saying</vt:lpstr>
      <vt:lpstr>War on Terror in US</vt:lpstr>
      <vt:lpstr>PowerPoint Presentation</vt:lpstr>
      <vt:lpstr>PowerPoint Presentation</vt:lpstr>
      <vt:lpstr>Patriot Act Activity</vt:lpstr>
      <vt:lpstr>PowerPoint Presentation</vt:lpstr>
      <vt:lpstr>War in Afghanistan</vt:lpstr>
      <vt:lpstr>PowerPoint Presentation</vt:lpstr>
      <vt:lpstr>Second Gulf War</vt:lpstr>
      <vt:lpstr>PowerPoint Presentation</vt:lpstr>
      <vt:lpstr>PowerPoint Presentation</vt:lpstr>
      <vt:lpstr>The Arab Spring, 2011</vt:lpstr>
      <vt:lpstr>PowerPoint Presentation</vt:lpstr>
      <vt:lpstr>PowerPoint Presentation</vt:lpstr>
      <vt:lpstr>PowerPoint Presentation</vt:lpstr>
      <vt:lpstr>PowerPoint Presentation</vt:lpstr>
      <vt:lpstr>PowerPoint Presentation</vt:lpstr>
      <vt:lpstr>PowerPoint Presentation</vt:lpstr>
      <vt:lpstr>Challenges to Human Rights</vt:lpstr>
      <vt:lpstr>Genocide in the Balkans</vt:lpstr>
      <vt:lpstr>PowerPoint Presentation</vt:lpstr>
      <vt:lpstr>PowerPoint Presentation</vt:lpstr>
      <vt:lpstr>PowerPoint Presentation</vt:lpstr>
      <vt:lpstr>Genocide in Rwanda and Burundi</vt:lpstr>
      <vt:lpstr>PowerPoint Presentation</vt:lpstr>
      <vt:lpstr>Genocide in Darfur</vt:lpstr>
      <vt:lpstr>PowerPoint Presentation</vt:lpstr>
      <vt:lpstr>Human Rights Violations</vt:lpstr>
      <vt:lpstr>PowerPoint Presentation</vt:lpstr>
      <vt:lpstr>PowerPoint Presentation</vt:lpstr>
      <vt:lpstr>PowerPoint Presentation</vt:lpstr>
      <vt:lpstr>Women’s Rights</vt:lpstr>
      <vt:lpstr>PowerPoint Presentation</vt:lpstr>
      <vt:lpstr>PowerPoint Presentation</vt:lpstr>
      <vt:lpstr>PowerPoint Presentation</vt:lpstr>
      <vt:lpstr>PowerPoint Presentation</vt:lpstr>
      <vt:lpstr>PowerPoint Presentation</vt:lpstr>
      <vt:lpstr>PowerPoint Presentation</vt:lpstr>
      <vt:lpstr>Challenge of Globalization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in Our World Today</dc:title>
  <dc:creator>Emma Davis</dc:creator>
  <cp:lastModifiedBy>Emma Davis</cp:lastModifiedBy>
  <cp:revision>47</cp:revision>
  <dcterms:created xsi:type="dcterms:W3CDTF">2014-04-17T14:05:46Z</dcterms:created>
  <dcterms:modified xsi:type="dcterms:W3CDTF">2014-05-08T15:32:41Z</dcterms:modified>
</cp:coreProperties>
</file>