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1"/>
  </p:notesMasterIdLst>
  <p:sldIdLst>
    <p:sldId id="256" r:id="rId2"/>
    <p:sldId id="257" r:id="rId3"/>
    <p:sldId id="267" r:id="rId4"/>
    <p:sldId id="258" r:id="rId5"/>
    <p:sldId id="262" r:id="rId6"/>
    <p:sldId id="259" r:id="rId7"/>
    <p:sldId id="263" r:id="rId8"/>
    <p:sldId id="264" r:id="rId9"/>
    <p:sldId id="274" r:id="rId10"/>
    <p:sldId id="266" r:id="rId11"/>
    <p:sldId id="275" r:id="rId12"/>
    <p:sldId id="271" r:id="rId13"/>
    <p:sldId id="272" r:id="rId14"/>
    <p:sldId id="273" r:id="rId15"/>
    <p:sldId id="270" r:id="rId16"/>
    <p:sldId id="269" r:id="rId17"/>
    <p:sldId id="268" r:id="rId18"/>
    <p:sldId id="276" r:id="rId19"/>
    <p:sldId id="278" r:id="rId20"/>
    <p:sldId id="279" r:id="rId21"/>
    <p:sldId id="260" r:id="rId22"/>
    <p:sldId id="261" r:id="rId23"/>
    <p:sldId id="281" r:id="rId24"/>
    <p:sldId id="282" r:id="rId25"/>
    <p:sldId id="283" r:id="rId26"/>
    <p:sldId id="284" r:id="rId27"/>
    <p:sldId id="285" r:id="rId28"/>
    <p:sldId id="298" r:id="rId29"/>
    <p:sldId id="288" r:id="rId30"/>
    <p:sldId id="299" r:id="rId31"/>
    <p:sldId id="310" r:id="rId32"/>
    <p:sldId id="300" r:id="rId33"/>
    <p:sldId id="301" r:id="rId34"/>
    <p:sldId id="290" r:id="rId35"/>
    <p:sldId id="302" r:id="rId36"/>
    <p:sldId id="295" r:id="rId37"/>
    <p:sldId id="303" r:id="rId38"/>
    <p:sldId id="297" r:id="rId39"/>
    <p:sldId id="304" r:id="rId40"/>
    <p:sldId id="305" r:id="rId41"/>
    <p:sldId id="277" r:id="rId42"/>
    <p:sldId id="325" r:id="rId43"/>
    <p:sldId id="306" r:id="rId44"/>
    <p:sldId id="307" r:id="rId45"/>
    <p:sldId id="308" r:id="rId46"/>
    <p:sldId id="309" r:id="rId47"/>
    <p:sldId id="311" r:id="rId48"/>
    <p:sldId id="316" r:id="rId49"/>
    <p:sldId id="312" r:id="rId50"/>
    <p:sldId id="314" r:id="rId51"/>
    <p:sldId id="313" r:id="rId52"/>
    <p:sldId id="315" r:id="rId53"/>
    <p:sldId id="317" r:id="rId54"/>
    <p:sldId id="332" r:id="rId55"/>
    <p:sldId id="319" r:id="rId56"/>
    <p:sldId id="324" r:id="rId57"/>
    <p:sldId id="320" r:id="rId58"/>
    <p:sldId id="330" r:id="rId59"/>
    <p:sldId id="321" r:id="rId60"/>
    <p:sldId id="322" r:id="rId61"/>
    <p:sldId id="323" r:id="rId62"/>
    <p:sldId id="326" r:id="rId63"/>
    <p:sldId id="327" r:id="rId64"/>
    <p:sldId id="328" r:id="rId65"/>
    <p:sldId id="329" r:id="rId66"/>
    <p:sldId id="331" r:id="rId67"/>
    <p:sldId id="351" r:id="rId68"/>
    <p:sldId id="333" r:id="rId69"/>
    <p:sldId id="334" r:id="rId70"/>
    <p:sldId id="335" r:id="rId71"/>
    <p:sldId id="352" r:id="rId72"/>
    <p:sldId id="336" r:id="rId73"/>
    <p:sldId id="337" r:id="rId74"/>
    <p:sldId id="355" r:id="rId75"/>
    <p:sldId id="338" r:id="rId76"/>
    <p:sldId id="353" r:id="rId77"/>
    <p:sldId id="339" r:id="rId78"/>
    <p:sldId id="340" r:id="rId79"/>
    <p:sldId id="341" r:id="rId80"/>
    <p:sldId id="342" r:id="rId81"/>
    <p:sldId id="343" r:id="rId82"/>
    <p:sldId id="350" r:id="rId83"/>
    <p:sldId id="349" r:id="rId84"/>
    <p:sldId id="354" r:id="rId85"/>
    <p:sldId id="344" r:id="rId86"/>
    <p:sldId id="345" r:id="rId87"/>
    <p:sldId id="346" r:id="rId88"/>
    <p:sldId id="347" r:id="rId89"/>
    <p:sldId id="348" r:id="rId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1" d="100"/>
          <a:sy n="51" d="100"/>
        </p:scale>
        <p:origin x="-1248"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notesMaster" Target="notesMasters/notesMaster1.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3909C6-4E2B-DB4C-8F33-B0A9FA5DC08A}" type="datetimeFigureOut">
              <a:rPr lang="en-US" smtClean="0"/>
              <a:t>8/8/14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1ECBCC-D851-5746-9B6E-7A2E2A42CCF9}" type="slidenum">
              <a:rPr lang="en-US" smtClean="0"/>
              <a:t>‹#›</a:t>
            </a:fld>
            <a:endParaRPr lang="en-US"/>
          </a:p>
        </p:txBody>
      </p:sp>
    </p:spTree>
    <p:extLst>
      <p:ext uri="{BB962C8B-B14F-4D97-AF65-F5344CB8AC3E}">
        <p14:creationId xmlns:p14="http://schemas.microsoft.com/office/powerpoint/2010/main" val="25876250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a:lnSpc>
                <a:spcPct val="90000"/>
              </a:lnSpc>
              <a:spcBef>
                <a:spcPct val="0"/>
              </a:spcBef>
            </a:pPr>
            <a:endParaRPr lang="en-US" sz="1200">
              <a:latin typeface="Calibri" charset="0"/>
            </a:endParaRPr>
          </a:p>
          <a:p>
            <a:pPr>
              <a:lnSpc>
                <a:spcPct val="90000"/>
              </a:lnSpc>
              <a:spcBef>
                <a:spcPct val="0"/>
              </a:spcBef>
            </a:pPr>
            <a:r>
              <a:rPr lang="en-US" sz="1200">
                <a:latin typeface="Calibri" charset="0"/>
              </a:rPr>
              <a:t>Suleiman</a:t>
            </a:r>
            <a:r>
              <a:rPr lang="ja-JP" altLang="en-US" sz="1200">
                <a:latin typeface="Calibri" charset="0"/>
              </a:rPr>
              <a:t>’</a:t>
            </a:r>
            <a:r>
              <a:rPr lang="en-US" sz="1200">
                <a:latin typeface="Calibri" charset="0"/>
              </a:rPr>
              <a:t>s state occupied the crucial link between three continents and controlled western Asia, eastern Europe, and northern Africa, while dominating the surrounding seas. Istanbul, the capital, became one of the largest and wealthiest cities in the world, attracting flocks of diplomats, merchants, and artists, who came to reap its riches.</a:t>
            </a:r>
            <a:r>
              <a:rPr lang="en-US">
                <a:latin typeface="Times" charset="0"/>
              </a:rPr>
              <a:t> </a:t>
            </a:r>
            <a:r>
              <a:rPr lang="ja-JP" altLang="en-US">
                <a:latin typeface="Times" charset="0"/>
              </a:rPr>
              <a:t>“</a:t>
            </a:r>
            <a:r>
              <a:rPr lang="en-US">
                <a:latin typeface="Times" charset="0"/>
              </a:rPr>
              <a:t>Suleyman the Magnificent</a:t>
            </a:r>
            <a:r>
              <a:rPr lang="ja-JP" altLang="en-US">
                <a:latin typeface="Times" charset="0"/>
              </a:rPr>
              <a:t>”</a:t>
            </a:r>
            <a:r>
              <a:rPr lang="en-US">
                <a:latin typeface="Times" charset="0"/>
              </a:rPr>
              <a:t> was a title bestowed on him by the Europeans. </a:t>
            </a:r>
          </a:p>
          <a:p>
            <a:pPr>
              <a:lnSpc>
                <a:spcPct val="90000"/>
              </a:lnSpc>
              <a:spcBef>
                <a:spcPct val="0"/>
              </a:spcBef>
            </a:pPr>
            <a:endParaRPr lang="en-US" b="1">
              <a:latin typeface="Times" charset="0"/>
            </a:endParaRPr>
          </a:p>
          <a:p>
            <a:pPr>
              <a:lnSpc>
                <a:spcPct val="90000"/>
              </a:lnSpc>
              <a:spcBef>
                <a:spcPct val="0"/>
              </a:spcBef>
            </a:pPr>
            <a:r>
              <a:rPr lang="en-US" sz="1200">
                <a:latin typeface="Calibri" charset="0"/>
              </a:rPr>
              <a:t>Sultan Suleiman was appraised by Lord Eversley, author of </a:t>
            </a:r>
            <a:r>
              <a:rPr lang="ja-JP" altLang="en-US" sz="1200">
                <a:latin typeface="Calibri" charset="0"/>
              </a:rPr>
              <a:t>“</a:t>
            </a:r>
            <a:r>
              <a:rPr lang="en-US">
                <a:latin typeface="Times" charset="0"/>
              </a:rPr>
              <a:t>The Turkish Empire: Its Growth And Decay</a:t>
            </a:r>
            <a:r>
              <a:rPr lang="ja-JP" altLang="en-US">
                <a:latin typeface="Times" charset="0"/>
              </a:rPr>
              <a:t>”</a:t>
            </a:r>
            <a:r>
              <a:rPr lang="en-US">
                <a:latin typeface="Times" charset="0"/>
              </a:rPr>
              <a:t> published in 1918, </a:t>
            </a:r>
            <a:r>
              <a:rPr lang="en-US" sz="1200">
                <a:latin typeface="Calibri" charset="0"/>
              </a:rPr>
              <a:t>as – quote: </a:t>
            </a:r>
            <a:r>
              <a:rPr lang="ja-JP" altLang="en-US" sz="1200">
                <a:latin typeface="Calibri" charset="0"/>
              </a:rPr>
              <a:t>“</a:t>
            </a:r>
            <a:r>
              <a:rPr lang="en-US" sz="1200">
                <a:latin typeface="Calibri" charset="0"/>
              </a:rPr>
              <a:t>the greatest of the Ottoman race who created the Empire, and in that generation of famous rulers of Europe, including Charles V, Francis I, Leo X, Henry VIII, Sigismund of Poland and others, he excelled them all in the deeds and qualities which constitute the greatness and fame of a ruler."</a:t>
            </a:r>
          </a:p>
          <a:p>
            <a:pPr>
              <a:lnSpc>
                <a:spcPct val="90000"/>
              </a:lnSpc>
              <a:spcBef>
                <a:spcPct val="0"/>
              </a:spcBef>
            </a:pPr>
            <a:endParaRPr lang="en-US">
              <a:latin typeface="Times" charset="0"/>
            </a:endParaRPr>
          </a:p>
          <a:p>
            <a:pPr>
              <a:lnSpc>
                <a:spcPct val="90000"/>
              </a:lnSpc>
              <a:spcBef>
                <a:spcPct val="0"/>
              </a:spcBef>
            </a:pPr>
            <a:r>
              <a:rPr lang="en-US" sz="1200">
                <a:latin typeface="Calibri" charset="0"/>
              </a:rPr>
              <a:t>European travelers to his Empire returned with similar stories of Suleiman the Magnificent. In 1553 a report by the Venetian Ambassador, Bernardo Navagero, reads: "The Turkish Court is a superb sight, and most superb is the Sultan himself. One's eyes are dazzled by the gleam of gold and jewelry. Silk and brocade shimmer in flashing rays. What strikes one about Suleiman the Magnificent is not his flowing robes or his high turban. He is unique among the throng because his demeanor is that of a truly great emperor."</a:t>
            </a:r>
            <a:r>
              <a:rPr lang="en-US">
                <a:latin typeface="Times" charset="0"/>
              </a:rPr>
              <a:t> </a:t>
            </a:r>
            <a:endParaRPr lang="en-US" sz="1200">
              <a:latin typeface="Calibri" charset="0"/>
            </a:endParaRP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oudy Old Style" charset="0"/>
                <a:ea typeface="ＭＳ Ｐゴシック" charset="0"/>
                <a:cs typeface="ＭＳ Ｐゴシック" charset="0"/>
              </a:defRPr>
            </a:lvl1pPr>
            <a:lvl2pPr marL="37931725" indent="-37474525">
              <a:defRPr>
                <a:solidFill>
                  <a:schemeClr val="tx1"/>
                </a:solidFill>
                <a:latin typeface="Goudy Old Style" charset="0"/>
                <a:ea typeface="ＭＳ Ｐゴシック" charset="0"/>
              </a:defRPr>
            </a:lvl2pPr>
            <a:lvl3pPr>
              <a:defRPr>
                <a:solidFill>
                  <a:schemeClr val="tx1"/>
                </a:solidFill>
                <a:latin typeface="Goudy Old Style" charset="0"/>
                <a:ea typeface="ＭＳ Ｐゴシック" charset="0"/>
              </a:defRPr>
            </a:lvl3pPr>
            <a:lvl4pPr>
              <a:defRPr>
                <a:solidFill>
                  <a:schemeClr val="tx1"/>
                </a:solidFill>
                <a:latin typeface="Goudy Old Style" charset="0"/>
                <a:ea typeface="ＭＳ Ｐゴシック" charset="0"/>
              </a:defRPr>
            </a:lvl4pPr>
            <a:lvl5pPr>
              <a:defRPr>
                <a:solidFill>
                  <a:schemeClr val="tx1"/>
                </a:solidFill>
                <a:latin typeface="Goudy Old Style" charset="0"/>
                <a:ea typeface="ＭＳ Ｐゴシック" charset="0"/>
              </a:defRPr>
            </a:lvl5pPr>
            <a:lvl6pPr marL="457200" fontAlgn="base">
              <a:spcBef>
                <a:spcPct val="0"/>
              </a:spcBef>
              <a:spcAft>
                <a:spcPct val="0"/>
              </a:spcAft>
              <a:defRPr>
                <a:solidFill>
                  <a:schemeClr val="tx1"/>
                </a:solidFill>
                <a:latin typeface="Goudy Old Style" charset="0"/>
                <a:ea typeface="ＭＳ Ｐゴシック" charset="0"/>
              </a:defRPr>
            </a:lvl6pPr>
            <a:lvl7pPr marL="914400" fontAlgn="base">
              <a:spcBef>
                <a:spcPct val="0"/>
              </a:spcBef>
              <a:spcAft>
                <a:spcPct val="0"/>
              </a:spcAft>
              <a:defRPr>
                <a:solidFill>
                  <a:schemeClr val="tx1"/>
                </a:solidFill>
                <a:latin typeface="Goudy Old Style" charset="0"/>
                <a:ea typeface="ＭＳ Ｐゴシック" charset="0"/>
              </a:defRPr>
            </a:lvl7pPr>
            <a:lvl8pPr marL="1371600" fontAlgn="base">
              <a:spcBef>
                <a:spcPct val="0"/>
              </a:spcBef>
              <a:spcAft>
                <a:spcPct val="0"/>
              </a:spcAft>
              <a:defRPr>
                <a:solidFill>
                  <a:schemeClr val="tx1"/>
                </a:solidFill>
                <a:latin typeface="Goudy Old Style" charset="0"/>
                <a:ea typeface="ＭＳ Ｐゴシック" charset="0"/>
              </a:defRPr>
            </a:lvl8pPr>
            <a:lvl9pPr marL="1828800" fontAlgn="base">
              <a:spcBef>
                <a:spcPct val="0"/>
              </a:spcBef>
              <a:spcAft>
                <a:spcPct val="0"/>
              </a:spcAft>
              <a:defRPr>
                <a:solidFill>
                  <a:schemeClr val="tx1"/>
                </a:solidFill>
                <a:latin typeface="Goudy Old Style" charset="0"/>
                <a:ea typeface="ＭＳ Ｐゴシック" charset="0"/>
              </a:defRPr>
            </a:lvl9pPr>
          </a:lstStyle>
          <a:p>
            <a:fld id="{F2B976FF-5416-B34F-9FA2-0C97806B3B67}" type="slidenum">
              <a:rPr lang="en-US">
                <a:latin typeface="Calibri" charset="0"/>
              </a:rPr>
              <a:pPr/>
              <a:t>5</a:t>
            </a:fld>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1F965C-C7D2-D148-ACA6-9D00FDE739E6}" type="slidenum">
              <a:rPr lang="en-US"/>
              <a:pPr/>
              <a:t>48</a:t>
            </a:fld>
            <a:endParaRPr lang="en-US"/>
          </a:p>
        </p:txBody>
      </p:sp>
      <p:sp>
        <p:nvSpPr>
          <p:cNvPr id="56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323" name="Rectangle 3"/>
          <p:cNvSpPr>
            <a:spLocks noGrp="1" noChangeArrowheads="1"/>
          </p:cNvSpPr>
          <p:nvPr>
            <p:ph type="body" idx="1"/>
          </p:nvPr>
        </p:nvSpPr>
        <p:spPr/>
        <p:txBody>
          <a:bodyPr/>
          <a:lstStyle/>
          <a:p>
            <a:r>
              <a:rPr lang="en-US"/>
              <a:t>http://www.wwnorton.com/nrl/english/nawol/maps/MAP11CHI.JPG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4900D9-ED1B-5F44-9704-2E2044B52DD1}" type="slidenum">
              <a:rPr lang="en-US"/>
              <a:pPr/>
              <a:t>50</a:t>
            </a:fld>
            <a:endParaRPr lang="en-US"/>
          </a:p>
        </p:txBody>
      </p:sp>
      <p:sp>
        <p:nvSpPr>
          <p:cNvPr id="1843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435" name="Rectangle 1027"/>
          <p:cNvSpPr>
            <a:spLocks noGrp="1" noChangeArrowheads="1"/>
          </p:cNvSpPr>
          <p:nvPr>
            <p:ph type="body" idx="1"/>
          </p:nvPr>
        </p:nvSpPr>
        <p:spPr/>
        <p:txBody>
          <a:bodyPr/>
          <a:lstStyle/>
          <a:p>
            <a:r>
              <a:rPr lang="en-US" b="1"/>
              <a:t>Dish in the Shape of a Leaf</a:t>
            </a:r>
            <a:r>
              <a:rPr lang="en-US"/>
              <a:t>, Tang dynasty (618–906), late 7th–early 8th century</a:t>
            </a:r>
            <a:br>
              <a:rPr lang="en-US"/>
            </a:br>
            <a:r>
              <a:rPr lang="en-US"/>
              <a:t>China</a:t>
            </a:r>
            <a:br>
              <a:rPr lang="en-US"/>
            </a:br>
            <a:r>
              <a:rPr lang="en-US"/>
              <a:t>Silver with parcel gilding </a:t>
            </a:r>
          </a:p>
          <a:p>
            <a:r>
              <a:rPr lang="en-US"/>
              <a:t> </a:t>
            </a:r>
            <a:r>
              <a:rPr lang="en-US" b="1"/>
              <a:t>Night-Shining White</a:t>
            </a:r>
            <a:r>
              <a:rPr lang="en-US"/>
              <a:t>, Tang dynasty (618–906), 8th century</a:t>
            </a:r>
            <a:br>
              <a:rPr lang="en-US"/>
            </a:br>
            <a:r>
              <a:rPr lang="en-US"/>
              <a:t>Attributed to Han Gan (Chinese, active 742–56)</a:t>
            </a:r>
            <a:br>
              <a:rPr lang="en-US"/>
            </a:br>
            <a:r>
              <a:rPr lang="en-US"/>
              <a:t>China</a:t>
            </a:r>
            <a:br>
              <a:rPr lang="en-US"/>
            </a:br>
            <a:r>
              <a:rPr lang="en-US"/>
              <a:t>Handscroll; ink on paper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8A0AC1-6309-8944-AF4B-ACC3904B1C1A}" type="slidenum">
              <a:rPr lang="en-US"/>
              <a:pPr/>
              <a:t>52</a:t>
            </a:fld>
            <a:endParaRPr lang="en-US"/>
          </a:p>
        </p:txBody>
      </p:sp>
      <p:sp>
        <p:nvSpPr>
          <p:cNvPr id="1638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87" name="Rectangle 1027"/>
          <p:cNvSpPr>
            <a:spLocks noGrp="1" noChangeArrowheads="1"/>
          </p:cNvSpPr>
          <p:nvPr>
            <p:ph type="body" idx="1"/>
          </p:nvPr>
        </p:nvSpPr>
        <p:spPr/>
        <p:txBody>
          <a:bodyPr/>
          <a:lstStyle/>
          <a:p>
            <a:r>
              <a:rPr lang="en-US" b="1"/>
              <a:t>Seated Buddha</a:t>
            </a:r>
            <a:r>
              <a:rPr lang="en-US"/>
              <a:t>, Tang dynasty (618–906), ca. 650</a:t>
            </a:r>
            <a:br>
              <a:rPr lang="en-US"/>
            </a:br>
            <a:r>
              <a:rPr lang="en-US"/>
              <a:t>China</a:t>
            </a:r>
            <a:br>
              <a:rPr lang="en-US"/>
            </a:br>
            <a:r>
              <a:rPr lang="en-US"/>
              <a:t>Dry lacquer with traces of gilt and polychrome pigments </a:t>
            </a:r>
          </a:p>
          <a:p>
            <a:r>
              <a:rPr lang="en-US" b="1"/>
              <a:t>Standing court lady</a:t>
            </a:r>
            <a:r>
              <a:rPr lang="en-US"/>
              <a:t>, Tang dynasty (618–906), mid-7th century</a:t>
            </a:r>
            <a:br>
              <a:rPr lang="en-US"/>
            </a:br>
            <a:r>
              <a:rPr lang="en-US"/>
              <a:t>China</a:t>
            </a:r>
            <a:br>
              <a:rPr lang="en-US"/>
            </a:br>
            <a:r>
              <a:rPr lang="en-US"/>
              <a:t>Earthenware with pigment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EC7BFF-AC83-F947-AE04-F532B0D7321C}" type="slidenum">
              <a:rPr lang="en-US"/>
              <a:pPr/>
              <a:t>53</a:t>
            </a:fld>
            <a:endParaRPr lang="en-US"/>
          </a:p>
        </p:txBody>
      </p:sp>
      <p:sp>
        <p:nvSpPr>
          <p:cNvPr id="61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1443" name="Rectangle 3"/>
          <p:cNvSpPr>
            <a:spLocks noGrp="1" noChangeArrowheads="1"/>
          </p:cNvSpPr>
          <p:nvPr>
            <p:ph type="body" idx="1"/>
          </p:nvPr>
        </p:nvSpPr>
        <p:spPr/>
        <p:txBody>
          <a:bodyPr/>
          <a:lstStyle/>
          <a:p>
            <a:r>
              <a:rPr lang="en-US"/>
              <a:t>http://www.albertomanuelcheung.com/Tang%20Horses2.jpg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3D7443-0868-F744-B663-E9C048DC83D3}" type="datetimeFigureOut">
              <a:rPr lang="en-US" smtClean="0"/>
              <a:t>8/8/14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5E1563-9344-974D-8BDD-60247788C524}" type="slidenum">
              <a:rPr lang="en-US" smtClean="0"/>
              <a:t>‹#›</a:t>
            </a:fld>
            <a:endParaRPr lang="en-US"/>
          </a:p>
        </p:txBody>
      </p:sp>
    </p:spTree>
    <p:extLst>
      <p:ext uri="{BB962C8B-B14F-4D97-AF65-F5344CB8AC3E}">
        <p14:creationId xmlns:p14="http://schemas.microsoft.com/office/powerpoint/2010/main" val="1863006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3D7443-0868-F744-B663-E9C048DC83D3}" type="datetimeFigureOut">
              <a:rPr lang="en-US" smtClean="0"/>
              <a:t>8/8/14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5E1563-9344-974D-8BDD-60247788C524}" type="slidenum">
              <a:rPr lang="en-US" smtClean="0"/>
              <a:t>‹#›</a:t>
            </a:fld>
            <a:endParaRPr lang="en-US"/>
          </a:p>
        </p:txBody>
      </p:sp>
    </p:spTree>
    <p:extLst>
      <p:ext uri="{BB962C8B-B14F-4D97-AF65-F5344CB8AC3E}">
        <p14:creationId xmlns:p14="http://schemas.microsoft.com/office/powerpoint/2010/main" val="1984824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3D7443-0868-F744-B663-E9C048DC83D3}" type="datetimeFigureOut">
              <a:rPr lang="en-US" smtClean="0"/>
              <a:t>8/8/14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5E1563-9344-974D-8BDD-60247788C524}" type="slidenum">
              <a:rPr lang="en-US" smtClean="0"/>
              <a:t>‹#›</a:t>
            </a:fld>
            <a:endParaRPr lang="en-US"/>
          </a:p>
        </p:txBody>
      </p:sp>
    </p:spTree>
    <p:extLst>
      <p:ext uri="{BB962C8B-B14F-4D97-AF65-F5344CB8AC3E}">
        <p14:creationId xmlns:p14="http://schemas.microsoft.com/office/powerpoint/2010/main" val="2798483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9075" y="227013"/>
            <a:ext cx="74771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63525" y="1598613"/>
            <a:ext cx="3616325"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032250" y="1598613"/>
            <a:ext cx="36179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fld id="{E791B990-404A-FA40-A702-98F9202AEAA0}" type="slidenum">
              <a:rPr lang="en-US"/>
              <a:pPr/>
              <a:t>‹#›</a:t>
            </a:fld>
            <a:endParaRPr lang="en-US"/>
          </a:p>
        </p:txBody>
      </p:sp>
    </p:spTree>
    <p:extLst>
      <p:ext uri="{BB962C8B-B14F-4D97-AF65-F5344CB8AC3E}">
        <p14:creationId xmlns:p14="http://schemas.microsoft.com/office/powerpoint/2010/main" val="4279487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752D26DD-DD30-A44D-9D7F-FDD95449AC4A}" type="slidenum">
              <a:rPr lang="en-US"/>
              <a:pPr/>
              <a:t>‹#›</a:t>
            </a:fld>
            <a:endParaRPr lang="en-US"/>
          </a:p>
        </p:txBody>
      </p:sp>
    </p:spTree>
    <p:extLst>
      <p:ext uri="{BB962C8B-B14F-4D97-AF65-F5344CB8AC3E}">
        <p14:creationId xmlns:p14="http://schemas.microsoft.com/office/powerpoint/2010/main" val="407285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3D7443-0868-F744-B663-E9C048DC83D3}" type="datetimeFigureOut">
              <a:rPr lang="en-US" smtClean="0"/>
              <a:t>8/8/14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5E1563-9344-974D-8BDD-60247788C524}" type="slidenum">
              <a:rPr lang="en-US" smtClean="0"/>
              <a:t>‹#›</a:t>
            </a:fld>
            <a:endParaRPr lang="en-US"/>
          </a:p>
        </p:txBody>
      </p:sp>
    </p:spTree>
    <p:extLst>
      <p:ext uri="{BB962C8B-B14F-4D97-AF65-F5344CB8AC3E}">
        <p14:creationId xmlns:p14="http://schemas.microsoft.com/office/powerpoint/2010/main" val="3602305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3D7443-0868-F744-B663-E9C048DC83D3}" type="datetimeFigureOut">
              <a:rPr lang="en-US" smtClean="0"/>
              <a:t>8/8/14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5E1563-9344-974D-8BDD-60247788C524}" type="slidenum">
              <a:rPr lang="en-US" smtClean="0"/>
              <a:t>‹#›</a:t>
            </a:fld>
            <a:endParaRPr lang="en-US"/>
          </a:p>
        </p:txBody>
      </p:sp>
    </p:spTree>
    <p:extLst>
      <p:ext uri="{BB962C8B-B14F-4D97-AF65-F5344CB8AC3E}">
        <p14:creationId xmlns:p14="http://schemas.microsoft.com/office/powerpoint/2010/main" val="1823394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3D7443-0868-F744-B663-E9C048DC83D3}" type="datetimeFigureOut">
              <a:rPr lang="en-US" smtClean="0"/>
              <a:t>8/8/14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5E1563-9344-974D-8BDD-60247788C524}" type="slidenum">
              <a:rPr lang="en-US" smtClean="0"/>
              <a:t>‹#›</a:t>
            </a:fld>
            <a:endParaRPr lang="en-US"/>
          </a:p>
        </p:txBody>
      </p:sp>
    </p:spTree>
    <p:extLst>
      <p:ext uri="{BB962C8B-B14F-4D97-AF65-F5344CB8AC3E}">
        <p14:creationId xmlns:p14="http://schemas.microsoft.com/office/powerpoint/2010/main" val="2374118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3D7443-0868-F744-B663-E9C048DC83D3}" type="datetimeFigureOut">
              <a:rPr lang="en-US" smtClean="0"/>
              <a:t>8/8/14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5E1563-9344-974D-8BDD-60247788C524}" type="slidenum">
              <a:rPr lang="en-US" smtClean="0"/>
              <a:t>‹#›</a:t>
            </a:fld>
            <a:endParaRPr lang="en-US"/>
          </a:p>
        </p:txBody>
      </p:sp>
    </p:spTree>
    <p:extLst>
      <p:ext uri="{BB962C8B-B14F-4D97-AF65-F5344CB8AC3E}">
        <p14:creationId xmlns:p14="http://schemas.microsoft.com/office/powerpoint/2010/main" val="1308468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3D7443-0868-F744-B663-E9C048DC83D3}" type="datetimeFigureOut">
              <a:rPr lang="en-US" smtClean="0"/>
              <a:t>8/8/14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5E1563-9344-974D-8BDD-60247788C524}" type="slidenum">
              <a:rPr lang="en-US" smtClean="0"/>
              <a:t>‹#›</a:t>
            </a:fld>
            <a:endParaRPr lang="en-US"/>
          </a:p>
        </p:txBody>
      </p:sp>
    </p:spTree>
    <p:extLst>
      <p:ext uri="{BB962C8B-B14F-4D97-AF65-F5344CB8AC3E}">
        <p14:creationId xmlns:p14="http://schemas.microsoft.com/office/powerpoint/2010/main" val="85033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3D7443-0868-F744-B663-E9C048DC83D3}" type="datetimeFigureOut">
              <a:rPr lang="en-US" smtClean="0"/>
              <a:t>8/8/14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5E1563-9344-974D-8BDD-60247788C524}" type="slidenum">
              <a:rPr lang="en-US" smtClean="0"/>
              <a:t>‹#›</a:t>
            </a:fld>
            <a:endParaRPr lang="en-US"/>
          </a:p>
        </p:txBody>
      </p:sp>
    </p:spTree>
    <p:extLst>
      <p:ext uri="{BB962C8B-B14F-4D97-AF65-F5344CB8AC3E}">
        <p14:creationId xmlns:p14="http://schemas.microsoft.com/office/powerpoint/2010/main" val="1129984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3D7443-0868-F744-B663-E9C048DC83D3}" type="datetimeFigureOut">
              <a:rPr lang="en-US" smtClean="0"/>
              <a:t>8/8/14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5E1563-9344-974D-8BDD-60247788C524}" type="slidenum">
              <a:rPr lang="en-US" smtClean="0"/>
              <a:t>‹#›</a:t>
            </a:fld>
            <a:endParaRPr lang="en-US"/>
          </a:p>
        </p:txBody>
      </p:sp>
    </p:spTree>
    <p:extLst>
      <p:ext uri="{BB962C8B-B14F-4D97-AF65-F5344CB8AC3E}">
        <p14:creationId xmlns:p14="http://schemas.microsoft.com/office/powerpoint/2010/main" val="2217236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3D7443-0868-F744-B663-E9C048DC83D3}" type="datetimeFigureOut">
              <a:rPr lang="en-US" smtClean="0"/>
              <a:t>8/8/14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5E1563-9344-974D-8BDD-60247788C524}" type="slidenum">
              <a:rPr lang="en-US" smtClean="0"/>
              <a:t>‹#›</a:t>
            </a:fld>
            <a:endParaRPr lang="en-US"/>
          </a:p>
        </p:txBody>
      </p:sp>
    </p:spTree>
    <p:extLst>
      <p:ext uri="{BB962C8B-B14F-4D97-AF65-F5344CB8AC3E}">
        <p14:creationId xmlns:p14="http://schemas.microsoft.com/office/powerpoint/2010/main" val="252668251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3D7443-0868-F744-B663-E9C048DC83D3}" type="datetimeFigureOut">
              <a:rPr lang="en-US" smtClean="0"/>
              <a:t>8/8/14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5E1563-9344-974D-8BDD-60247788C524}" type="slidenum">
              <a:rPr lang="en-US" smtClean="0"/>
              <a:t>‹#›</a:t>
            </a:fld>
            <a:endParaRPr lang="en-US"/>
          </a:p>
        </p:txBody>
      </p:sp>
    </p:spTree>
    <p:extLst>
      <p:ext uri="{BB962C8B-B14F-4D97-AF65-F5344CB8AC3E}">
        <p14:creationId xmlns:p14="http://schemas.microsoft.com/office/powerpoint/2010/main" val="1012681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png"/><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 Id="rId3"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hyperlink" Target="http://www.youtube.com/watch?v=5SjTwS7Xv-s" TargetMode="External"/><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hyperlink" Target="http://www.youtube.com/watch?v=hGqYF9eSIyc" TargetMode="External"/><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3" Type="http://schemas.openxmlformats.org/officeDocument/2006/relationships/hyperlink" Target="http://www.metmuseum.org/toah/ho/06/eac/hob_1974.268.11.htm" TargetMode="External"/><Relationship Id="rId4" Type="http://schemas.openxmlformats.org/officeDocument/2006/relationships/image" Target="../media/image51.jpeg"/><Relationship Id="rId5" Type="http://schemas.openxmlformats.org/officeDocument/2006/relationships/hyperlink" Target="http://www.metmuseum.org/toah/ho/06/eac/hob_1977.78.htm" TargetMode="External"/><Relationship Id="rId6"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hyperlink" Target="http://www.metmuseum.org/toah/ho/06/eac/hob_19.186.htm" TargetMode="External"/><Relationship Id="rId4" Type="http://schemas.openxmlformats.org/officeDocument/2006/relationships/image" Target="../media/image55.jpeg"/><Relationship Id="rId5" Type="http://schemas.openxmlformats.org/officeDocument/2006/relationships/hyperlink" Target="http://www.metmuseum.org/toah/hd/tang/hob_1978.345.htm" TargetMode="External"/><Relationship Id="rId6"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4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www.youtube.com/watch?v=NIC4zom3w0g"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image" Target="../media/image6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image" Target="../media/image6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szxPar0BcMo"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69.xml.rels><?xml version="1.0" encoding="UTF-8" standalone="yes"?>
<Relationships xmlns="http://schemas.openxmlformats.org/package/2006/relationships"><Relationship Id="rId3" Type="http://schemas.openxmlformats.org/officeDocument/2006/relationships/hyperlink" Target="http://www.youtube.com/watch?v=ZSS5dEeMX64" TargetMode="External"/><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7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7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7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8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14.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8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8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44327" y="2516437"/>
            <a:ext cx="5634155" cy="1470025"/>
          </a:xfrm>
        </p:spPr>
        <p:txBody>
          <a:bodyPr/>
          <a:lstStyle/>
          <a:p>
            <a:r>
              <a:rPr lang="en-US" dirty="0" smtClean="0">
                <a:solidFill>
                  <a:srgbClr val="008000"/>
                </a:solidFill>
              </a:rPr>
              <a:t>Post-Classical Asia and Beyond</a:t>
            </a:r>
            <a:endParaRPr lang="en-US" dirty="0">
              <a:solidFill>
                <a:srgbClr val="008000"/>
              </a:solidFill>
            </a:endParaRP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2900644" y="4700686"/>
            <a:ext cx="3848100" cy="2108200"/>
          </a:xfrm>
          <a:prstGeom prst="rect">
            <a:avLst/>
          </a:prstGeom>
        </p:spPr>
      </p:pic>
      <p:pic>
        <p:nvPicPr>
          <p:cNvPr id="5" name="Picture 4"/>
          <p:cNvPicPr>
            <a:picLocks noChangeAspect="1"/>
          </p:cNvPicPr>
          <p:nvPr/>
        </p:nvPicPr>
        <p:blipFill>
          <a:blip r:embed="rId3"/>
          <a:stretch>
            <a:fillRect/>
          </a:stretch>
        </p:blipFill>
        <p:spPr>
          <a:xfrm>
            <a:off x="3203526" y="-11045"/>
            <a:ext cx="5983906" cy="2438895"/>
          </a:xfrm>
          <a:prstGeom prst="rect">
            <a:avLst/>
          </a:prstGeom>
        </p:spPr>
      </p:pic>
      <p:pic>
        <p:nvPicPr>
          <p:cNvPr id="6" name="Picture 5"/>
          <p:cNvPicPr>
            <a:picLocks noChangeAspect="1"/>
          </p:cNvPicPr>
          <p:nvPr/>
        </p:nvPicPr>
        <p:blipFill>
          <a:blip r:embed="rId4"/>
          <a:stretch>
            <a:fillRect/>
          </a:stretch>
        </p:blipFill>
        <p:spPr>
          <a:xfrm>
            <a:off x="0" y="0"/>
            <a:ext cx="3136900" cy="2590800"/>
          </a:xfrm>
          <a:prstGeom prst="rect">
            <a:avLst/>
          </a:prstGeom>
        </p:spPr>
      </p:pic>
      <p:pic>
        <p:nvPicPr>
          <p:cNvPr id="7" name="Picture 6"/>
          <p:cNvPicPr>
            <a:picLocks noChangeAspect="1"/>
          </p:cNvPicPr>
          <p:nvPr/>
        </p:nvPicPr>
        <p:blipFill>
          <a:blip r:embed="rId5"/>
          <a:stretch>
            <a:fillRect/>
          </a:stretch>
        </p:blipFill>
        <p:spPr>
          <a:xfrm>
            <a:off x="6636028" y="4359177"/>
            <a:ext cx="2666692" cy="2538296"/>
          </a:xfrm>
          <a:prstGeom prst="rect">
            <a:avLst/>
          </a:prstGeom>
        </p:spPr>
      </p:pic>
      <p:pic>
        <p:nvPicPr>
          <p:cNvPr id="8" name="Picture 7"/>
          <p:cNvPicPr>
            <a:picLocks noChangeAspect="1"/>
          </p:cNvPicPr>
          <p:nvPr/>
        </p:nvPicPr>
        <p:blipFill>
          <a:blip r:embed="rId6"/>
          <a:stretch>
            <a:fillRect/>
          </a:stretch>
        </p:blipFill>
        <p:spPr>
          <a:xfrm>
            <a:off x="0" y="4438124"/>
            <a:ext cx="3448686" cy="2419876"/>
          </a:xfrm>
          <a:prstGeom prst="rect">
            <a:avLst/>
          </a:prstGeom>
        </p:spPr>
      </p:pic>
    </p:spTree>
    <p:extLst>
      <p:ext uri="{BB962C8B-B14F-4D97-AF65-F5344CB8AC3E}">
        <p14:creationId xmlns:p14="http://schemas.microsoft.com/office/powerpoint/2010/main" val="218340738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228600" y="304800"/>
            <a:ext cx="876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4400" b="1">
                <a:solidFill>
                  <a:srgbClr val="009900"/>
                </a:solidFill>
                <a:latin typeface="Calligrapher" charset="0"/>
              </a:rPr>
              <a:t>Janissaries</a:t>
            </a:r>
            <a:endParaRPr lang="en-US" sz="4400" b="1" baseline="30000">
              <a:solidFill>
                <a:srgbClr val="009900"/>
              </a:solidFill>
              <a:latin typeface="Calligrapher" charset="0"/>
            </a:endParaRPr>
          </a:p>
        </p:txBody>
      </p:sp>
      <p:pic>
        <p:nvPicPr>
          <p:cNvPr id="6149" name="Picture 5" descr="Janissaries"/>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2667000" y="1371600"/>
            <a:ext cx="3819525" cy="4794250"/>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62562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8000"/>
          </a:blip>
          <a:stretch>
            <a:fillRect/>
          </a:stretch>
        </p:blipFill>
        <p:spPr>
          <a:xfrm>
            <a:off x="0" y="644198"/>
            <a:ext cx="9199540" cy="5388302"/>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solidFill>
                  <a:srgbClr val="0000FF"/>
                </a:solidFill>
              </a:rPr>
              <a:t>Culturally diverse</a:t>
            </a:r>
          </a:p>
          <a:p>
            <a:r>
              <a:rPr lang="en-US" dirty="0" smtClean="0">
                <a:solidFill>
                  <a:srgbClr val="0000FF"/>
                </a:solidFill>
              </a:rPr>
              <a:t>GUN POWDER</a:t>
            </a:r>
          </a:p>
          <a:p>
            <a:r>
              <a:rPr lang="en-US" dirty="0" smtClean="0"/>
              <a:t>Very prosperous because it had </a:t>
            </a:r>
            <a:r>
              <a:rPr lang="en-US" dirty="0" smtClean="0">
                <a:solidFill>
                  <a:srgbClr val="0000FF"/>
                </a:solidFill>
              </a:rPr>
              <a:t>control of the crossroad of trade.</a:t>
            </a:r>
          </a:p>
          <a:p>
            <a:r>
              <a:rPr lang="en-US" dirty="0" smtClean="0">
                <a:solidFill>
                  <a:srgbClr val="0000FF"/>
                </a:solidFill>
              </a:rPr>
              <a:t>Jewish and Christian communities had their own leaders</a:t>
            </a:r>
          </a:p>
          <a:p>
            <a:pPr lvl="1"/>
            <a:r>
              <a:rPr lang="en-US" dirty="0" smtClean="0"/>
              <a:t>Governed by their own laws and collected their own taxes</a:t>
            </a:r>
          </a:p>
          <a:p>
            <a:pPr lvl="1"/>
            <a:endParaRPr lang="en-US" dirty="0"/>
          </a:p>
        </p:txBody>
      </p:sp>
    </p:spTree>
    <p:extLst>
      <p:ext uri="{BB962C8B-B14F-4D97-AF65-F5344CB8AC3E}">
        <p14:creationId xmlns:p14="http://schemas.microsoft.com/office/powerpoint/2010/main" val="273516201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b="1">
                <a:solidFill>
                  <a:srgbClr val="4CC44C"/>
                </a:solidFill>
                <a:latin typeface="Calligrapher" charset="0"/>
              </a:rPr>
              <a:t>Calligraphy</a:t>
            </a:r>
          </a:p>
        </p:txBody>
      </p:sp>
      <p:pic>
        <p:nvPicPr>
          <p:cNvPr id="38915" name="Picture 3" descr="calligraphy-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938713" y="1905000"/>
            <a:ext cx="3214687" cy="3810000"/>
          </a:xfrm>
          <a:noFill/>
          <a:ln>
            <a:solidFill>
              <a:srgbClr val="0099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38916" name="Picture 4" descr="calligraphic_man"/>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l="2014" r="1343" b="1949"/>
          <a:stretch>
            <a:fillRect/>
          </a:stretch>
        </p:blipFill>
        <p:spPr>
          <a:xfrm>
            <a:off x="1143000" y="1905000"/>
            <a:ext cx="2854325" cy="3810000"/>
          </a:xfrm>
          <a:noFill/>
          <a:ln>
            <a:solidFill>
              <a:srgbClr val="0099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96943649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2590800" y="228600"/>
            <a:ext cx="4114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4400" b="1">
                <a:solidFill>
                  <a:srgbClr val="009900"/>
                </a:solidFill>
                <a:latin typeface="Calligrapher" charset="0"/>
              </a:rPr>
              <a:t>Blue Mosque</a:t>
            </a:r>
          </a:p>
        </p:txBody>
      </p:sp>
      <p:pic>
        <p:nvPicPr>
          <p:cNvPr id="33796" name="Picture 4" descr="BlueMosque"/>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2209800" y="1143000"/>
            <a:ext cx="4918075" cy="5410200"/>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93927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524000" y="228600"/>
            <a:ext cx="6019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4000" b="1">
                <a:solidFill>
                  <a:srgbClr val="009900"/>
                </a:solidFill>
                <a:latin typeface="Calligrapher" charset="0"/>
              </a:rPr>
              <a:t>Blue Mosque - interior</a:t>
            </a:r>
          </a:p>
        </p:txBody>
      </p:sp>
      <p:pic>
        <p:nvPicPr>
          <p:cNvPr id="34820" name="Picture 4" descr="BlueMosque-inte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0" y="1066800"/>
            <a:ext cx="3981450" cy="5638800"/>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63716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228600"/>
            <a:ext cx="8305800" cy="1143000"/>
          </a:xfrm>
        </p:spPr>
        <p:txBody>
          <a:bodyPr>
            <a:normAutofit fontScale="90000"/>
          </a:bodyPr>
          <a:lstStyle/>
          <a:p>
            <a:r>
              <a:rPr lang="en-US" sz="4600" b="1">
                <a:solidFill>
                  <a:srgbClr val="4CC44C"/>
                </a:solidFill>
                <a:latin typeface="Calligrapher" charset="0"/>
              </a:rPr>
              <a:t>Prayer Rug,</a:t>
            </a:r>
            <a:br>
              <a:rPr lang="en-US" sz="4600" b="1">
                <a:solidFill>
                  <a:srgbClr val="4CC44C"/>
                </a:solidFill>
                <a:latin typeface="Calligrapher" charset="0"/>
              </a:rPr>
            </a:br>
            <a:r>
              <a:rPr lang="en-US" sz="4600" b="1">
                <a:solidFill>
                  <a:srgbClr val="4CC44C"/>
                </a:solidFill>
                <a:latin typeface="Calligrapher" charset="0"/>
              </a:rPr>
              <a:t>16c Ottoman Empire</a:t>
            </a:r>
          </a:p>
        </p:txBody>
      </p:sp>
      <p:pic>
        <p:nvPicPr>
          <p:cNvPr id="40963" name="Picture 3" descr="PrayerRug-16cOttomans"/>
          <p:cNvPicPr>
            <a:picLocks noGrp="1" noChangeAspect="1" noChangeArrowheads="1"/>
          </p:cNvPicPr>
          <p:nvPr>
            <p:ph idx="1"/>
          </p:nvPr>
        </p:nvPicPr>
        <p:blipFill>
          <a:blip r:embed="rId2">
            <a:lum contrast="24000"/>
            <a:extLst>
              <a:ext uri="{28A0092B-C50C-407E-A947-70E740481C1C}">
                <a14:useLocalDpi xmlns:a14="http://schemas.microsoft.com/office/drawing/2010/main" val="0"/>
              </a:ext>
            </a:extLst>
          </a:blip>
          <a:srcRect/>
          <a:stretch>
            <a:fillRect/>
          </a:stretch>
        </p:blipFill>
        <p:spPr>
          <a:xfrm>
            <a:off x="2719388" y="1733550"/>
            <a:ext cx="3681412" cy="4895850"/>
          </a:xfrm>
          <a:noFill/>
          <a:ln>
            <a:solidFill>
              <a:srgbClr val="0099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98593264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0" y="228600"/>
            <a:ext cx="9144000" cy="1371600"/>
          </a:xfrm>
        </p:spPr>
        <p:txBody>
          <a:bodyPr/>
          <a:lstStyle/>
          <a:p>
            <a:r>
              <a:rPr lang="en-US" sz="4000" b="1" i="1">
                <a:solidFill>
                  <a:srgbClr val="4CC44C"/>
                </a:solidFill>
                <a:latin typeface="Calligrapher" charset="0"/>
              </a:rPr>
              <a:t>Qur</a:t>
            </a:r>
            <a:r>
              <a:rPr lang="ja-JP" altLang="en-US" sz="4000" b="1" i="1">
                <a:solidFill>
                  <a:srgbClr val="4CC44C"/>
                </a:solidFill>
                <a:latin typeface="Arial"/>
              </a:rPr>
              <a:t>’</a:t>
            </a:r>
            <a:r>
              <a:rPr lang="en-US" sz="4000" b="1" i="1">
                <a:solidFill>
                  <a:srgbClr val="4CC44C"/>
                </a:solidFill>
                <a:latin typeface="Calligrapher" charset="0"/>
              </a:rPr>
              <a:t>an</a:t>
            </a:r>
            <a:r>
              <a:rPr lang="en-US" sz="4000" b="1">
                <a:solidFill>
                  <a:srgbClr val="4CC44C"/>
                </a:solidFill>
                <a:latin typeface="Calligrapher" charset="0"/>
              </a:rPr>
              <a:t> Page:  The Angel Gabriel</a:t>
            </a:r>
            <a:br>
              <a:rPr lang="en-US" sz="4000" b="1">
                <a:solidFill>
                  <a:srgbClr val="4CC44C"/>
                </a:solidFill>
                <a:latin typeface="Calligrapher" charset="0"/>
              </a:rPr>
            </a:br>
            <a:r>
              <a:rPr lang="en-US" sz="4000" b="1">
                <a:solidFill>
                  <a:srgbClr val="4CC44C"/>
                </a:solidFill>
                <a:latin typeface="Calligrapher" charset="0"/>
              </a:rPr>
              <a:t>Visits Muhammad</a:t>
            </a:r>
          </a:p>
        </p:txBody>
      </p:sp>
      <p:pic>
        <p:nvPicPr>
          <p:cNvPr id="45059" name="Picture 3" descr="GabrielVisitsMuhammed"/>
          <p:cNvPicPr>
            <a:picLocks noGrp="1" noChangeAspect="1" noChangeArrowheads="1"/>
          </p:cNvPicPr>
          <p:nvPr>
            <p:ph idx="1"/>
          </p:nvPr>
        </p:nvPicPr>
        <p:blipFill>
          <a:blip r:embed="rId2">
            <a:lum bright="12000" contrast="6000"/>
            <a:extLst>
              <a:ext uri="{28A0092B-C50C-407E-A947-70E740481C1C}">
                <a14:useLocalDpi xmlns:a14="http://schemas.microsoft.com/office/drawing/2010/main" val="0"/>
              </a:ext>
            </a:extLst>
          </a:blip>
          <a:srcRect/>
          <a:stretch>
            <a:fillRect/>
          </a:stretch>
        </p:blipFill>
        <p:spPr>
          <a:xfrm>
            <a:off x="1676400" y="1828800"/>
            <a:ext cx="5943600" cy="4713288"/>
          </a:xfrm>
          <a:noFill/>
          <a:ln>
            <a:solidFill>
              <a:srgbClr val="0099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5060" name="Line 4"/>
          <p:cNvSpPr>
            <a:spLocks noChangeShapeType="1"/>
          </p:cNvSpPr>
          <p:nvPr/>
        </p:nvSpPr>
        <p:spPr bwMode="auto">
          <a:xfrm>
            <a:off x="6019800" y="1447800"/>
            <a:ext cx="838200" cy="19050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143048875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914400" y="228600"/>
            <a:ext cx="73152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4400" b="1">
                <a:solidFill>
                  <a:srgbClr val="009900"/>
                </a:solidFill>
                <a:latin typeface="Calligrapher" charset="0"/>
              </a:rPr>
              <a:t>Collection of Taxes in Suleiman</a:t>
            </a:r>
            <a:r>
              <a:rPr lang="ja-JP" altLang="en-US" sz="4400" b="1">
                <a:solidFill>
                  <a:srgbClr val="009900"/>
                </a:solidFill>
                <a:latin typeface="Arial"/>
              </a:rPr>
              <a:t>’</a:t>
            </a:r>
            <a:r>
              <a:rPr lang="en-US" sz="4400" b="1">
                <a:solidFill>
                  <a:srgbClr val="009900"/>
                </a:solidFill>
                <a:latin typeface="Calligrapher" charset="0"/>
              </a:rPr>
              <a:t>s Court</a:t>
            </a:r>
          </a:p>
        </p:txBody>
      </p:sp>
      <p:pic>
        <p:nvPicPr>
          <p:cNvPr id="26628" name="Picture 4" descr="TaxCollectionUnderSuleiman"/>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t="13954" b="13953"/>
          <a:stretch>
            <a:fillRect/>
          </a:stretch>
        </p:blipFill>
        <p:spPr bwMode="auto">
          <a:xfrm>
            <a:off x="2667000" y="1905000"/>
            <a:ext cx="3956050" cy="4572000"/>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15706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7000"/>
          </a:blip>
          <a:stretch>
            <a:fillRect/>
          </a:stretch>
        </p:blipFill>
        <p:spPr>
          <a:xfrm>
            <a:off x="1181299" y="-20901"/>
            <a:ext cx="6703877" cy="6821145"/>
          </a:xfrm>
          <a:prstGeom prst="rect">
            <a:avLst/>
          </a:prstGeom>
        </p:spPr>
      </p:pic>
      <p:sp>
        <p:nvSpPr>
          <p:cNvPr id="2" name="Title 1"/>
          <p:cNvSpPr>
            <a:spLocks noGrp="1"/>
          </p:cNvSpPr>
          <p:nvPr>
            <p:ph type="title"/>
          </p:nvPr>
        </p:nvSpPr>
        <p:spPr>
          <a:xfrm>
            <a:off x="457200" y="-168297"/>
            <a:ext cx="8229600" cy="1143000"/>
          </a:xfrm>
        </p:spPr>
        <p:txBody>
          <a:bodyPr/>
          <a:lstStyle/>
          <a:p>
            <a:r>
              <a:rPr lang="en-US" dirty="0" err="1" smtClean="0">
                <a:solidFill>
                  <a:srgbClr val="FF0000"/>
                </a:solidFill>
              </a:rPr>
              <a:t>Safavid</a:t>
            </a:r>
            <a:r>
              <a:rPr lang="en-US" dirty="0" smtClean="0">
                <a:solidFill>
                  <a:srgbClr val="FF0000"/>
                </a:solidFill>
              </a:rPr>
              <a:t> Empire in Persia </a:t>
            </a:r>
            <a:endParaRPr lang="en-US" dirty="0">
              <a:solidFill>
                <a:srgbClr val="FF0000"/>
              </a:solidFill>
            </a:endParaRPr>
          </a:p>
        </p:txBody>
      </p:sp>
      <p:sp>
        <p:nvSpPr>
          <p:cNvPr id="3" name="Content Placeholder 2"/>
          <p:cNvSpPr>
            <a:spLocks noGrp="1"/>
          </p:cNvSpPr>
          <p:nvPr>
            <p:ph idx="1"/>
          </p:nvPr>
        </p:nvSpPr>
        <p:spPr>
          <a:xfrm>
            <a:off x="457200" y="1039149"/>
            <a:ext cx="8229600" cy="4525963"/>
          </a:xfrm>
        </p:spPr>
        <p:txBody>
          <a:bodyPr/>
          <a:lstStyle/>
          <a:p>
            <a:r>
              <a:rPr lang="en-US" dirty="0" smtClean="0"/>
              <a:t>Islam also spread to Persia</a:t>
            </a:r>
          </a:p>
          <a:p>
            <a:r>
              <a:rPr lang="en-US" dirty="0" smtClean="0">
                <a:solidFill>
                  <a:srgbClr val="0000FF"/>
                </a:solidFill>
              </a:rPr>
              <a:t>The </a:t>
            </a:r>
            <a:r>
              <a:rPr lang="en-US" dirty="0" err="1" smtClean="0">
                <a:solidFill>
                  <a:srgbClr val="0000FF"/>
                </a:solidFill>
              </a:rPr>
              <a:t>Safavids</a:t>
            </a:r>
            <a:r>
              <a:rPr lang="en-US" dirty="0" smtClean="0">
                <a:solidFill>
                  <a:srgbClr val="0000FF"/>
                </a:solidFill>
              </a:rPr>
              <a:t> created an Islamic empire in Persia in the 1500s</a:t>
            </a:r>
          </a:p>
          <a:p>
            <a:r>
              <a:rPr lang="en-US" dirty="0" smtClean="0">
                <a:solidFill>
                  <a:srgbClr val="0000FF"/>
                </a:solidFill>
              </a:rPr>
              <a:t>Were Shi’ite Muslims</a:t>
            </a:r>
          </a:p>
          <a:p>
            <a:r>
              <a:rPr lang="en-US" dirty="0" smtClean="0"/>
              <a:t>Opposed the Ottomans who were Sunni Muslims</a:t>
            </a:r>
          </a:p>
          <a:p>
            <a:endParaRPr lang="en-US" dirty="0"/>
          </a:p>
        </p:txBody>
      </p:sp>
      <p:pic>
        <p:nvPicPr>
          <p:cNvPr id="4" name="Picture 3"/>
          <p:cNvPicPr>
            <a:picLocks noChangeAspect="1"/>
          </p:cNvPicPr>
          <p:nvPr/>
        </p:nvPicPr>
        <p:blipFill>
          <a:blip r:embed="rId3"/>
          <a:stretch>
            <a:fillRect/>
          </a:stretch>
        </p:blipFill>
        <p:spPr>
          <a:xfrm>
            <a:off x="4162483" y="3991607"/>
            <a:ext cx="4524317" cy="3129319"/>
          </a:xfrm>
          <a:prstGeom prst="rect">
            <a:avLst/>
          </a:prstGeom>
        </p:spPr>
      </p:pic>
    </p:spTree>
    <p:extLst>
      <p:ext uri="{BB962C8B-B14F-4D97-AF65-F5344CB8AC3E}">
        <p14:creationId xmlns:p14="http://schemas.microsoft.com/office/powerpoint/2010/main" val="391073091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mt="27000"/>
          </a:blip>
          <a:stretch>
            <a:fillRect/>
          </a:stretch>
        </p:blipFill>
        <p:spPr>
          <a:xfrm>
            <a:off x="1181299" y="-20901"/>
            <a:ext cx="6703877" cy="6821145"/>
          </a:xfrm>
          <a:prstGeom prst="rect">
            <a:avLst/>
          </a:prstGeom>
        </p:spPr>
      </p:pic>
      <p:sp>
        <p:nvSpPr>
          <p:cNvPr id="3" name="Content Placeholder 2"/>
          <p:cNvSpPr>
            <a:spLocks noGrp="1"/>
          </p:cNvSpPr>
          <p:nvPr>
            <p:ph idx="1"/>
          </p:nvPr>
        </p:nvSpPr>
        <p:spPr>
          <a:xfrm>
            <a:off x="0" y="64717"/>
            <a:ext cx="6230152" cy="6793283"/>
          </a:xfrm>
        </p:spPr>
        <p:txBody>
          <a:bodyPr>
            <a:normAutofit/>
          </a:bodyPr>
          <a:lstStyle/>
          <a:p>
            <a:r>
              <a:rPr lang="en-US" dirty="0" smtClean="0">
                <a:solidFill>
                  <a:srgbClr val="0000FF"/>
                </a:solidFill>
              </a:rPr>
              <a:t>Had a different identity than their neighbors </a:t>
            </a:r>
            <a:r>
              <a:rPr lang="en-US" dirty="0" smtClean="0"/>
              <a:t>because of their religion- still affecting Iran today</a:t>
            </a:r>
          </a:p>
          <a:p>
            <a:r>
              <a:rPr lang="en-US" dirty="0" err="1" smtClean="0"/>
              <a:t>Safavid</a:t>
            </a:r>
            <a:r>
              <a:rPr lang="en-US" dirty="0" smtClean="0"/>
              <a:t> rule extended as far south as the Persian Gulf and east to the Indus River</a:t>
            </a:r>
          </a:p>
          <a:p>
            <a:r>
              <a:rPr lang="en-US" dirty="0" smtClean="0"/>
              <a:t>Rulers were known as Shahs</a:t>
            </a:r>
          </a:p>
          <a:p>
            <a:r>
              <a:rPr lang="en-US" dirty="0" smtClean="0">
                <a:solidFill>
                  <a:srgbClr val="0000FF"/>
                </a:solidFill>
              </a:rPr>
              <a:t>Shahs used large standing armies to maintain control</a:t>
            </a:r>
          </a:p>
          <a:p>
            <a:r>
              <a:rPr lang="en-US" dirty="0" smtClean="0"/>
              <a:t>The court became</a:t>
            </a:r>
            <a:r>
              <a:rPr lang="en-US" dirty="0" smtClean="0">
                <a:solidFill>
                  <a:srgbClr val="0000FF"/>
                </a:solidFill>
              </a:rPr>
              <a:t> famous for its beautiful palace carpets and paintings</a:t>
            </a:r>
            <a:endParaRPr lang="en-US" dirty="0">
              <a:solidFill>
                <a:srgbClr val="0000FF"/>
              </a:solidFill>
            </a:endParaRPr>
          </a:p>
        </p:txBody>
      </p:sp>
      <p:pic>
        <p:nvPicPr>
          <p:cNvPr id="4" name="Picture 3"/>
          <p:cNvPicPr>
            <a:picLocks noChangeAspect="1"/>
          </p:cNvPicPr>
          <p:nvPr/>
        </p:nvPicPr>
        <p:blipFill>
          <a:blip r:embed="rId3"/>
          <a:stretch>
            <a:fillRect/>
          </a:stretch>
        </p:blipFill>
        <p:spPr>
          <a:xfrm>
            <a:off x="6467809" y="4101524"/>
            <a:ext cx="2676191" cy="2756476"/>
          </a:xfrm>
          <a:prstGeom prst="rect">
            <a:avLst/>
          </a:prstGeom>
        </p:spPr>
      </p:pic>
      <p:pic>
        <p:nvPicPr>
          <p:cNvPr id="5" name="Picture 4"/>
          <p:cNvPicPr>
            <a:picLocks noChangeAspect="1"/>
          </p:cNvPicPr>
          <p:nvPr/>
        </p:nvPicPr>
        <p:blipFill>
          <a:blip r:embed="rId4"/>
          <a:stretch>
            <a:fillRect/>
          </a:stretch>
        </p:blipFill>
        <p:spPr>
          <a:xfrm>
            <a:off x="6230152" y="-23871"/>
            <a:ext cx="2913848" cy="4125395"/>
          </a:xfrm>
          <a:prstGeom prst="rect">
            <a:avLst/>
          </a:prstGeom>
        </p:spPr>
      </p:pic>
    </p:spTree>
    <p:extLst>
      <p:ext uri="{BB962C8B-B14F-4D97-AF65-F5344CB8AC3E}">
        <p14:creationId xmlns:p14="http://schemas.microsoft.com/office/powerpoint/2010/main" val="259559511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8000"/>
          </a:blip>
          <a:stretch>
            <a:fillRect/>
          </a:stretch>
        </p:blipFill>
        <p:spPr>
          <a:xfrm>
            <a:off x="0" y="644198"/>
            <a:ext cx="9199540" cy="5388302"/>
          </a:xfrm>
          <a:prstGeom prst="rect">
            <a:avLst/>
          </a:prstGeom>
        </p:spPr>
      </p:pic>
      <p:sp>
        <p:nvSpPr>
          <p:cNvPr id="2" name="Title 1"/>
          <p:cNvSpPr>
            <a:spLocks noGrp="1"/>
          </p:cNvSpPr>
          <p:nvPr>
            <p:ph type="title"/>
          </p:nvPr>
        </p:nvSpPr>
        <p:spPr/>
        <p:txBody>
          <a:bodyPr/>
          <a:lstStyle/>
          <a:p>
            <a:r>
              <a:rPr lang="en-US" dirty="0" smtClean="0">
                <a:solidFill>
                  <a:srgbClr val="FF0000"/>
                </a:solidFill>
              </a:rPr>
              <a:t>Rise of the Ottoman Empire</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The Ottomans, a nomadic group of Turkish people originally from Central Asia</a:t>
            </a:r>
          </a:p>
          <a:p>
            <a:r>
              <a:rPr lang="en-US" dirty="0" smtClean="0">
                <a:solidFill>
                  <a:srgbClr val="0000FF"/>
                </a:solidFill>
              </a:rPr>
              <a:t>Emerged as rulers of the Islamic World in the 13</a:t>
            </a:r>
            <a:r>
              <a:rPr lang="en-US" baseline="30000" dirty="0" smtClean="0">
                <a:solidFill>
                  <a:srgbClr val="0000FF"/>
                </a:solidFill>
              </a:rPr>
              <a:t>th</a:t>
            </a:r>
            <a:r>
              <a:rPr lang="en-US" dirty="0" smtClean="0">
                <a:solidFill>
                  <a:srgbClr val="0000FF"/>
                </a:solidFill>
              </a:rPr>
              <a:t> c.</a:t>
            </a:r>
          </a:p>
          <a:p>
            <a:r>
              <a:rPr lang="en-US" dirty="0" smtClean="0">
                <a:solidFill>
                  <a:srgbClr val="0000FF"/>
                </a:solidFill>
              </a:rPr>
              <a:t>Captured Constantinople in 1453</a:t>
            </a:r>
          </a:p>
          <a:p>
            <a:r>
              <a:rPr lang="en-US" dirty="0" smtClean="0"/>
              <a:t>Located between Europe and Asia and interacted with the East and the West</a:t>
            </a:r>
            <a:endParaRPr lang="en-US" dirty="0"/>
          </a:p>
        </p:txBody>
      </p:sp>
    </p:spTree>
    <p:extLst>
      <p:ext uri="{BB962C8B-B14F-4D97-AF65-F5344CB8AC3E}">
        <p14:creationId xmlns:p14="http://schemas.microsoft.com/office/powerpoint/2010/main" val="145009390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79247" y="161248"/>
            <a:ext cx="7767048" cy="6530661"/>
          </a:xfrm>
          <a:prstGeom prst="rect">
            <a:avLst/>
          </a:prstGeom>
        </p:spPr>
      </p:pic>
    </p:spTree>
    <p:extLst>
      <p:ext uri="{BB962C8B-B14F-4D97-AF65-F5344CB8AC3E}">
        <p14:creationId xmlns:p14="http://schemas.microsoft.com/office/powerpoint/2010/main" val="415105433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77500" lnSpcReduction="20000"/>
          </a:bodyPr>
          <a:lstStyle/>
          <a:p>
            <a:pPr marL="0" indent="0">
              <a:buNone/>
            </a:pPr>
            <a:r>
              <a:rPr lang="en-US" sz="2900" b="1" dirty="0" err="1">
                <a:solidFill>
                  <a:srgbClr val="FF0000"/>
                </a:solidFill>
              </a:rPr>
              <a:t>Ogier</a:t>
            </a:r>
            <a:r>
              <a:rPr lang="en-US" sz="2900" b="1" dirty="0">
                <a:solidFill>
                  <a:srgbClr val="FF0000"/>
                </a:solidFill>
              </a:rPr>
              <a:t> </a:t>
            </a:r>
            <a:r>
              <a:rPr lang="en-US" sz="2900" b="1" dirty="0" err="1">
                <a:solidFill>
                  <a:srgbClr val="FF0000"/>
                </a:solidFill>
              </a:rPr>
              <a:t>Ghiselin</a:t>
            </a:r>
            <a:r>
              <a:rPr lang="en-US" sz="2900" b="1" dirty="0">
                <a:solidFill>
                  <a:srgbClr val="FF0000"/>
                </a:solidFill>
              </a:rPr>
              <a:t> de </a:t>
            </a:r>
            <a:r>
              <a:rPr lang="en-US" sz="2900" b="1" dirty="0" err="1">
                <a:solidFill>
                  <a:srgbClr val="FF0000"/>
                </a:solidFill>
              </a:rPr>
              <a:t>Busbecq</a:t>
            </a:r>
            <a:r>
              <a:rPr lang="en-US" sz="2900" b="1" dirty="0">
                <a:solidFill>
                  <a:srgbClr val="FF0000"/>
                </a:solidFill>
              </a:rPr>
              <a:t>, Hapsburg Ambassador to Suleiman the Magnificent, Constantinople, from letters sent to the Austrian Emperor, 1554 to 1562 </a:t>
            </a:r>
            <a:endParaRPr lang="en-US" sz="2900" dirty="0">
              <a:solidFill>
                <a:srgbClr val="FF0000"/>
              </a:solidFill>
            </a:endParaRPr>
          </a:p>
          <a:p>
            <a:pPr marL="0" indent="0">
              <a:buNone/>
            </a:pPr>
            <a:r>
              <a:rPr lang="en-US" b="1" dirty="0"/>
              <a:t>“The sultan’s hall was crowded with people, . . . but there was not in all that great assembly a single man who owed his position to anything save valor and merit. No distinction is attached to birth among the Turks. . . . In making his appointments, the Sultan pays no regard to any pretensions on the score of wealth or rank, nor does he take into consideration recommendations or popularity. He considers each case on its own merits, and examines carefully into the character, ability, and disposition of the man whose promotion is in question. . . . Those who receive the highest offices from the Sultan . . . do not believe that high qualities are either natural or hereditary, nor do they think that they can be handed down from father to son, but that they are partly the gift of God, and partly the result of good training [in state schools], great industry, and unwearied zeal. . . Among the Turks, therefore, honors, high posts, and judgeships are the rewards of great ability and good service. If a man be dishonest, or lazy, or careless, he remains at the bottom of the ladder. This is the reason that they are successful in their undertakings . . . and are daily extending the bounds of their empire.” </a:t>
            </a:r>
            <a:endParaRPr lang="en-US" dirty="0"/>
          </a:p>
          <a:p>
            <a:endParaRPr lang="en-US" dirty="0"/>
          </a:p>
        </p:txBody>
      </p:sp>
    </p:spTree>
    <p:extLst>
      <p:ext uri="{BB962C8B-B14F-4D97-AF65-F5344CB8AC3E}">
        <p14:creationId xmlns:p14="http://schemas.microsoft.com/office/powerpoint/2010/main" val="232618374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7344" y="33413"/>
            <a:ext cx="8722098" cy="6858000"/>
          </a:xfrm>
        </p:spPr>
        <p:txBody>
          <a:bodyPr>
            <a:normAutofit fontScale="70000" lnSpcReduction="20000"/>
          </a:bodyPr>
          <a:lstStyle/>
          <a:p>
            <a:pPr marL="0" indent="0">
              <a:buNone/>
            </a:pPr>
            <a:r>
              <a:rPr lang="en-US" sz="2900" b="1" dirty="0">
                <a:solidFill>
                  <a:srgbClr val="FF0000"/>
                </a:solidFill>
              </a:rPr>
              <a:t>William Eton, British consul and merchant who lived many years in the Ottoman Empire, from his book about his life and travels, late 18th century C.E. </a:t>
            </a:r>
            <a:endParaRPr lang="en-US" sz="2900" dirty="0">
              <a:solidFill>
                <a:srgbClr val="FF0000"/>
              </a:solidFill>
            </a:endParaRPr>
          </a:p>
          <a:p>
            <a:pPr marL="0" indent="0">
              <a:buNone/>
            </a:pPr>
            <a:r>
              <a:rPr lang="en-US" sz="3400" b="1" dirty="0"/>
              <a:t>“General knowledge is little if at all cultivated; every man is supposed to know his own business or profession, with which it is esteemed foolish and improper for any other person to interfere. The man of general science, a character so frequent and so useful in Christian Europe, is unknown; and any one, but a mere artificer, who should concern himself with the founding of cannon, the building of ships, or the like, would be esteemed little better than a madman. </a:t>
            </a:r>
            <a:endParaRPr lang="en-US" sz="3400" dirty="0"/>
          </a:p>
          <a:p>
            <a:pPr marL="0" indent="0">
              <a:buNone/>
            </a:pPr>
            <a:r>
              <a:rPr lang="en-US" sz="3400" b="1" dirty="0"/>
              <a:t>. . . With regard to the general ideas entertained by all ranks in Turkey, relative to commerce, they are no less narrow and absurd . . . ‘We should not trade,’ say they, ‘with those beggarly nations, who come to buy of us rich articles of merchandise, and rare commodities, which we ought not to sell them, but we should trade with those who bring to use useful and valuable articles, without the labor of manufacturing, or the trouble of importing them on our part.’ . . . It is therefore no wonder that the foreign commerce of the Turks is comparatively trifling. . . . They have few bills of exchange, or any of the modes of transacting business. The effects which the insecurity of property, and the watchful avarice of the government produce upon commerce, are striking.” </a:t>
            </a:r>
            <a:endParaRPr lang="en-US" sz="3400" dirty="0"/>
          </a:p>
          <a:p>
            <a:pPr marL="0" indent="0">
              <a:buNone/>
            </a:pPr>
            <a:endParaRPr lang="en-US" dirty="0"/>
          </a:p>
        </p:txBody>
      </p:sp>
    </p:spTree>
    <p:extLst>
      <p:ext uri="{BB962C8B-B14F-4D97-AF65-F5344CB8AC3E}">
        <p14:creationId xmlns:p14="http://schemas.microsoft.com/office/powerpoint/2010/main" val="187545511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Quiz</a:t>
            </a:r>
            <a:endParaRPr lang="en-US" dirty="0"/>
          </a:p>
        </p:txBody>
      </p:sp>
      <p:sp>
        <p:nvSpPr>
          <p:cNvPr id="3" name="Content Placeholder 2"/>
          <p:cNvSpPr>
            <a:spLocks noGrp="1"/>
          </p:cNvSpPr>
          <p:nvPr>
            <p:ph idx="1"/>
          </p:nvPr>
        </p:nvSpPr>
        <p:spPr/>
        <p:txBody>
          <a:bodyPr/>
          <a:lstStyle/>
          <a:p>
            <a:pPr marL="0" indent="0">
              <a:buNone/>
            </a:pPr>
            <a:r>
              <a:rPr lang="en-US" dirty="0" smtClean="0"/>
              <a:t>7. What year did the Ottomans conquer Constantinople?</a:t>
            </a:r>
          </a:p>
          <a:p>
            <a:pPr marL="514350" indent="-514350">
              <a:buAutoNum type="alphaUcPeriod"/>
            </a:pPr>
            <a:r>
              <a:rPr lang="en-US" dirty="0" smtClean="0"/>
              <a:t>1463</a:t>
            </a:r>
          </a:p>
          <a:p>
            <a:pPr marL="514350" indent="-514350">
              <a:buAutoNum type="alphaUcPeriod"/>
            </a:pPr>
            <a:r>
              <a:rPr lang="en-US" dirty="0" smtClean="0"/>
              <a:t>1453</a:t>
            </a:r>
          </a:p>
          <a:p>
            <a:pPr marL="514350" indent="-514350">
              <a:buAutoNum type="alphaUcPeriod"/>
            </a:pPr>
            <a:r>
              <a:rPr lang="en-US" dirty="0" smtClean="0"/>
              <a:t>1483</a:t>
            </a:r>
          </a:p>
          <a:p>
            <a:pPr marL="514350" indent="-514350">
              <a:buAutoNum type="alphaUcPeriod"/>
            </a:pPr>
            <a:r>
              <a:rPr lang="en-US" dirty="0" smtClean="0"/>
              <a:t>1443</a:t>
            </a:r>
            <a:endParaRPr lang="en-US" dirty="0"/>
          </a:p>
        </p:txBody>
      </p:sp>
    </p:spTree>
    <p:extLst>
      <p:ext uri="{BB962C8B-B14F-4D97-AF65-F5344CB8AC3E}">
        <p14:creationId xmlns:p14="http://schemas.microsoft.com/office/powerpoint/2010/main" val="111244501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8. What did the Ottomans change the name of Constantinople to?</a:t>
            </a:r>
          </a:p>
          <a:p>
            <a:pPr marL="514350" indent="-514350">
              <a:buAutoNum type="alphaUcPeriod"/>
            </a:pPr>
            <a:r>
              <a:rPr lang="en-US" dirty="0" smtClean="0"/>
              <a:t>Antalya</a:t>
            </a:r>
          </a:p>
          <a:p>
            <a:pPr marL="514350" indent="-514350">
              <a:buAutoNum type="alphaUcPeriod"/>
            </a:pPr>
            <a:r>
              <a:rPr lang="en-US" dirty="0" smtClean="0"/>
              <a:t>Moscow</a:t>
            </a:r>
          </a:p>
          <a:p>
            <a:pPr marL="514350" indent="-514350">
              <a:buAutoNum type="alphaUcPeriod"/>
            </a:pPr>
            <a:r>
              <a:rPr lang="en-US" dirty="0" smtClean="0"/>
              <a:t>Istanbul</a:t>
            </a:r>
          </a:p>
          <a:p>
            <a:pPr marL="514350" indent="-514350">
              <a:buAutoNum type="alphaUcPeriod"/>
            </a:pPr>
            <a:r>
              <a:rPr lang="en-US" dirty="0" err="1" smtClean="0"/>
              <a:t>Hagia</a:t>
            </a:r>
            <a:r>
              <a:rPr lang="en-US" dirty="0" smtClean="0"/>
              <a:t> Sophia</a:t>
            </a:r>
          </a:p>
        </p:txBody>
      </p:sp>
    </p:spTree>
    <p:extLst>
      <p:ext uri="{BB962C8B-B14F-4D97-AF65-F5344CB8AC3E}">
        <p14:creationId xmlns:p14="http://schemas.microsoft.com/office/powerpoint/2010/main" val="343254711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9. What did Suleiman do for the Ottoman Empire?</a:t>
            </a:r>
          </a:p>
          <a:p>
            <a:pPr marL="514350" indent="-514350">
              <a:buAutoNum type="alphaUcPeriod"/>
            </a:pPr>
            <a:r>
              <a:rPr lang="en-US" dirty="0" smtClean="0"/>
              <a:t>New laws</a:t>
            </a:r>
          </a:p>
          <a:p>
            <a:pPr marL="514350" indent="-514350">
              <a:buAutoNum type="alphaUcPeriod"/>
            </a:pPr>
            <a:r>
              <a:rPr lang="en-US" dirty="0" smtClean="0"/>
              <a:t>Built schools</a:t>
            </a:r>
          </a:p>
          <a:p>
            <a:pPr marL="514350" indent="-514350">
              <a:buAutoNum type="alphaUcPeriod"/>
            </a:pPr>
            <a:r>
              <a:rPr lang="en-US" dirty="0" smtClean="0"/>
              <a:t>Built Mosques</a:t>
            </a:r>
          </a:p>
          <a:p>
            <a:pPr marL="514350" indent="-514350">
              <a:buAutoNum type="alphaUcPeriod"/>
            </a:pPr>
            <a:r>
              <a:rPr lang="en-US" dirty="0" smtClean="0"/>
              <a:t>All of the Above</a:t>
            </a:r>
            <a:endParaRPr lang="en-US" dirty="0"/>
          </a:p>
        </p:txBody>
      </p:sp>
    </p:spTree>
    <p:extLst>
      <p:ext uri="{BB962C8B-B14F-4D97-AF65-F5344CB8AC3E}">
        <p14:creationId xmlns:p14="http://schemas.microsoft.com/office/powerpoint/2010/main" val="240121393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10"/>
            </a:pPr>
            <a:r>
              <a:rPr lang="en-US" dirty="0" smtClean="0"/>
              <a:t>What area of land were the </a:t>
            </a:r>
            <a:r>
              <a:rPr lang="en-US" dirty="0" err="1" smtClean="0"/>
              <a:t>Safavids</a:t>
            </a:r>
            <a:r>
              <a:rPr lang="en-US" dirty="0" smtClean="0"/>
              <a:t> in charge of?</a:t>
            </a:r>
          </a:p>
          <a:p>
            <a:pPr marL="0" indent="0">
              <a:buNone/>
            </a:pPr>
            <a:r>
              <a:rPr lang="en-US" dirty="0" smtClean="0"/>
              <a:t>A. Eastern Europe</a:t>
            </a:r>
          </a:p>
          <a:p>
            <a:pPr marL="0" indent="0">
              <a:buNone/>
            </a:pPr>
            <a:r>
              <a:rPr lang="en-US" dirty="0" smtClean="0"/>
              <a:t>B. Persia</a:t>
            </a:r>
          </a:p>
          <a:p>
            <a:pPr marL="0" indent="0">
              <a:buNone/>
            </a:pPr>
            <a:r>
              <a:rPr lang="en-US" dirty="0" smtClean="0"/>
              <a:t>C. India</a:t>
            </a:r>
          </a:p>
          <a:p>
            <a:pPr marL="0" indent="0">
              <a:buNone/>
            </a:pPr>
            <a:r>
              <a:rPr lang="en-US" dirty="0" smtClean="0"/>
              <a:t>D. China</a:t>
            </a:r>
            <a:endParaRPr lang="en-US" dirty="0"/>
          </a:p>
        </p:txBody>
      </p:sp>
    </p:spTree>
    <p:extLst>
      <p:ext uri="{BB962C8B-B14F-4D97-AF65-F5344CB8AC3E}">
        <p14:creationId xmlns:p14="http://schemas.microsoft.com/office/powerpoint/2010/main" val="1249176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11. What type of Muslims lived in the </a:t>
            </a:r>
            <a:r>
              <a:rPr lang="en-US" dirty="0" err="1" smtClean="0"/>
              <a:t>Safavid</a:t>
            </a:r>
            <a:r>
              <a:rPr lang="en-US" dirty="0" smtClean="0"/>
              <a:t> Empire?</a:t>
            </a:r>
          </a:p>
          <a:p>
            <a:pPr marL="514350" indent="-514350">
              <a:buAutoNum type="alphaUcPeriod"/>
            </a:pPr>
            <a:r>
              <a:rPr lang="en-US" dirty="0" smtClean="0"/>
              <a:t>Sunni</a:t>
            </a:r>
          </a:p>
          <a:p>
            <a:pPr marL="514350" indent="-514350">
              <a:buAutoNum type="alphaUcPeriod"/>
            </a:pPr>
            <a:r>
              <a:rPr lang="en-US" dirty="0" smtClean="0"/>
              <a:t>Shi’ite</a:t>
            </a:r>
          </a:p>
          <a:p>
            <a:pPr marL="514350" indent="-514350">
              <a:buAutoNum type="alphaUcPeriod"/>
            </a:pPr>
            <a:r>
              <a:rPr lang="en-US" dirty="0" smtClean="0"/>
              <a:t>Sufi</a:t>
            </a:r>
          </a:p>
        </p:txBody>
      </p:sp>
    </p:spTree>
    <p:extLst>
      <p:ext uri="{BB962C8B-B14F-4D97-AF65-F5344CB8AC3E}">
        <p14:creationId xmlns:p14="http://schemas.microsoft.com/office/powerpoint/2010/main" val="149098628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1000"/>
          </a:blip>
          <a:stretch>
            <a:fillRect/>
          </a:stretch>
        </p:blipFill>
        <p:spPr>
          <a:xfrm>
            <a:off x="37361" y="9169"/>
            <a:ext cx="9144000" cy="6849174"/>
          </a:xfrm>
          <a:prstGeom prst="rect">
            <a:avLst/>
          </a:prstGeom>
        </p:spPr>
      </p:pic>
      <p:sp>
        <p:nvSpPr>
          <p:cNvPr id="2" name="Title 1"/>
          <p:cNvSpPr>
            <a:spLocks noGrp="1"/>
          </p:cNvSpPr>
          <p:nvPr>
            <p:ph type="title"/>
          </p:nvPr>
        </p:nvSpPr>
        <p:spPr>
          <a:xfrm>
            <a:off x="-302440" y="-24147"/>
            <a:ext cx="4997444" cy="2744781"/>
          </a:xfrm>
        </p:spPr>
        <p:txBody>
          <a:bodyPr>
            <a:normAutofit/>
          </a:bodyPr>
          <a:lstStyle/>
          <a:p>
            <a:r>
              <a:rPr lang="en-US" dirty="0" smtClean="0">
                <a:solidFill>
                  <a:srgbClr val="FF0000"/>
                </a:solidFill>
              </a:rPr>
              <a:t>The Muslim Invasions</a:t>
            </a:r>
            <a:endParaRPr lang="en-US" dirty="0">
              <a:solidFill>
                <a:srgbClr val="FF0000"/>
              </a:solidFill>
            </a:endParaRPr>
          </a:p>
        </p:txBody>
      </p:sp>
      <p:sp>
        <p:nvSpPr>
          <p:cNvPr id="3" name="Content Placeholder 2"/>
          <p:cNvSpPr>
            <a:spLocks noGrp="1"/>
          </p:cNvSpPr>
          <p:nvPr>
            <p:ph idx="1"/>
          </p:nvPr>
        </p:nvSpPr>
        <p:spPr>
          <a:xfrm>
            <a:off x="457200" y="3094115"/>
            <a:ext cx="8229600" cy="4525963"/>
          </a:xfrm>
        </p:spPr>
        <p:txBody>
          <a:bodyPr/>
          <a:lstStyle/>
          <a:p>
            <a:r>
              <a:rPr lang="en-US" dirty="0" smtClean="0"/>
              <a:t>In the 11</a:t>
            </a:r>
            <a:r>
              <a:rPr lang="en-US" baseline="30000" dirty="0" smtClean="0"/>
              <a:t>th</a:t>
            </a:r>
            <a:r>
              <a:rPr lang="en-US" dirty="0" smtClean="0"/>
              <a:t> and 12</a:t>
            </a:r>
            <a:r>
              <a:rPr lang="en-US" baseline="30000" dirty="0" smtClean="0"/>
              <a:t>th</a:t>
            </a:r>
            <a:r>
              <a:rPr lang="en-US" dirty="0" smtClean="0"/>
              <a:t> centuries, Turkish Muslims invaded India’s northern plains, destroying Hindu temples and cities</a:t>
            </a:r>
          </a:p>
          <a:p>
            <a:r>
              <a:rPr lang="en-US" dirty="0" smtClean="0"/>
              <a:t>Large number were killed</a:t>
            </a:r>
          </a:p>
          <a:p>
            <a:r>
              <a:rPr lang="en-US" dirty="0" smtClean="0">
                <a:solidFill>
                  <a:srgbClr val="0000FF"/>
                </a:solidFill>
              </a:rPr>
              <a:t>Muslims established independent kingdoms in Northern India, known as Sultanates</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5276643" y="-28179"/>
            <a:ext cx="3522240" cy="3010250"/>
          </a:xfrm>
          <a:prstGeom prst="rect">
            <a:avLst/>
          </a:prstGeom>
        </p:spPr>
      </p:pic>
    </p:spTree>
    <p:extLst>
      <p:ext uri="{BB962C8B-B14F-4D97-AF65-F5344CB8AC3E}">
        <p14:creationId xmlns:p14="http://schemas.microsoft.com/office/powerpoint/2010/main" val="219248953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P03010101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270px-10_Khyber_P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327400"/>
            <a:ext cx="34290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54549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p:cTn id="7" dur="5000" fill="hold"/>
                                        <p:tgtEl>
                                          <p:spTgt spid="7172"/>
                                        </p:tgtEl>
                                        <p:attrNameLst>
                                          <p:attrName>ppt_w</p:attrName>
                                        </p:attrNameLst>
                                      </p:cBhvr>
                                      <p:tavLst>
                                        <p:tav tm="0" fmla="#ppt_w*sin(2.5*pi*$)">
                                          <p:val>
                                            <p:fltVal val="0"/>
                                          </p:val>
                                        </p:tav>
                                        <p:tav tm="100000">
                                          <p:val>
                                            <p:fltVal val="1"/>
                                          </p:val>
                                        </p:tav>
                                      </p:tavLst>
                                    </p:anim>
                                    <p:anim calcmode="lin" valueType="num">
                                      <p:cBhvr>
                                        <p:cTn id="8" dur="5000" fill="hold"/>
                                        <p:tgtEl>
                                          <p:spTgt spid="7172"/>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2" presetClass="entr" presetSubtype="0" fill="hold" nodeType="clickEffect">
                                  <p:stCondLst>
                                    <p:cond delay="0"/>
                                  </p:stCondLst>
                                  <p:childTnLst>
                                    <p:set>
                                      <p:cBhvr>
                                        <p:cTn id="12" dur="1" fill="hold">
                                          <p:stCondLst>
                                            <p:cond delay="0"/>
                                          </p:stCondLst>
                                        </p:cTn>
                                        <p:tgtEl>
                                          <p:spTgt spid="7173"/>
                                        </p:tgtEl>
                                        <p:attrNameLst>
                                          <p:attrName>style.visibility</p:attrName>
                                        </p:attrNameLst>
                                      </p:cBhvr>
                                      <p:to>
                                        <p:strVal val="visible"/>
                                      </p:to>
                                    </p:set>
                                    <p:animScale>
                                      <p:cBhvr>
                                        <p:cTn id="13" dur="1000" decel="50000" fill="hold">
                                          <p:stCondLst>
                                            <p:cond delay="0"/>
                                          </p:stCondLst>
                                        </p:cTn>
                                        <p:tgtEl>
                                          <p:spTgt spid="717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7173"/>
                                        </p:tgtEl>
                                        <p:attrNameLst>
                                          <p:attrName>ppt_x</p:attrName>
                                          <p:attrName>ppt_y</p:attrName>
                                        </p:attrNameLst>
                                      </p:cBhvr>
                                    </p:animMotion>
                                    <p:animEffect transition="in" filter="fade">
                                      <p:cBhvr>
                                        <p:cTn id="15" dur="1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 Box 3"/>
          <p:cNvSpPr txBox="1">
            <a:spLocks noChangeArrowheads="1"/>
          </p:cNvSpPr>
          <p:nvPr/>
        </p:nvSpPr>
        <p:spPr bwMode="auto">
          <a:xfrm>
            <a:off x="228600" y="228600"/>
            <a:ext cx="8763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4000" b="1">
                <a:solidFill>
                  <a:srgbClr val="009900"/>
                </a:solidFill>
                <a:latin typeface="Calligrapher" charset="0"/>
              </a:rPr>
              <a:t>The Ottoman Empire During the 16</a:t>
            </a:r>
            <a:r>
              <a:rPr lang="en-US" sz="4000" b="1" baseline="30000">
                <a:solidFill>
                  <a:srgbClr val="009900"/>
                </a:solidFill>
                <a:latin typeface="Calligrapher" charset="0"/>
              </a:rPr>
              <a:t>c</a:t>
            </a:r>
          </a:p>
        </p:txBody>
      </p:sp>
      <p:pic>
        <p:nvPicPr>
          <p:cNvPr id="47111" name="Picture 7" descr="map-OttomanEmpire In 16c - trade routes"/>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t="7642"/>
          <a:stretch>
            <a:fillRect/>
          </a:stretch>
        </p:blipFill>
        <p:spPr bwMode="auto">
          <a:xfrm>
            <a:off x="838200" y="1143000"/>
            <a:ext cx="7620000" cy="5410200"/>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15790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1000"/>
          </a:blip>
          <a:stretch>
            <a:fillRect/>
          </a:stretch>
        </p:blipFill>
        <p:spPr>
          <a:xfrm>
            <a:off x="37361" y="9169"/>
            <a:ext cx="9144000" cy="6849174"/>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7361" y="2849494"/>
            <a:ext cx="9106639" cy="4525963"/>
          </a:xfrm>
        </p:spPr>
        <p:txBody>
          <a:bodyPr/>
          <a:lstStyle/>
          <a:p>
            <a:r>
              <a:rPr lang="en-US" dirty="0" smtClean="0"/>
              <a:t>The </a:t>
            </a:r>
            <a:r>
              <a:rPr lang="en-US" dirty="0" smtClean="0">
                <a:solidFill>
                  <a:srgbClr val="0000FF"/>
                </a:solidFill>
              </a:rPr>
              <a:t>most important Sultanate was in Delhi around 1200</a:t>
            </a:r>
          </a:p>
          <a:p>
            <a:r>
              <a:rPr lang="en-US" dirty="0" smtClean="0"/>
              <a:t>The Sultans ruled in India for the next 320 years</a:t>
            </a:r>
          </a:p>
          <a:p>
            <a:r>
              <a:rPr lang="en-US" dirty="0" smtClean="0">
                <a:solidFill>
                  <a:srgbClr val="0000FF"/>
                </a:solidFill>
              </a:rPr>
              <a:t>Never adapted Indian ways</a:t>
            </a:r>
          </a:p>
          <a:p>
            <a:r>
              <a:rPr lang="en-US" dirty="0" smtClean="0"/>
              <a:t>At the end of the 14</a:t>
            </a:r>
            <a:r>
              <a:rPr lang="en-US" baseline="30000" dirty="0" smtClean="0"/>
              <a:t>th</a:t>
            </a:r>
            <a:r>
              <a:rPr lang="en-US" dirty="0" smtClean="0"/>
              <a:t> c. the </a:t>
            </a:r>
            <a:r>
              <a:rPr lang="en-US" dirty="0" smtClean="0">
                <a:solidFill>
                  <a:srgbClr val="0000FF"/>
                </a:solidFill>
              </a:rPr>
              <a:t>Mongol ruler Tamerlane destroyed the city of Delhi </a:t>
            </a:r>
            <a:r>
              <a:rPr lang="en-US" dirty="0" smtClean="0"/>
              <a:t>and slaughtered its inhabitants</a:t>
            </a:r>
            <a:endParaRPr lang="en-US" dirty="0"/>
          </a:p>
        </p:txBody>
      </p:sp>
      <p:pic>
        <p:nvPicPr>
          <p:cNvPr id="6" name="Picture 5"/>
          <p:cNvPicPr>
            <a:picLocks noChangeAspect="1"/>
          </p:cNvPicPr>
          <p:nvPr/>
        </p:nvPicPr>
        <p:blipFill>
          <a:blip r:embed="rId3"/>
          <a:stretch>
            <a:fillRect/>
          </a:stretch>
        </p:blipFill>
        <p:spPr>
          <a:xfrm>
            <a:off x="1714500" y="-11112"/>
            <a:ext cx="5715000" cy="2857500"/>
          </a:xfrm>
          <a:prstGeom prst="rect">
            <a:avLst/>
          </a:prstGeom>
        </p:spPr>
      </p:pic>
    </p:spTree>
    <p:extLst>
      <p:ext uri="{BB962C8B-B14F-4D97-AF65-F5344CB8AC3E}">
        <p14:creationId xmlns:p14="http://schemas.microsoft.com/office/powerpoint/2010/main" val="172669220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82600" y="114300"/>
            <a:ext cx="8166100" cy="6629400"/>
          </a:xfrm>
          <a:prstGeom prst="rect">
            <a:avLst/>
          </a:prstGeom>
        </p:spPr>
      </p:pic>
    </p:spTree>
    <p:extLst>
      <p:ext uri="{BB962C8B-B14F-4D97-AF65-F5344CB8AC3E}">
        <p14:creationId xmlns:p14="http://schemas.microsoft.com/office/powerpoint/2010/main" val="83762885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1000"/>
          </a:blip>
          <a:stretch>
            <a:fillRect/>
          </a:stretch>
        </p:blipFill>
        <p:spPr>
          <a:xfrm>
            <a:off x="37361" y="9169"/>
            <a:ext cx="9144000" cy="6849174"/>
          </a:xfrm>
          <a:prstGeom prst="rect">
            <a:avLst/>
          </a:prstGeom>
        </p:spPr>
      </p:pic>
      <p:sp>
        <p:nvSpPr>
          <p:cNvPr id="2" name="Title 1"/>
          <p:cNvSpPr>
            <a:spLocks noGrp="1"/>
          </p:cNvSpPr>
          <p:nvPr>
            <p:ph type="title"/>
          </p:nvPr>
        </p:nvSpPr>
        <p:spPr>
          <a:xfrm>
            <a:off x="457200" y="-24146"/>
            <a:ext cx="8229600" cy="1143000"/>
          </a:xfrm>
        </p:spPr>
        <p:txBody>
          <a:bodyPr/>
          <a:lstStyle/>
          <a:p>
            <a:r>
              <a:rPr lang="en-US" dirty="0" smtClean="0">
                <a:solidFill>
                  <a:srgbClr val="FF0000"/>
                </a:solidFill>
              </a:rPr>
              <a:t>The Mughal Empire (1526-1837)</a:t>
            </a:r>
            <a:endParaRPr lang="en-US" dirty="0">
              <a:solidFill>
                <a:srgbClr val="FF0000"/>
              </a:solidFill>
            </a:endParaRPr>
          </a:p>
        </p:txBody>
      </p:sp>
      <p:sp>
        <p:nvSpPr>
          <p:cNvPr id="3" name="Content Placeholder 2"/>
          <p:cNvSpPr>
            <a:spLocks noGrp="1"/>
          </p:cNvSpPr>
          <p:nvPr>
            <p:ph idx="1"/>
          </p:nvPr>
        </p:nvSpPr>
        <p:spPr>
          <a:xfrm>
            <a:off x="158312" y="965284"/>
            <a:ext cx="8229600" cy="4525963"/>
          </a:xfrm>
        </p:spPr>
        <p:txBody>
          <a:bodyPr/>
          <a:lstStyle/>
          <a:p>
            <a:r>
              <a:rPr lang="en-US" dirty="0" smtClean="0">
                <a:solidFill>
                  <a:srgbClr val="0000FF"/>
                </a:solidFill>
              </a:rPr>
              <a:t>In 1526, Babur</a:t>
            </a:r>
            <a:r>
              <a:rPr lang="en-US" dirty="0" smtClean="0"/>
              <a:t>, a descendant of both Tamerlane and </a:t>
            </a:r>
            <a:r>
              <a:rPr lang="en-US" dirty="0" err="1" smtClean="0"/>
              <a:t>Chinggis</a:t>
            </a:r>
            <a:r>
              <a:rPr lang="en-US" dirty="0" smtClean="0"/>
              <a:t> </a:t>
            </a:r>
            <a:r>
              <a:rPr lang="en-US" dirty="0" err="1" smtClean="0"/>
              <a:t>Kan</a:t>
            </a:r>
            <a:r>
              <a:rPr lang="en-US" dirty="0" smtClean="0"/>
              <a:t>, defeated the Sultan of Delhi and </a:t>
            </a:r>
            <a:r>
              <a:rPr lang="en-US" dirty="0" smtClean="0">
                <a:solidFill>
                  <a:srgbClr val="0000FF"/>
                </a:solidFill>
              </a:rPr>
              <a:t>founded the Mughal Empire</a:t>
            </a:r>
          </a:p>
          <a:p>
            <a:r>
              <a:rPr lang="en-US" dirty="0" smtClean="0">
                <a:solidFill>
                  <a:srgbClr val="0000FF"/>
                </a:solidFill>
              </a:rPr>
              <a:t>Muslims</a:t>
            </a:r>
            <a:r>
              <a:rPr lang="en-US" dirty="0" smtClean="0"/>
              <a:t> with close ties to the </a:t>
            </a:r>
            <a:r>
              <a:rPr lang="en-US" dirty="0" err="1" smtClean="0"/>
              <a:t>Safavids</a:t>
            </a:r>
            <a:endParaRPr lang="en-US" dirty="0" smtClean="0"/>
          </a:p>
          <a:p>
            <a:r>
              <a:rPr lang="en-US" dirty="0" smtClean="0">
                <a:solidFill>
                  <a:srgbClr val="0000FF"/>
                </a:solidFill>
              </a:rPr>
              <a:t>Gunpowder Empire</a:t>
            </a:r>
          </a:p>
          <a:p>
            <a:endParaRPr lang="en-US" dirty="0"/>
          </a:p>
        </p:txBody>
      </p:sp>
      <p:pic>
        <p:nvPicPr>
          <p:cNvPr id="5" name="Picture 4"/>
          <p:cNvPicPr>
            <a:picLocks noChangeAspect="1"/>
          </p:cNvPicPr>
          <p:nvPr/>
        </p:nvPicPr>
        <p:blipFill>
          <a:blip r:embed="rId3"/>
          <a:stretch>
            <a:fillRect/>
          </a:stretch>
        </p:blipFill>
        <p:spPr>
          <a:xfrm>
            <a:off x="6667500" y="3581743"/>
            <a:ext cx="2476500" cy="3276600"/>
          </a:xfrm>
          <a:prstGeom prst="rect">
            <a:avLst/>
          </a:prstGeom>
        </p:spPr>
      </p:pic>
      <p:pic>
        <p:nvPicPr>
          <p:cNvPr id="6" name="Picture 5"/>
          <p:cNvPicPr>
            <a:picLocks noChangeAspect="1"/>
          </p:cNvPicPr>
          <p:nvPr/>
        </p:nvPicPr>
        <p:blipFill>
          <a:blip r:embed="rId4"/>
          <a:stretch>
            <a:fillRect/>
          </a:stretch>
        </p:blipFill>
        <p:spPr>
          <a:xfrm>
            <a:off x="1538659" y="4394200"/>
            <a:ext cx="3289300" cy="2463800"/>
          </a:xfrm>
          <a:prstGeom prst="rect">
            <a:avLst/>
          </a:prstGeom>
        </p:spPr>
      </p:pic>
    </p:spTree>
    <p:extLst>
      <p:ext uri="{BB962C8B-B14F-4D97-AF65-F5344CB8AC3E}">
        <p14:creationId xmlns:p14="http://schemas.microsoft.com/office/powerpoint/2010/main" val="75295195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1000"/>
          </a:blip>
          <a:stretch>
            <a:fillRect/>
          </a:stretch>
        </p:blipFill>
        <p:spPr>
          <a:xfrm>
            <a:off x="37361" y="9169"/>
            <a:ext cx="9144000" cy="6849174"/>
          </a:xfrm>
          <a:prstGeom prst="rect">
            <a:avLst/>
          </a:prstGeom>
        </p:spPr>
      </p:pic>
      <p:sp>
        <p:nvSpPr>
          <p:cNvPr id="3" name="Content Placeholder 2"/>
          <p:cNvSpPr>
            <a:spLocks noGrp="1"/>
          </p:cNvSpPr>
          <p:nvPr>
            <p:ph idx="1"/>
          </p:nvPr>
        </p:nvSpPr>
        <p:spPr>
          <a:xfrm>
            <a:off x="0" y="1156202"/>
            <a:ext cx="6070600" cy="5701798"/>
          </a:xfrm>
        </p:spPr>
        <p:txBody>
          <a:bodyPr>
            <a:normAutofit/>
          </a:bodyPr>
          <a:lstStyle/>
          <a:p>
            <a:r>
              <a:rPr lang="en-US" dirty="0" smtClean="0"/>
              <a:t>Most famous ruler, Babur’s grandson</a:t>
            </a:r>
          </a:p>
          <a:p>
            <a:r>
              <a:rPr lang="en-US" dirty="0" smtClean="0">
                <a:solidFill>
                  <a:srgbClr val="0000FF"/>
                </a:solidFill>
              </a:rPr>
              <a:t>He conquered neighboring Muslims and Hindu states, uniting Northern India under his rule</a:t>
            </a:r>
          </a:p>
          <a:p>
            <a:r>
              <a:rPr lang="en-US" dirty="0" smtClean="0">
                <a:solidFill>
                  <a:srgbClr val="0000FF"/>
                </a:solidFill>
              </a:rPr>
              <a:t>Promoted religious tolerance</a:t>
            </a:r>
          </a:p>
          <a:p>
            <a:r>
              <a:rPr lang="en-US" dirty="0" smtClean="0"/>
              <a:t>Ended taxes Hindus had to pay</a:t>
            </a:r>
          </a:p>
          <a:p>
            <a:r>
              <a:rPr lang="en-US" dirty="0" smtClean="0"/>
              <a:t>Divided empire into 12 provinces</a:t>
            </a:r>
          </a:p>
          <a:p>
            <a:endParaRPr lang="en-US" dirty="0" smtClean="0"/>
          </a:p>
        </p:txBody>
      </p:sp>
      <p:sp>
        <p:nvSpPr>
          <p:cNvPr id="4" name="Title 1"/>
          <p:cNvSpPr>
            <a:spLocks noGrp="1"/>
          </p:cNvSpPr>
          <p:nvPr>
            <p:ph type="title"/>
          </p:nvPr>
        </p:nvSpPr>
        <p:spPr>
          <a:xfrm>
            <a:off x="457200" y="13202"/>
            <a:ext cx="8229600" cy="1143000"/>
          </a:xfrm>
        </p:spPr>
        <p:txBody>
          <a:bodyPr>
            <a:normAutofit/>
          </a:bodyPr>
          <a:lstStyle/>
          <a:p>
            <a:r>
              <a:rPr lang="en-US" dirty="0" smtClean="0">
                <a:solidFill>
                  <a:srgbClr val="FF0000"/>
                </a:solidFill>
              </a:rPr>
              <a:t>Akbar the Great (1542-1605)</a:t>
            </a:r>
            <a:endParaRPr lang="en-US" dirty="0">
              <a:solidFill>
                <a:srgbClr val="FF0000"/>
              </a:solidFill>
            </a:endParaRPr>
          </a:p>
        </p:txBody>
      </p:sp>
      <p:pic>
        <p:nvPicPr>
          <p:cNvPr id="6" name="Picture 5"/>
          <p:cNvPicPr>
            <a:picLocks noChangeAspect="1"/>
          </p:cNvPicPr>
          <p:nvPr/>
        </p:nvPicPr>
        <p:blipFill>
          <a:blip r:embed="rId3"/>
          <a:stretch>
            <a:fillRect/>
          </a:stretch>
        </p:blipFill>
        <p:spPr>
          <a:xfrm>
            <a:off x="6070600" y="1485900"/>
            <a:ext cx="3009900" cy="3873500"/>
          </a:xfrm>
          <a:prstGeom prst="rect">
            <a:avLst/>
          </a:prstGeom>
        </p:spPr>
      </p:pic>
    </p:spTree>
    <p:extLst>
      <p:ext uri="{BB962C8B-B14F-4D97-AF65-F5344CB8AC3E}">
        <p14:creationId xmlns:p14="http://schemas.microsoft.com/office/powerpoint/2010/main" val="367372961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MUGH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9342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akb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338" y="3124200"/>
            <a:ext cx="2506662"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73149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wipe(down)">
                                      <p:cBhvr>
                                        <p:cTn id="7" dur="580">
                                          <p:stCondLst>
                                            <p:cond delay="0"/>
                                          </p:stCondLst>
                                        </p:cTn>
                                        <p:tgtEl>
                                          <p:spTgt spid="12292"/>
                                        </p:tgtEl>
                                      </p:cBhvr>
                                    </p:animEffect>
                                    <p:anim calcmode="lin" valueType="num">
                                      <p:cBhvr>
                                        <p:cTn id="8" dur="1822" tmFilter="0,0; 0.14,0.36; 0.43,0.73; 0.71,0.91; 1.0,1.0">
                                          <p:stCondLst>
                                            <p:cond delay="0"/>
                                          </p:stCondLst>
                                        </p:cTn>
                                        <p:tgtEl>
                                          <p:spTgt spid="1229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29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29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29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29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292"/>
                                        </p:tgtEl>
                                      </p:cBhvr>
                                      <p:to x="100000" y="60000"/>
                                    </p:animScale>
                                    <p:animScale>
                                      <p:cBhvr>
                                        <p:cTn id="14" dur="166" decel="50000">
                                          <p:stCondLst>
                                            <p:cond delay="676"/>
                                          </p:stCondLst>
                                        </p:cTn>
                                        <p:tgtEl>
                                          <p:spTgt spid="12292"/>
                                        </p:tgtEl>
                                      </p:cBhvr>
                                      <p:to x="100000" y="100000"/>
                                    </p:animScale>
                                    <p:animScale>
                                      <p:cBhvr>
                                        <p:cTn id="15" dur="26">
                                          <p:stCondLst>
                                            <p:cond delay="1312"/>
                                          </p:stCondLst>
                                        </p:cTn>
                                        <p:tgtEl>
                                          <p:spTgt spid="12292"/>
                                        </p:tgtEl>
                                      </p:cBhvr>
                                      <p:to x="100000" y="80000"/>
                                    </p:animScale>
                                    <p:animScale>
                                      <p:cBhvr>
                                        <p:cTn id="16" dur="166" decel="50000">
                                          <p:stCondLst>
                                            <p:cond delay="1338"/>
                                          </p:stCondLst>
                                        </p:cTn>
                                        <p:tgtEl>
                                          <p:spTgt spid="12292"/>
                                        </p:tgtEl>
                                      </p:cBhvr>
                                      <p:to x="100000" y="100000"/>
                                    </p:animScale>
                                    <p:animScale>
                                      <p:cBhvr>
                                        <p:cTn id="17" dur="26">
                                          <p:stCondLst>
                                            <p:cond delay="1642"/>
                                          </p:stCondLst>
                                        </p:cTn>
                                        <p:tgtEl>
                                          <p:spTgt spid="12292"/>
                                        </p:tgtEl>
                                      </p:cBhvr>
                                      <p:to x="100000" y="90000"/>
                                    </p:animScale>
                                    <p:animScale>
                                      <p:cBhvr>
                                        <p:cTn id="18" dur="166" decel="50000">
                                          <p:stCondLst>
                                            <p:cond delay="1668"/>
                                          </p:stCondLst>
                                        </p:cTn>
                                        <p:tgtEl>
                                          <p:spTgt spid="12292"/>
                                        </p:tgtEl>
                                      </p:cBhvr>
                                      <p:to x="100000" y="100000"/>
                                    </p:animScale>
                                    <p:animScale>
                                      <p:cBhvr>
                                        <p:cTn id="19" dur="26">
                                          <p:stCondLst>
                                            <p:cond delay="1808"/>
                                          </p:stCondLst>
                                        </p:cTn>
                                        <p:tgtEl>
                                          <p:spTgt spid="12292"/>
                                        </p:tgtEl>
                                      </p:cBhvr>
                                      <p:to x="100000" y="95000"/>
                                    </p:animScale>
                                    <p:animScale>
                                      <p:cBhvr>
                                        <p:cTn id="20" dur="166" decel="50000">
                                          <p:stCondLst>
                                            <p:cond delay="1834"/>
                                          </p:stCondLst>
                                        </p:cTn>
                                        <p:tgtEl>
                                          <p:spTgt spid="1229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35" presetClass="entr" presetSubtype="0" fill="hold" nodeType="clickEffect">
                                  <p:stCondLst>
                                    <p:cond delay="0"/>
                                  </p:stCondLst>
                                  <p:childTnLst>
                                    <p:set>
                                      <p:cBhvr>
                                        <p:cTn id="24" dur="1" fill="hold">
                                          <p:stCondLst>
                                            <p:cond delay="0"/>
                                          </p:stCondLst>
                                        </p:cTn>
                                        <p:tgtEl>
                                          <p:spTgt spid="12293"/>
                                        </p:tgtEl>
                                        <p:attrNameLst>
                                          <p:attrName>style.visibility</p:attrName>
                                        </p:attrNameLst>
                                      </p:cBhvr>
                                      <p:to>
                                        <p:strVal val="visible"/>
                                      </p:to>
                                    </p:set>
                                    <p:animEffect transition="in" filter="fade">
                                      <p:cBhvr>
                                        <p:cTn id="25" dur="2000"/>
                                        <p:tgtEl>
                                          <p:spTgt spid="12293"/>
                                        </p:tgtEl>
                                      </p:cBhvr>
                                    </p:animEffect>
                                    <p:anim calcmode="lin" valueType="num">
                                      <p:cBhvr>
                                        <p:cTn id="26" dur="2000" fill="hold"/>
                                        <p:tgtEl>
                                          <p:spTgt spid="12293"/>
                                        </p:tgtEl>
                                        <p:attrNameLst>
                                          <p:attrName>style.rotation</p:attrName>
                                        </p:attrNameLst>
                                      </p:cBhvr>
                                      <p:tavLst>
                                        <p:tav tm="0">
                                          <p:val>
                                            <p:fltVal val="720"/>
                                          </p:val>
                                        </p:tav>
                                        <p:tav tm="100000">
                                          <p:val>
                                            <p:fltVal val="0"/>
                                          </p:val>
                                        </p:tav>
                                      </p:tavLst>
                                    </p:anim>
                                    <p:anim calcmode="lin" valueType="num">
                                      <p:cBhvr>
                                        <p:cTn id="27" dur="2000" fill="hold"/>
                                        <p:tgtEl>
                                          <p:spTgt spid="12293"/>
                                        </p:tgtEl>
                                        <p:attrNameLst>
                                          <p:attrName>ppt_h</p:attrName>
                                        </p:attrNameLst>
                                      </p:cBhvr>
                                      <p:tavLst>
                                        <p:tav tm="0">
                                          <p:val>
                                            <p:fltVal val="0"/>
                                          </p:val>
                                        </p:tav>
                                        <p:tav tm="100000">
                                          <p:val>
                                            <p:strVal val="#ppt_h"/>
                                          </p:val>
                                        </p:tav>
                                      </p:tavLst>
                                    </p:anim>
                                    <p:anim calcmode="lin" valueType="num">
                                      <p:cBhvr>
                                        <p:cTn id="28" dur="2000" fill="hold"/>
                                        <p:tgtEl>
                                          <p:spTgt spid="1229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1000"/>
          </a:blip>
          <a:stretch>
            <a:fillRect/>
          </a:stretch>
        </p:blipFill>
        <p:spPr>
          <a:xfrm>
            <a:off x="37361" y="9169"/>
            <a:ext cx="9144000" cy="6849174"/>
          </a:xfrm>
          <a:prstGeom prst="rect">
            <a:avLst/>
          </a:prstGeom>
        </p:spPr>
      </p:pic>
      <p:sp>
        <p:nvSpPr>
          <p:cNvPr id="3" name="Content Placeholder 2"/>
          <p:cNvSpPr>
            <a:spLocks noGrp="1"/>
          </p:cNvSpPr>
          <p:nvPr>
            <p:ph idx="1"/>
          </p:nvPr>
        </p:nvSpPr>
        <p:spPr>
          <a:xfrm>
            <a:off x="37361" y="226218"/>
            <a:ext cx="6211039" cy="6632125"/>
          </a:xfrm>
        </p:spPr>
        <p:txBody>
          <a:bodyPr>
            <a:normAutofit/>
          </a:bodyPr>
          <a:lstStyle/>
          <a:p>
            <a:r>
              <a:rPr lang="en-US" dirty="0" smtClean="0">
                <a:solidFill>
                  <a:srgbClr val="0000FF"/>
                </a:solidFill>
              </a:rPr>
              <a:t>Well trained officials </a:t>
            </a:r>
            <a:r>
              <a:rPr lang="en-US" dirty="0" smtClean="0"/>
              <a:t>to enforce laws and collect taxes</a:t>
            </a:r>
          </a:p>
          <a:p>
            <a:r>
              <a:rPr lang="en-US" dirty="0" smtClean="0">
                <a:solidFill>
                  <a:srgbClr val="0000FF"/>
                </a:solidFill>
              </a:rPr>
              <a:t>Encouraged learning, painting, music, and literature</a:t>
            </a:r>
          </a:p>
          <a:p>
            <a:r>
              <a:rPr lang="en-US" dirty="0" smtClean="0"/>
              <a:t>His grandson, </a:t>
            </a:r>
            <a:r>
              <a:rPr lang="en-US" dirty="0" smtClean="0">
                <a:solidFill>
                  <a:srgbClr val="0000FF"/>
                </a:solidFill>
              </a:rPr>
              <a:t>Shah </a:t>
            </a:r>
            <a:r>
              <a:rPr lang="en-US" dirty="0" err="1" smtClean="0">
                <a:solidFill>
                  <a:srgbClr val="0000FF"/>
                </a:solidFill>
              </a:rPr>
              <a:t>Jahan</a:t>
            </a:r>
            <a:r>
              <a:rPr lang="en-US" dirty="0" smtClean="0">
                <a:solidFill>
                  <a:srgbClr val="0000FF"/>
                </a:solidFill>
              </a:rPr>
              <a:t> (1628-1658), was less nice to the Hindus</a:t>
            </a:r>
          </a:p>
          <a:p>
            <a:pPr lvl="1"/>
            <a:r>
              <a:rPr lang="en-US" dirty="0" smtClean="0"/>
              <a:t>Reinstated taxes, destroyed temples</a:t>
            </a:r>
          </a:p>
          <a:p>
            <a:pPr lvl="1"/>
            <a:r>
              <a:rPr lang="en-US" dirty="0" smtClean="0"/>
              <a:t>Many people converted to Islam to escape the taxes and move up the caste system</a:t>
            </a:r>
          </a:p>
          <a:p>
            <a:endParaRPr lang="en-US" dirty="0" smtClean="0"/>
          </a:p>
        </p:txBody>
      </p:sp>
      <p:pic>
        <p:nvPicPr>
          <p:cNvPr id="5" name="Picture 4"/>
          <p:cNvPicPr>
            <a:picLocks noChangeAspect="1"/>
          </p:cNvPicPr>
          <p:nvPr/>
        </p:nvPicPr>
        <p:blipFill>
          <a:blip r:embed="rId3"/>
          <a:stretch>
            <a:fillRect/>
          </a:stretch>
        </p:blipFill>
        <p:spPr>
          <a:xfrm>
            <a:off x="6319156" y="4070916"/>
            <a:ext cx="2824844" cy="2177484"/>
          </a:xfrm>
          <a:prstGeom prst="rect">
            <a:avLst/>
          </a:prstGeom>
        </p:spPr>
      </p:pic>
      <p:pic>
        <p:nvPicPr>
          <p:cNvPr id="6" name="Picture 5"/>
          <p:cNvPicPr>
            <a:picLocks noChangeAspect="1"/>
          </p:cNvPicPr>
          <p:nvPr/>
        </p:nvPicPr>
        <p:blipFill>
          <a:blip r:embed="rId4"/>
          <a:stretch>
            <a:fillRect/>
          </a:stretch>
        </p:blipFill>
        <p:spPr>
          <a:xfrm>
            <a:off x="6922983" y="9169"/>
            <a:ext cx="2258378" cy="3011170"/>
          </a:xfrm>
          <a:prstGeom prst="rect">
            <a:avLst/>
          </a:prstGeom>
        </p:spPr>
      </p:pic>
    </p:spTree>
    <p:extLst>
      <p:ext uri="{BB962C8B-B14F-4D97-AF65-F5344CB8AC3E}">
        <p14:creationId xmlns:p14="http://schemas.microsoft.com/office/powerpoint/2010/main" val="96496808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1000"/>
          </a:blip>
          <a:stretch>
            <a:fillRect/>
          </a:stretch>
        </p:blipFill>
        <p:spPr>
          <a:xfrm>
            <a:off x="37361" y="9169"/>
            <a:ext cx="9144000" cy="6849174"/>
          </a:xfrm>
          <a:prstGeom prst="rect">
            <a:avLst/>
          </a:prstGeom>
        </p:spPr>
      </p:pic>
      <p:sp>
        <p:nvSpPr>
          <p:cNvPr id="23554" name="Rectangle 2"/>
          <p:cNvSpPr>
            <a:spLocks noGrp="1" noChangeArrowheads="1"/>
          </p:cNvSpPr>
          <p:nvPr>
            <p:ph type="title"/>
          </p:nvPr>
        </p:nvSpPr>
        <p:spPr/>
        <p:txBody>
          <a:bodyPr/>
          <a:lstStyle/>
          <a:p>
            <a:pPr eaLnBrk="1" hangingPunct="1"/>
            <a:r>
              <a:rPr lang="en-US">
                <a:latin typeface="Arial" charset="0"/>
              </a:rPr>
              <a:t>The Mughal Dynasty</a:t>
            </a:r>
          </a:p>
        </p:txBody>
      </p:sp>
      <p:sp>
        <p:nvSpPr>
          <p:cNvPr id="16388" name="Text Box 4"/>
          <p:cNvSpPr txBox="1">
            <a:spLocks noChangeArrowheads="1"/>
          </p:cNvSpPr>
          <p:nvPr/>
        </p:nvSpPr>
        <p:spPr bwMode="auto">
          <a:xfrm>
            <a:off x="152400" y="1482725"/>
            <a:ext cx="8915400" cy="545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200"/>
              <a:t>As the famine increased, men abandoned towns and villages and wandered helplessly. It was easy to recognize their condition: eyes sunk deep in head, lips pale and covered with slime, the skin hard, with the bones showing through, the belly nothing but a pouch hanging down empty, knuckles and knee-caps showing  prominently. One would cry and howl for hunger, while another lay stretched on the ground dying in misery; wherever you went, you saw nothing but corpses.</a:t>
            </a:r>
          </a:p>
        </p:txBody>
      </p:sp>
    </p:spTree>
    <p:extLst>
      <p:ext uri="{BB962C8B-B14F-4D97-AF65-F5344CB8AC3E}">
        <p14:creationId xmlns:p14="http://schemas.microsoft.com/office/powerpoint/2010/main" val="9937887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6388"/>
                                        </p:tgtEl>
                                        <p:attrNameLst>
                                          <p:attrName>style.visibility</p:attrName>
                                        </p:attrNameLst>
                                      </p:cBhvr>
                                      <p:to>
                                        <p:strVal val="visible"/>
                                      </p:to>
                                    </p:set>
                                    <p:anim calcmode="lin" valueType="num">
                                      <p:cBhvr>
                                        <p:cTn id="7" dur="1000" fill="hold"/>
                                        <p:tgtEl>
                                          <p:spTgt spid="16388"/>
                                        </p:tgtEl>
                                        <p:attrNameLst>
                                          <p:attrName>ppt_w</p:attrName>
                                        </p:attrNameLst>
                                      </p:cBhvr>
                                      <p:tavLst>
                                        <p:tav tm="0">
                                          <p:val>
                                            <p:fltVal val="0"/>
                                          </p:val>
                                        </p:tav>
                                        <p:tav tm="100000">
                                          <p:val>
                                            <p:strVal val="#ppt_w"/>
                                          </p:val>
                                        </p:tav>
                                      </p:tavLst>
                                    </p:anim>
                                    <p:anim calcmode="lin" valueType="num">
                                      <p:cBhvr>
                                        <p:cTn id="8" dur="1000" fill="hold"/>
                                        <p:tgtEl>
                                          <p:spTgt spid="16388"/>
                                        </p:tgtEl>
                                        <p:attrNameLst>
                                          <p:attrName>ppt_h</p:attrName>
                                        </p:attrNameLst>
                                      </p:cBhvr>
                                      <p:tavLst>
                                        <p:tav tm="0">
                                          <p:val>
                                            <p:fltVal val="0"/>
                                          </p:val>
                                        </p:tav>
                                        <p:tav tm="100000">
                                          <p:val>
                                            <p:strVal val="#ppt_h"/>
                                          </p:val>
                                        </p:tav>
                                      </p:tavLst>
                                    </p:anim>
                                    <p:anim calcmode="lin" valueType="num">
                                      <p:cBhvr>
                                        <p:cTn id="9" dur="1000" fill="hold"/>
                                        <p:tgtEl>
                                          <p:spTgt spid="16388"/>
                                        </p:tgtEl>
                                        <p:attrNameLst>
                                          <p:attrName>style.rotation</p:attrName>
                                        </p:attrNameLst>
                                      </p:cBhvr>
                                      <p:tavLst>
                                        <p:tav tm="0">
                                          <p:val>
                                            <p:fltVal val="90"/>
                                          </p:val>
                                        </p:tav>
                                        <p:tav tm="100000">
                                          <p:val>
                                            <p:fltVal val="0"/>
                                          </p:val>
                                        </p:tav>
                                      </p:tavLst>
                                    </p:anim>
                                    <p:animEffect transition="in" filter="fade">
                                      <p:cBhvr>
                                        <p:cTn id="10" dur="10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1000"/>
          </a:blip>
          <a:stretch>
            <a:fillRect/>
          </a:stretch>
        </p:blipFill>
        <p:spPr>
          <a:xfrm>
            <a:off x="37361" y="9169"/>
            <a:ext cx="9144000" cy="6849174"/>
          </a:xfrm>
          <a:prstGeom prst="rect">
            <a:avLst/>
          </a:prstGeom>
        </p:spPr>
      </p:pic>
      <p:sp>
        <p:nvSpPr>
          <p:cNvPr id="3" name="Content Placeholder 2"/>
          <p:cNvSpPr>
            <a:spLocks noGrp="1"/>
          </p:cNvSpPr>
          <p:nvPr>
            <p:ph idx="1"/>
          </p:nvPr>
        </p:nvSpPr>
        <p:spPr>
          <a:xfrm>
            <a:off x="457200" y="40759"/>
            <a:ext cx="8229600" cy="4525963"/>
          </a:xfrm>
        </p:spPr>
        <p:txBody>
          <a:bodyPr/>
          <a:lstStyle/>
          <a:p>
            <a:r>
              <a:rPr lang="en-US" dirty="0" smtClean="0"/>
              <a:t>Under </a:t>
            </a:r>
            <a:r>
              <a:rPr lang="en-US" dirty="0" err="1" smtClean="0"/>
              <a:t>Jahan</a:t>
            </a:r>
            <a:r>
              <a:rPr lang="en-US" dirty="0" smtClean="0"/>
              <a:t>, art and architecture flourished</a:t>
            </a:r>
          </a:p>
          <a:p>
            <a:r>
              <a:rPr lang="en-US" dirty="0" smtClean="0">
                <a:solidFill>
                  <a:srgbClr val="0000FF"/>
                </a:solidFill>
              </a:rPr>
              <a:t>Built the </a:t>
            </a:r>
            <a:r>
              <a:rPr lang="en-US" dirty="0" err="1" smtClean="0">
                <a:solidFill>
                  <a:srgbClr val="0000FF"/>
                </a:solidFill>
              </a:rPr>
              <a:t>Taj</a:t>
            </a:r>
            <a:r>
              <a:rPr lang="en-US" dirty="0" smtClean="0">
                <a:solidFill>
                  <a:srgbClr val="0000FF"/>
                </a:solidFill>
              </a:rPr>
              <a:t> </a:t>
            </a:r>
            <a:r>
              <a:rPr lang="en-US" dirty="0" err="1" smtClean="0">
                <a:solidFill>
                  <a:srgbClr val="0000FF"/>
                </a:solidFill>
              </a:rPr>
              <a:t>Mahal</a:t>
            </a:r>
            <a:r>
              <a:rPr lang="en-US" dirty="0" smtClean="0">
                <a:solidFill>
                  <a:srgbClr val="0000FF"/>
                </a:solidFill>
              </a:rPr>
              <a:t>, as a tomb for his wife</a:t>
            </a:r>
          </a:p>
          <a:p>
            <a:r>
              <a:rPr lang="en-US" dirty="0" smtClean="0"/>
              <a:t>Continued to rule until 1857 as a series of small independent kingdoms</a:t>
            </a:r>
          </a:p>
          <a:p>
            <a:r>
              <a:rPr lang="en-US" dirty="0" smtClean="0"/>
              <a:t>Eventually fell apart</a:t>
            </a:r>
          </a:p>
          <a:p>
            <a:pPr marL="0" indent="0">
              <a:buNone/>
            </a:pPr>
            <a:endParaRPr lang="en-US" dirty="0"/>
          </a:p>
        </p:txBody>
      </p:sp>
      <p:pic>
        <p:nvPicPr>
          <p:cNvPr id="5" name="Picture 4"/>
          <p:cNvPicPr>
            <a:picLocks noChangeAspect="1"/>
          </p:cNvPicPr>
          <p:nvPr/>
        </p:nvPicPr>
        <p:blipFill>
          <a:blip r:embed="rId3"/>
          <a:stretch>
            <a:fillRect/>
          </a:stretch>
        </p:blipFill>
        <p:spPr>
          <a:xfrm>
            <a:off x="4632709" y="3473350"/>
            <a:ext cx="4367090" cy="3272949"/>
          </a:xfrm>
          <a:prstGeom prst="rect">
            <a:avLst/>
          </a:prstGeom>
        </p:spPr>
      </p:pic>
      <p:pic>
        <p:nvPicPr>
          <p:cNvPr id="6" name="Picture 5"/>
          <p:cNvPicPr>
            <a:picLocks noChangeAspect="1"/>
          </p:cNvPicPr>
          <p:nvPr/>
        </p:nvPicPr>
        <p:blipFill>
          <a:blip r:embed="rId4"/>
          <a:stretch>
            <a:fillRect/>
          </a:stretch>
        </p:blipFill>
        <p:spPr>
          <a:xfrm>
            <a:off x="457200" y="2952556"/>
            <a:ext cx="3622762" cy="3606661"/>
          </a:xfrm>
          <a:prstGeom prst="rect">
            <a:avLst/>
          </a:prstGeom>
        </p:spPr>
      </p:pic>
      <p:sp>
        <p:nvSpPr>
          <p:cNvPr id="7" name="TextBox 6"/>
          <p:cNvSpPr txBox="1"/>
          <p:nvPr/>
        </p:nvSpPr>
        <p:spPr>
          <a:xfrm>
            <a:off x="6612821" y="2091480"/>
            <a:ext cx="2568540" cy="1200329"/>
          </a:xfrm>
          <a:prstGeom prst="rect">
            <a:avLst/>
          </a:prstGeom>
          <a:noFill/>
        </p:spPr>
        <p:txBody>
          <a:bodyPr wrap="square" rtlCol="0">
            <a:spAutoFit/>
          </a:bodyPr>
          <a:lstStyle/>
          <a:p>
            <a:r>
              <a:rPr lang="en-US" dirty="0" smtClean="0">
                <a:hlinkClick r:id="rId5"/>
              </a:rPr>
              <a:t>http://www.youtube.com/watch?v=5SjTwS7Xv-s</a:t>
            </a:r>
            <a:endParaRPr lang="en-US" dirty="0" smtClean="0"/>
          </a:p>
          <a:p>
            <a:endParaRPr lang="en-US" dirty="0"/>
          </a:p>
        </p:txBody>
      </p:sp>
    </p:spTree>
    <p:extLst>
      <p:ext uri="{BB962C8B-B14F-4D97-AF65-F5344CB8AC3E}">
        <p14:creationId xmlns:p14="http://schemas.microsoft.com/office/powerpoint/2010/main" val="375859989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1000"/>
          </a:blip>
          <a:stretch>
            <a:fillRect/>
          </a:stretch>
        </p:blipFill>
        <p:spPr>
          <a:xfrm>
            <a:off x="37361" y="9169"/>
            <a:ext cx="9144000" cy="6849174"/>
          </a:xfrm>
          <a:prstGeom prst="rect">
            <a:avLst/>
          </a:prstGeom>
        </p:spPr>
      </p:pic>
      <p:sp>
        <p:nvSpPr>
          <p:cNvPr id="16386" name="Rectangle 2"/>
          <p:cNvSpPr>
            <a:spLocks noGrp="1" noChangeArrowheads="1"/>
          </p:cNvSpPr>
          <p:nvPr>
            <p:ph type="title"/>
          </p:nvPr>
        </p:nvSpPr>
        <p:spPr/>
        <p:txBody>
          <a:bodyPr/>
          <a:lstStyle/>
          <a:p>
            <a:pPr eaLnBrk="1" hangingPunct="1"/>
            <a:r>
              <a:rPr lang="en-US" dirty="0">
                <a:solidFill>
                  <a:srgbClr val="FF0000"/>
                </a:solidFill>
                <a:latin typeface="Arial" charset="0"/>
              </a:rPr>
              <a:t>The Decline of the Mughals</a:t>
            </a:r>
          </a:p>
        </p:txBody>
      </p:sp>
      <p:sp>
        <p:nvSpPr>
          <p:cNvPr id="16387" name="Rectangle 3"/>
          <p:cNvSpPr>
            <a:spLocks noGrp="1" noChangeArrowheads="1"/>
          </p:cNvSpPr>
          <p:nvPr>
            <p:ph type="body" idx="1"/>
          </p:nvPr>
        </p:nvSpPr>
        <p:spPr/>
        <p:txBody>
          <a:bodyPr/>
          <a:lstStyle/>
          <a:p>
            <a:pPr eaLnBrk="1" hangingPunct="1"/>
            <a:r>
              <a:rPr lang="en-US" dirty="0">
                <a:solidFill>
                  <a:srgbClr val="0000FF"/>
                </a:solidFill>
                <a:latin typeface="Arial" charset="0"/>
              </a:rPr>
              <a:t>By the 1600s, Hindu rebellions and a new emerging religion, Sikhism, led to the decline of the Mughals</a:t>
            </a:r>
          </a:p>
          <a:p>
            <a:pPr lvl="1" eaLnBrk="1" hangingPunct="1"/>
            <a:r>
              <a:rPr lang="en-US" dirty="0">
                <a:latin typeface="Arial" charset="0"/>
              </a:rPr>
              <a:t>Most Indians had held on to Hindu customs and had not converted to Islam</a:t>
            </a:r>
          </a:p>
          <a:p>
            <a:pPr lvl="1" eaLnBrk="1" hangingPunct="1"/>
            <a:r>
              <a:rPr lang="en-US" dirty="0">
                <a:latin typeface="Arial" charset="0"/>
              </a:rPr>
              <a:t>Later Mughal rulers abandoned religious tolerance, so this made many Hindus angry</a:t>
            </a:r>
          </a:p>
        </p:txBody>
      </p:sp>
    </p:spTree>
    <p:extLst>
      <p:ext uri="{BB962C8B-B14F-4D97-AF65-F5344CB8AC3E}">
        <p14:creationId xmlns:p14="http://schemas.microsoft.com/office/powerpoint/2010/main" val="121763806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1000"/>
          </a:blip>
          <a:stretch>
            <a:fillRect/>
          </a:stretch>
        </p:blipFill>
        <p:spPr>
          <a:xfrm>
            <a:off x="37361" y="9169"/>
            <a:ext cx="9144000" cy="6849174"/>
          </a:xfrm>
          <a:prstGeom prst="rect">
            <a:avLst/>
          </a:prstGeom>
        </p:spPr>
      </p:pic>
      <p:sp>
        <p:nvSpPr>
          <p:cNvPr id="2" name="Title 1"/>
          <p:cNvSpPr>
            <a:spLocks noGrp="1"/>
          </p:cNvSpPr>
          <p:nvPr>
            <p:ph type="title"/>
          </p:nvPr>
        </p:nvSpPr>
        <p:spPr/>
        <p:txBody>
          <a:bodyPr/>
          <a:lstStyle/>
          <a:p>
            <a:r>
              <a:rPr lang="en-US" dirty="0" smtClean="0">
                <a:solidFill>
                  <a:srgbClr val="FF0000"/>
                </a:solidFill>
              </a:rPr>
              <a:t>Sikhism</a:t>
            </a:r>
            <a:endParaRPr lang="en-US" dirty="0">
              <a:solidFill>
                <a:srgbClr val="FF0000"/>
              </a:solidFill>
            </a:endParaRPr>
          </a:p>
        </p:txBody>
      </p:sp>
      <p:sp>
        <p:nvSpPr>
          <p:cNvPr id="3" name="Content Placeholder 2"/>
          <p:cNvSpPr>
            <a:spLocks noGrp="1"/>
          </p:cNvSpPr>
          <p:nvPr>
            <p:ph idx="1"/>
          </p:nvPr>
        </p:nvSpPr>
        <p:spPr>
          <a:xfrm>
            <a:off x="457200" y="1417638"/>
            <a:ext cx="4287593" cy="5440705"/>
          </a:xfrm>
        </p:spPr>
        <p:txBody>
          <a:bodyPr>
            <a:normAutofit/>
          </a:bodyPr>
          <a:lstStyle/>
          <a:p>
            <a:r>
              <a:rPr lang="en-US" dirty="0" smtClean="0">
                <a:solidFill>
                  <a:srgbClr val="0000FF"/>
                </a:solidFill>
              </a:rPr>
              <a:t>Founded in Northern India in 1469 by Guru Nanak</a:t>
            </a:r>
          </a:p>
          <a:p>
            <a:r>
              <a:rPr lang="en-US" dirty="0" smtClean="0">
                <a:solidFill>
                  <a:srgbClr val="0000FF"/>
                </a:solidFill>
              </a:rPr>
              <a:t>Guru: spiritual guide or teacher</a:t>
            </a:r>
          </a:p>
          <a:p>
            <a:r>
              <a:rPr lang="en-US" dirty="0" smtClean="0"/>
              <a:t>Believe in </a:t>
            </a:r>
            <a:r>
              <a:rPr lang="en-US" dirty="0" smtClean="0">
                <a:solidFill>
                  <a:srgbClr val="0000FF"/>
                </a:solidFill>
              </a:rPr>
              <a:t>one God </a:t>
            </a:r>
            <a:r>
              <a:rPr lang="en-US" dirty="0" smtClean="0"/>
              <a:t>and that everyone is equal in his eyes</a:t>
            </a:r>
          </a:p>
        </p:txBody>
      </p:sp>
      <p:pic>
        <p:nvPicPr>
          <p:cNvPr id="5" name="Picture 4"/>
          <p:cNvPicPr>
            <a:picLocks noChangeAspect="1"/>
          </p:cNvPicPr>
          <p:nvPr/>
        </p:nvPicPr>
        <p:blipFill>
          <a:blip r:embed="rId3"/>
          <a:stretch>
            <a:fillRect/>
          </a:stretch>
        </p:blipFill>
        <p:spPr>
          <a:xfrm>
            <a:off x="4670071" y="2413000"/>
            <a:ext cx="3708400" cy="4445000"/>
          </a:xfrm>
          <a:prstGeom prst="rect">
            <a:avLst/>
          </a:prstGeom>
        </p:spPr>
      </p:pic>
      <p:pic>
        <p:nvPicPr>
          <p:cNvPr id="6" name="Picture 5"/>
          <p:cNvPicPr>
            <a:picLocks noChangeAspect="1"/>
          </p:cNvPicPr>
          <p:nvPr/>
        </p:nvPicPr>
        <p:blipFill>
          <a:blip r:embed="rId4"/>
          <a:stretch>
            <a:fillRect/>
          </a:stretch>
        </p:blipFill>
        <p:spPr>
          <a:xfrm>
            <a:off x="6718300" y="192088"/>
            <a:ext cx="2425700" cy="2451100"/>
          </a:xfrm>
          <a:prstGeom prst="rect">
            <a:avLst/>
          </a:prstGeom>
        </p:spPr>
      </p:pic>
    </p:spTree>
    <p:extLst>
      <p:ext uri="{BB962C8B-B14F-4D97-AF65-F5344CB8AC3E}">
        <p14:creationId xmlns:p14="http://schemas.microsoft.com/office/powerpoint/2010/main" val="409262925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8000"/>
          </a:blip>
          <a:stretch>
            <a:fillRect/>
          </a:stretch>
        </p:blipFill>
        <p:spPr>
          <a:xfrm>
            <a:off x="0" y="644198"/>
            <a:ext cx="9199540" cy="5388302"/>
          </a:xfrm>
          <a:prstGeom prst="rect">
            <a:avLst/>
          </a:prstGeom>
        </p:spPr>
      </p:pic>
      <p:sp>
        <p:nvSpPr>
          <p:cNvPr id="3" name="Content Placeholder 2"/>
          <p:cNvSpPr>
            <a:spLocks noGrp="1"/>
          </p:cNvSpPr>
          <p:nvPr>
            <p:ph idx="1"/>
          </p:nvPr>
        </p:nvSpPr>
        <p:spPr>
          <a:xfrm>
            <a:off x="457200" y="241888"/>
            <a:ext cx="8229600" cy="4525963"/>
          </a:xfrm>
        </p:spPr>
        <p:txBody>
          <a:bodyPr/>
          <a:lstStyle/>
          <a:p>
            <a:r>
              <a:rPr lang="en-US" dirty="0" smtClean="0">
                <a:solidFill>
                  <a:srgbClr val="0000FF"/>
                </a:solidFill>
              </a:rPr>
              <a:t>Moved their capitol from Constantinople to Istanbul</a:t>
            </a:r>
          </a:p>
          <a:p>
            <a:r>
              <a:rPr lang="en-US" dirty="0" smtClean="0"/>
              <a:t>Conquered Egypt and North Africa</a:t>
            </a:r>
          </a:p>
          <a:p>
            <a:r>
              <a:rPr lang="en-US" dirty="0" smtClean="0">
                <a:solidFill>
                  <a:srgbClr val="0000FF"/>
                </a:solidFill>
              </a:rPr>
              <a:t>Reunited Muslim world except for Persia and Afghanistan</a:t>
            </a:r>
          </a:p>
          <a:p>
            <a:r>
              <a:rPr lang="en-US" dirty="0" smtClean="0"/>
              <a:t>Took parts of Eastern Europe</a:t>
            </a:r>
            <a:endParaRPr lang="en-US" dirty="0"/>
          </a:p>
        </p:txBody>
      </p:sp>
      <p:pic>
        <p:nvPicPr>
          <p:cNvPr id="5" name="Picture 4"/>
          <p:cNvPicPr>
            <a:picLocks noChangeAspect="1"/>
          </p:cNvPicPr>
          <p:nvPr/>
        </p:nvPicPr>
        <p:blipFill>
          <a:blip r:embed="rId3"/>
          <a:stretch>
            <a:fillRect/>
          </a:stretch>
        </p:blipFill>
        <p:spPr>
          <a:xfrm>
            <a:off x="1502732" y="3695500"/>
            <a:ext cx="5053480" cy="3162500"/>
          </a:xfrm>
          <a:prstGeom prst="rect">
            <a:avLst/>
          </a:prstGeom>
        </p:spPr>
      </p:pic>
    </p:spTree>
    <p:extLst>
      <p:ext uri="{BB962C8B-B14F-4D97-AF65-F5344CB8AC3E}">
        <p14:creationId xmlns:p14="http://schemas.microsoft.com/office/powerpoint/2010/main" val="384490614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1000"/>
          </a:blip>
          <a:stretch>
            <a:fillRect/>
          </a:stretch>
        </p:blipFill>
        <p:spPr>
          <a:xfrm>
            <a:off x="37361" y="9169"/>
            <a:ext cx="9144000" cy="6849174"/>
          </a:xfrm>
          <a:prstGeom prst="rect">
            <a:avLst/>
          </a:prstGeom>
        </p:spPr>
      </p:pic>
      <p:sp>
        <p:nvSpPr>
          <p:cNvPr id="3" name="Content Placeholder 2"/>
          <p:cNvSpPr>
            <a:spLocks noGrp="1"/>
          </p:cNvSpPr>
          <p:nvPr>
            <p:ph idx="1"/>
          </p:nvPr>
        </p:nvSpPr>
        <p:spPr>
          <a:xfrm>
            <a:off x="-1" y="0"/>
            <a:ext cx="9181361" cy="4525963"/>
          </a:xfrm>
        </p:spPr>
        <p:txBody>
          <a:bodyPr/>
          <a:lstStyle/>
          <a:p>
            <a:r>
              <a:rPr lang="en-US" dirty="0" smtClean="0">
                <a:solidFill>
                  <a:srgbClr val="0000FF"/>
                </a:solidFill>
              </a:rPr>
              <a:t>Reject the Caste system</a:t>
            </a:r>
          </a:p>
          <a:p>
            <a:r>
              <a:rPr lang="en-US" dirty="0" smtClean="0"/>
              <a:t>Can reach salvation by practicing devotion to God, truthful living, service to humanity, and standing up for justice for all people</a:t>
            </a:r>
          </a:p>
          <a:p>
            <a:r>
              <a:rPr lang="en-US" dirty="0" smtClean="0"/>
              <a:t>Men cover their hair with a turban and women leave it uncut</a:t>
            </a:r>
          </a:p>
          <a:p>
            <a:r>
              <a:rPr lang="en-US" dirty="0" smtClean="0">
                <a:solidFill>
                  <a:srgbClr val="0000FF"/>
                </a:solidFill>
              </a:rPr>
              <a:t>Bit of Hinduism and Islam</a:t>
            </a:r>
          </a:p>
          <a:p>
            <a:endParaRPr lang="en-US" dirty="0"/>
          </a:p>
        </p:txBody>
      </p:sp>
      <p:pic>
        <p:nvPicPr>
          <p:cNvPr id="5" name="Picture 4"/>
          <p:cNvPicPr>
            <a:picLocks noChangeAspect="1"/>
          </p:cNvPicPr>
          <p:nvPr/>
        </p:nvPicPr>
        <p:blipFill>
          <a:blip r:embed="rId3"/>
          <a:stretch>
            <a:fillRect/>
          </a:stretch>
        </p:blipFill>
        <p:spPr>
          <a:xfrm>
            <a:off x="4727992" y="4070916"/>
            <a:ext cx="4416007" cy="2964884"/>
          </a:xfrm>
          <a:prstGeom prst="rect">
            <a:avLst/>
          </a:prstGeom>
        </p:spPr>
      </p:pic>
      <p:pic>
        <p:nvPicPr>
          <p:cNvPr id="6" name="Picture 5"/>
          <p:cNvPicPr>
            <a:picLocks noChangeAspect="1"/>
          </p:cNvPicPr>
          <p:nvPr/>
        </p:nvPicPr>
        <p:blipFill>
          <a:blip r:embed="rId4"/>
          <a:stretch>
            <a:fillRect/>
          </a:stretch>
        </p:blipFill>
        <p:spPr>
          <a:xfrm>
            <a:off x="451439" y="3999841"/>
            <a:ext cx="3658223" cy="2743667"/>
          </a:xfrm>
          <a:prstGeom prst="rect">
            <a:avLst/>
          </a:prstGeom>
        </p:spPr>
      </p:pic>
      <p:sp>
        <p:nvSpPr>
          <p:cNvPr id="7" name="TextBox 6"/>
          <p:cNvSpPr txBox="1"/>
          <p:nvPr/>
        </p:nvSpPr>
        <p:spPr>
          <a:xfrm>
            <a:off x="6164494" y="2987828"/>
            <a:ext cx="3287731" cy="923330"/>
          </a:xfrm>
          <a:prstGeom prst="rect">
            <a:avLst/>
          </a:prstGeom>
          <a:noFill/>
        </p:spPr>
        <p:txBody>
          <a:bodyPr wrap="square" rtlCol="0">
            <a:spAutoFit/>
          </a:bodyPr>
          <a:lstStyle/>
          <a:p>
            <a:r>
              <a:rPr lang="en-US" dirty="0" smtClean="0">
                <a:hlinkClick r:id="rId5"/>
              </a:rPr>
              <a:t>http://www.youtube.com/watch?v=hGqYF9eSIyc</a:t>
            </a:r>
            <a:endParaRPr lang="en-US" dirty="0" smtClean="0"/>
          </a:p>
          <a:p>
            <a:endParaRPr lang="en-US" dirty="0"/>
          </a:p>
        </p:txBody>
      </p:sp>
    </p:spTree>
    <p:extLst>
      <p:ext uri="{BB962C8B-B14F-4D97-AF65-F5344CB8AC3E}">
        <p14:creationId xmlns:p14="http://schemas.microsoft.com/office/powerpoint/2010/main" val="285069854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1000"/>
          </a:blip>
          <a:stretch>
            <a:fillRect/>
          </a:stretch>
        </p:blipFill>
        <p:spPr>
          <a:xfrm>
            <a:off x="37361" y="9169"/>
            <a:ext cx="9144000" cy="6849174"/>
          </a:xfrm>
          <a:prstGeom prst="rect">
            <a:avLst/>
          </a:prstGeom>
        </p:spPr>
      </p:pic>
      <p:sp>
        <p:nvSpPr>
          <p:cNvPr id="17410" name="Title 1"/>
          <p:cNvSpPr>
            <a:spLocks noGrp="1"/>
          </p:cNvSpPr>
          <p:nvPr>
            <p:ph type="title"/>
          </p:nvPr>
        </p:nvSpPr>
        <p:spPr/>
        <p:txBody>
          <a:bodyPr/>
          <a:lstStyle/>
          <a:p>
            <a:pPr eaLnBrk="1" hangingPunct="1"/>
            <a:r>
              <a:rPr lang="en-US" dirty="0">
                <a:solidFill>
                  <a:srgbClr val="FF0000"/>
                </a:solidFill>
                <a:latin typeface="Arial" charset="0"/>
              </a:rPr>
              <a:t>Decline of Muslim Empires</a:t>
            </a:r>
          </a:p>
        </p:txBody>
      </p:sp>
      <p:sp>
        <p:nvSpPr>
          <p:cNvPr id="3" name="Content Placeholder 2"/>
          <p:cNvSpPr>
            <a:spLocks noGrp="1"/>
          </p:cNvSpPr>
          <p:nvPr>
            <p:ph idx="1"/>
          </p:nvPr>
        </p:nvSpPr>
        <p:spPr/>
        <p:txBody>
          <a:bodyPr>
            <a:normAutofit/>
          </a:bodyPr>
          <a:lstStyle/>
          <a:p>
            <a:pPr eaLnBrk="1" hangingPunct="1">
              <a:lnSpc>
                <a:spcPct val="90000"/>
              </a:lnSpc>
            </a:pPr>
            <a:r>
              <a:rPr lang="en-US" sz="3000" dirty="0">
                <a:latin typeface="Arial" charset="0"/>
              </a:rPr>
              <a:t>These three Muslim empires declined as Europe and its countries expanded</a:t>
            </a:r>
          </a:p>
          <a:p>
            <a:pPr lvl="1" eaLnBrk="1" hangingPunct="1">
              <a:lnSpc>
                <a:spcPct val="90000"/>
              </a:lnSpc>
            </a:pPr>
            <a:r>
              <a:rPr lang="en-US" sz="2600" dirty="0">
                <a:solidFill>
                  <a:srgbClr val="0000FF"/>
                </a:solidFill>
                <a:latin typeface="Arial" charset="0"/>
              </a:rPr>
              <a:t>Rulers declined</a:t>
            </a:r>
            <a:r>
              <a:rPr lang="en-US" sz="2600" dirty="0">
                <a:latin typeface="Arial" charset="0"/>
              </a:rPr>
              <a:t>, and brought their countries with them</a:t>
            </a:r>
          </a:p>
          <a:p>
            <a:pPr lvl="1" eaLnBrk="1" hangingPunct="1">
              <a:lnSpc>
                <a:spcPct val="90000"/>
              </a:lnSpc>
            </a:pPr>
            <a:r>
              <a:rPr lang="en-US" sz="2600" dirty="0">
                <a:solidFill>
                  <a:srgbClr val="0000FF"/>
                </a:solidFill>
                <a:latin typeface="Arial" charset="0"/>
              </a:rPr>
              <a:t>Lack of innovation and change </a:t>
            </a:r>
            <a:r>
              <a:rPr lang="en-US" sz="2600" dirty="0">
                <a:latin typeface="Arial" charset="0"/>
              </a:rPr>
              <a:t>– not </a:t>
            </a:r>
            <a:r>
              <a:rPr lang="ja-JP" altLang="en-US" sz="2600" dirty="0">
                <a:latin typeface="Arial" charset="0"/>
              </a:rPr>
              <a:t>“</a:t>
            </a:r>
            <a:r>
              <a:rPr lang="en-US" sz="2600" dirty="0">
                <a:latin typeface="Arial" charset="0"/>
              </a:rPr>
              <a:t>dynamic</a:t>
            </a:r>
            <a:r>
              <a:rPr lang="ja-JP" altLang="en-US" sz="2600" dirty="0">
                <a:latin typeface="Arial" charset="0"/>
              </a:rPr>
              <a:t>”</a:t>
            </a:r>
            <a:r>
              <a:rPr lang="en-US" sz="2600" dirty="0">
                <a:latin typeface="Arial" charset="0"/>
              </a:rPr>
              <a:t>, like Europe</a:t>
            </a:r>
          </a:p>
          <a:p>
            <a:pPr lvl="1" eaLnBrk="1" hangingPunct="1">
              <a:lnSpc>
                <a:spcPct val="90000"/>
              </a:lnSpc>
            </a:pPr>
            <a:r>
              <a:rPr lang="en-US" sz="2600" dirty="0">
                <a:solidFill>
                  <a:srgbClr val="0000FF"/>
                </a:solidFill>
                <a:latin typeface="Arial" charset="0"/>
              </a:rPr>
              <a:t>Were all land empires </a:t>
            </a:r>
            <a:r>
              <a:rPr lang="en-US" sz="2600" dirty="0">
                <a:latin typeface="Arial" charset="0"/>
              </a:rPr>
              <a:t>– </a:t>
            </a:r>
            <a:r>
              <a:rPr lang="en-US" sz="2600" dirty="0" err="1">
                <a:latin typeface="Arial" charset="0"/>
              </a:rPr>
              <a:t>didn</a:t>
            </a:r>
            <a:r>
              <a:rPr lang="ja-JP" altLang="en-US" sz="2600" dirty="0">
                <a:latin typeface="Arial" charset="0"/>
              </a:rPr>
              <a:t>’</a:t>
            </a:r>
            <a:r>
              <a:rPr lang="en-US" sz="2600" dirty="0">
                <a:latin typeface="Arial" charset="0"/>
              </a:rPr>
              <a:t>t focus on sea power or trade, like Europe</a:t>
            </a:r>
          </a:p>
          <a:p>
            <a:pPr lvl="1" eaLnBrk="1" hangingPunct="1">
              <a:lnSpc>
                <a:spcPct val="90000"/>
              </a:lnSpc>
            </a:pPr>
            <a:r>
              <a:rPr lang="en-US" sz="2600" dirty="0">
                <a:solidFill>
                  <a:srgbClr val="0000FF"/>
                </a:solidFill>
                <a:latin typeface="Arial" charset="0"/>
              </a:rPr>
              <a:t>Superiority complex </a:t>
            </a:r>
            <a:r>
              <a:rPr lang="en-US" sz="2600" dirty="0">
                <a:latin typeface="Arial" charset="0"/>
              </a:rPr>
              <a:t>– considered themselves superior to Europe, </a:t>
            </a:r>
            <a:r>
              <a:rPr lang="en-US" sz="2600" dirty="0" err="1">
                <a:latin typeface="Arial" charset="0"/>
              </a:rPr>
              <a:t>didn</a:t>
            </a:r>
            <a:r>
              <a:rPr lang="ja-JP" altLang="en-US" sz="2600" dirty="0">
                <a:latin typeface="Arial" charset="0"/>
              </a:rPr>
              <a:t>’</a:t>
            </a:r>
            <a:r>
              <a:rPr lang="en-US" sz="2600" dirty="0">
                <a:latin typeface="Arial" charset="0"/>
              </a:rPr>
              <a:t>t pay much attention to European growth</a:t>
            </a:r>
          </a:p>
        </p:txBody>
      </p:sp>
    </p:spTree>
    <p:extLst>
      <p:ext uri="{BB962C8B-B14F-4D97-AF65-F5344CB8AC3E}">
        <p14:creationId xmlns:p14="http://schemas.microsoft.com/office/powerpoint/2010/main" val="410365782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Analyze the Documents</a:t>
            </a:r>
            <a:endParaRPr lang="en-US" dirty="0"/>
          </a:p>
        </p:txBody>
      </p:sp>
      <p:sp>
        <p:nvSpPr>
          <p:cNvPr id="3" name="Content Placeholder 2"/>
          <p:cNvSpPr>
            <a:spLocks noGrp="1"/>
          </p:cNvSpPr>
          <p:nvPr>
            <p:ph idx="1"/>
          </p:nvPr>
        </p:nvSpPr>
        <p:spPr/>
        <p:txBody>
          <a:bodyPr>
            <a:normAutofit/>
          </a:bodyPr>
          <a:lstStyle/>
          <a:p>
            <a:pPr marL="514350" indent="-514350">
              <a:buAutoNum type="arabicPeriod"/>
            </a:pPr>
            <a:r>
              <a:rPr lang="en-US" dirty="0" smtClean="0"/>
              <a:t>Title (circle)</a:t>
            </a:r>
          </a:p>
          <a:p>
            <a:pPr marL="514350" indent="-514350">
              <a:buFont typeface="Arial"/>
              <a:buAutoNum type="arabicPeriod"/>
            </a:pPr>
            <a:r>
              <a:rPr lang="en-US" dirty="0" smtClean="0"/>
              <a:t>Date (circle)</a:t>
            </a:r>
          </a:p>
          <a:p>
            <a:pPr marL="514350" indent="-514350">
              <a:buAutoNum type="arabicPeriod"/>
            </a:pPr>
            <a:r>
              <a:rPr lang="en-US" dirty="0" smtClean="0"/>
              <a:t>Position (positive or negative)</a:t>
            </a:r>
          </a:p>
          <a:p>
            <a:pPr marL="514350" indent="-514350">
              <a:buAutoNum type="arabicPeriod"/>
            </a:pPr>
            <a:r>
              <a:rPr lang="en-US" dirty="0" smtClean="0"/>
              <a:t>Why was it written? (who will read it?)</a:t>
            </a:r>
          </a:p>
          <a:p>
            <a:pPr marL="514350" indent="-514350">
              <a:buAutoNum type="arabicPeriod"/>
            </a:pPr>
            <a:r>
              <a:rPr lang="en-US" dirty="0" smtClean="0"/>
              <a:t>A. What is it about? (what do you learn?)</a:t>
            </a:r>
          </a:p>
          <a:p>
            <a:pPr marL="0" indent="0">
              <a:buNone/>
            </a:pPr>
            <a:r>
              <a:rPr lang="en-US" dirty="0"/>
              <a:t>	</a:t>
            </a:r>
            <a:r>
              <a:rPr lang="en-US" dirty="0" smtClean="0"/>
              <a:t>B. How do you know this? (evidence)</a:t>
            </a:r>
          </a:p>
          <a:p>
            <a:pPr marL="0" indent="0">
              <a:buNone/>
            </a:pPr>
            <a:r>
              <a:rPr lang="en-US" dirty="0"/>
              <a:t>	</a:t>
            </a:r>
            <a:r>
              <a:rPr lang="en-US" dirty="0" smtClean="0"/>
              <a:t>C. 3 Important facts (underline)</a:t>
            </a:r>
            <a:endParaRPr lang="en-US" dirty="0"/>
          </a:p>
        </p:txBody>
      </p:sp>
    </p:spTree>
    <p:extLst>
      <p:ext uri="{BB962C8B-B14F-4D97-AF65-F5344CB8AC3E}">
        <p14:creationId xmlns:p14="http://schemas.microsoft.com/office/powerpoint/2010/main" val="27320996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Quiz</a:t>
            </a:r>
            <a:endParaRPr lang="en-US" dirty="0"/>
          </a:p>
        </p:txBody>
      </p:sp>
      <p:sp>
        <p:nvSpPr>
          <p:cNvPr id="3" name="Content Placeholder 2"/>
          <p:cNvSpPr>
            <a:spLocks noGrp="1"/>
          </p:cNvSpPr>
          <p:nvPr>
            <p:ph idx="1"/>
          </p:nvPr>
        </p:nvSpPr>
        <p:spPr/>
        <p:txBody>
          <a:bodyPr/>
          <a:lstStyle/>
          <a:p>
            <a:pPr marL="0" indent="0">
              <a:buNone/>
            </a:pPr>
            <a:r>
              <a:rPr lang="en-US" dirty="0" smtClean="0"/>
              <a:t>12. The Mughal Empire was what type of Empire?</a:t>
            </a:r>
          </a:p>
          <a:p>
            <a:pPr marL="514350" indent="-514350">
              <a:buAutoNum type="alphaUcPeriod"/>
            </a:pPr>
            <a:r>
              <a:rPr lang="en-US" dirty="0" smtClean="0"/>
              <a:t>Hindu</a:t>
            </a:r>
          </a:p>
          <a:p>
            <a:pPr marL="514350" indent="-514350">
              <a:buAutoNum type="alphaUcPeriod"/>
            </a:pPr>
            <a:r>
              <a:rPr lang="en-US" dirty="0" smtClean="0"/>
              <a:t>Tolerant</a:t>
            </a:r>
          </a:p>
          <a:p>
            <a:pPr marL="514350" indent="-514350">
              <a:buAutoNum type="alphaUcPeriod"/>
            </a:pPr>
            <a:r>
              <a:rPr lang="en-US" dirty="0" smtClean="0"/>
              <a:t>Gunpowder</a:t>
            </a:r>
          </a:p>
          <a:p>
            <a:pPr marL="514350" indent="-514350">
              <a:buAutoNum type="alphaUcPeriod"/>
            </a:pPr>
            <a:r>
              <a:rPr lang="en-US" dirty="0" smtClean="0"/>
              <a:t>Advanced</a:t>
            </a:r>
            <a:endParaRPr lang="en-US" dirty="0"/>
          </a:p>
        </p:txBody>
      </p:sp>
    </p:spTree>
    <p:extLst>
      <p:ext uri="{BB962C8B-B14F-4D97-AF65-F5344CB8AC3E}">
        <p14:creationId xmlns:p14="http://schemas.microsoft.com/office/powerpoint/2010/main" val="287982038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13"/>
            </a:pPr>
            <a:r>
              <a:rPr lang="en-US" dirty="0" smtClean="0"/>
              <a:t>Shah </a:t>
            </a:r>
            <a:r>
              <a:rPr lang="en-US" dirty="0" err="1" smtClean="0"/>
              <a:t>Jahan</a:t>
            </a:r>
            <a:r>
              <a:rPr lang="en-US" dirty="0" smtClean="0"/>
              <a:t> changed Akbar’s ruling that____</a:t>
            </a:r>
          </a:p>
          <a:p>
            <a:pPr marL="514350" indent="-514350">
              <a:buAutoNum type="alphaUcPeriod"/>
            </a:pPr>
            <a:r>
              <a:rPr lang="en-US" dirty="0" smtClean="0"/>
              <a:t>People could be whatever religion they wanted</a:t>
            </a:r>
          </a:p>
          <a:p>
            <a:pPr marL="514350" indent="-514350">
              <a:buAutoNum type="alphaUcPeriod"/>
            </a:pPr>
            <a:r>
              <a:rPr lang="en-US" dirty="0" smtClean="0"/>
              <a:t>That non-</a:t>
            </a:r>
            <a:r>
              <a:rPr lang="en-US" dirty="0" err="1" smtClean="0"/>
              <a:t>muslims</a:t>
            </a:r>
            <a:r>
              <a:rPr lang="en-US" dirty="0" smtClean="0"/>
              <a:t> no longer had to pay a tax</a:t>
            </a:r>
          </a:p>
          <a:p>
            <a:pPr marL="514350" indent="-514350">
              <a:buAutoNum type="alphaUcPeriod"/>
            </a:pPr>
            <a:r>
              <a:rPr lang="en-US" dirty="0" smtClean="0"/>
              <a:t>People spent time devoted to art and learning</a:t>
            </a:r>
          </a:p>
          <a:p>
            <a:pPr marL="514350" indent="-514350">
              <a:buAutoNum type="alphaUcPeriod"/>
            </a:pPr>
            <a:r>
              <a:rPr lang="en-US" dirty="0" smtClean="0"/>
              <a:t>A and B</a:t>
            </a:r>
          </a:p>
          <a:p>
            <a:pPr marL="514350" indent="-514350">
              <a:buAutoNum type="alphaUcPeriod"/>
            </a:pPr>
            <a:endParaRPr lang="en-US" dirty="0"/>
          </a:p>
        </p:txBody>
      </p:sp>
    </p:spTree>
    <p:extLst>
      <p:ext uri="{BB962C8B-B14F-4D97-AF65-F5344CB8AC3E}">
        <p14:creationId xmlns:p14="http://schemas.microsoft.com/office/powerpoint/2010/main" val="376289547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14"/>
            </a:pPr>
            <a:r>
              <a:rPr lang="en-US" dirty="0" smtClean="0"/>
              <a:t>Which of the below led to the decline of the Mughal Empire?</a:t>
            </a:r>
          </a:p>
          <a:p>
            <a:pPr marL="514350" indent="-514350">
              <a:buAutoNum type="alphaUcPeriod"/>
            </a:pPr>
            <a:r>
              <a:rPr lang="en-US" dirty="0" smtClean="0"/>
              <a:t>Hindu rebellions</a:t>
            </a:r>
          </a:p>
          <a:p>
            <a:pPr marL="514350" indent="-514350">
              <a:buAutoNum type="alphaUcPeriod"/>
            </a:pPr>
            <a:r>
              <a:rPr lang="en-US" dirty="0" smtClean="0"/>
              <a:t>The forced conversion of Hindu people to Islam</a:t>
            </a:r>
          </a:p>
          <a:p>
            <a:pPr marL="514350" indent="-514350">
              <a:buAutoNum type="alphaUcPeriod"/>
            </a:pPr>
            <a:r>
              <a:rPr lang="en-US" dirty="0" smtClean="0"/>
              <a:t>The rise of Sikhism</a:t>
            </a:r>
          </a:p>
          <a:p>
            <a:pPr marL="514350" indent="-514350">
              <a:buAutoNum type="alphaUcPeriod"/>
            </a:pPr>
            <a:r>
              <a:rPr lang="en-US" dirty="0" smtClean="0"/>
              <a:t>All of the above</a:t>
            </a:r>
            <a:endParaRPr lang="en-US" dirty="0"/>
          </a:p>
        </p:txBody>
      </p:sp>
    </p:spTree>
    <p:extLst>
      <p:ext uri="{BB962C8B-B14F-4D97-AF65-F5344CB8AC3E}">
        <p14:creationId xmlns:p14="http://schemas.microsoft.com/office/powerpoint/2010/main" val="273722934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15. Sikhism is a combination of what two religions?</a:t>
            </a:r>
          </a:p>
          <a:p>
            <a:pPr marL="514350" indent="-514350">
              <a:buAutoNum type="alphaUcPeriod"/>
            </a:pPr>
            <a:r>
              <a:rPr lang="en-US" dirty="0" smtClean="0"/>
              <a:t>Christianity and Islam</a:t>
            </a:r>
          </a:p>
          <a:p>
            <a:pPr marL="514350" indent="-514350">
              <a:buAutoNum type="alphaUcPeriod"/>
            </a:pPr>
            <a:r>
              <a:rPr lang="en-US" dirty="0" smtClean="0"/>
              <a:t>Islam and Buddhism</a:t>
            </a:r>
          </a:p>
          <a:p>
            <a:pPr marL="514350" indent="-514350">
              <a:buAutoNum type="alphaUcPeriod"/>
            </a:pPr>
            <a:r>
              <a:rPr lang="en-US" dirty="0" smtClean="0"/>
              <a:t>Hinduism and Buddhism</a:t>
            </a:r>
          </a:p>
          <a:p>
            <a:pPr marL="514350" indent="-514350">
              <a:buAutoNum type="alphaUcPeriod"/>
            </a:pPr>
            <a:r>
              <a:rPr lang="en-US" dirty="0" smtClean="0"/>
              <a:t>Hinduism and Islam</a:t>
            </a:r>
          </a:p>
        </p:txBody>
      </p:sp>
    </p:spTree>
    <p:extLst>
      <p:ext uri="{BB962C8B-B14F-4D97-AF65-F5344CB8AC3E}">
        <p14:creationId xmlns:p14="http://schemas.microsoft.com/office/powerpoint/2010/main" val="198026155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4000"/>
          </a:blip>
          <a:stretch>
            <a:fillRect/>
          </a:stretch>
        </p:blipFill>
        <p:spPr>
          <a:xfrm>
            <a:off x="531922" y="-171450"/>
            <a:ext cx="8229600" cy="7200900"/>
          </a:xfrm>
          <a:prstGeom prst="rect">
            <a:avLst/>
          </a:prstGeom>
        </p:spPr>
      </p:pic>
      <p:sp>
        <p:nvSpPr>
          <p:cNvPr id="2" name="Title 1"/>
          <p:cNvSpPr>
            <a:spLocks noGrp="1"/>
          </p:cNvSpPr>
          <p:nvPr>
            <p:ph type="title"/>
          </p:nvPr>
        </p:nvSpPr>
        <p:spPr/>
        <p:txBody>
          <a:bodyPr/>
          <a:lstStyle/>
          <a:p>
            <a:r>
              <a:rPr lang="en-US" dirty="0" smtClean="0">
                <a:solidFill>
                  <a:srgbClr val="FF0000"/>
                </a:solidFill>
              </a:rPr>
              <a:t>Tang Dynasty (618-907)</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Golden Age in China</a:t>
            </a:r>
          </a:p>
          <a:p>
            <a:r>
              <a:rPr lang="en-US" dirty="0" smtClean="0"/>
              <a:t>Tang rulers suppressed peasant uprisings, reunited China,  revived feudalism, and brought peace</a:t>
            </a:r>
          </a:p>
          <a:p>
            <a:r>
              <a:rPr lang="en-US" dirty="0" smtClean="0"/>
              <a:t>More than 50 million people</a:t>
            </a:r>
          </a:p>
          <a:p>
            <a:r>
              <a:rPr lang="en-US" dirty="0" smtClean="0">
                <a:solidFill>
                  <a:srgbClr val="0000FF"/>
                </a:solidFill>
              </a:rPr>
              <a:t>Expansionists</a:t>
            </a:r>
          </a:p>
          <a:p>
            <a:r>
              <a:rPr lang="en-US" dirty="0" smtClean="0">
                <a:solidFill>
                  <a:srgbClr val="0000FF"/>
                </a:solidFill>
              </a:rPr>
              <a:t>Civil service exams</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5940332" y="3846789"/>
            <a:ext cx="3203668" cy="3066857"/>
          </a:xfrm>
          <a:prstGeom prst="rect">
            <a:avLst/>
          </a:prstGeom>
        </p:spPr>
      </p:pic>
    </p:spTree>
    <p:extLst>
      <p:ext uri="{BB962C8B-B14F-4D97-AF65-F5344CB8AC3E}">
        <p14:creationId xmlns:p14="http://schemas.microsoft.com/office/powerpoint/2010/main" val="73019643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endParaRPr lang="en-US" sz="5000"/>
          </a:p>
        </p:txBody>
      </p:sp>
      <p:sp>
        <p:nvSpPr>
          <p:cNvPr id="55299" name="Rectangle 3"/>
          <p:cNvSpPr>
            <a:spLocks noGrp="1" noChangeArrowheads="1"/>
          </p:cNvSpPr>
          <p:nvPr>
            <p:ph type="body" idx="1"/>
          </p:nvPr>
        </p:nvSpPr>
        <p:spPr/>
        <p:txBody>
          <a:bodyPr/>
          <a:lstStyle/>
          <a:p>
            <a:endParaRPr lang="en-US"/>
          </a:p>
        </p:txBody>
      </p:sp>
      <p:pic>
        <p:nvPicPr>
          <p:cNvPr id="55301" name="Picture 5" descr="MAP11CHI"/>
          <p:cNvPicPr>
            <a:picLocks noChangeAspect="1" noChangeArrowheads="1"/>
          </p:cNvPicPr>
          <p:nvPr/>
        </p:nvPicPr>
        <p:blipFill>
          <a:blip r:embed="rId3">
            <a:extLst>
              <a:ext uri="{28A0092B-C50C-407E-A947-70E740481C1C}">
                <a14:useLocalDpi xmlns:a14="http://schemas.microsoft.com/office/drawing/2010/main" val="0"/>
              </a:ext>
            </a:extLst>
          </a:blip>
          <a:srcRect b="5774"/>
          <a:stretch>
            <a:fillRect/>
          </a:stretch>
        </p:blipFill>
        <p:spPr bwMode="auto">
          <a:xfrm>
            <a:off x="304800" y="0"/>
            <a:ext cx="8839200" cy="685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24766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4000"/>
          </a:blip>
          <a:stretch>
            <a:fillRect/>
          </a:stretch>
        </p:blipFill>
        <p:spPr>
          <a:xfrm>
            <a:off x="531922" y="-171450"/>
            <a:ext cx="8229600" cy="72009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74722" y="125246"/>
            <a:ext cx="3962400" cy="6583362"/>
          </a:xfrm>
        </p:spPr>
        <p:txBody>
          <a:bodyPr/>
          <a:lstStyle/>
          <a:p>
            <a:r>
              <a:rPr lang="en-US" dirty="0" smtClean="0">
                <a:solidFill>
                  <a:srgbClr val="0000FF"/>
                </a:solidFill>
              </a:rPr>
              <a:t>Capital at </a:t>
            </a:r>
            <a:r>
              <a:rPr lang="en-US" dirty="0" err="1" smtClean="0">
                <a:solidFill>
                  <a:srgbClr val="0000FF"/>
                </a:solidFill>
              </a:rPr>
              <a:t>Chang’an</a:t>
            </a:r>
            <a:endParaRPr lang="en-US" dirty="0" smtClean="0">
              <a:solidFill>
                <a:srgbClr val="0000FF"/>
              </a:solidFill>
            </a:endParaRPr>
          </a:p>
          <a:p>
            <a:r>
              <a:rPr lang="en-US" dirty="0" smtClean="0"/>
              <a:t>Merchants from Persia, India, Arabia, and Syria could be found there</a:t>
            </a:r>
          </a:p>
          <a:p>
            <a:r>
              <a:rPr lang="en-US" dirty="0" smtClean="0"/>
              <a:t>Advances in architecture, sculpture, painting, and porcelain</a:t>
            </a:r>
          </a:p>
          <a:p>
            <a:r>
              <a:rPr lang="en-US" dirty="0" smtClean="0"/>
              <a:t>Accomplished in literature</a:t>
            </a:r>
          </a:p>
          <a:p>
            <a:r>
              <a:rPr lang="en-US" dirty="0" smtClean="0">
                <a:solidFill>
                  <a:srgbClr val="0000FF"/>
                </a:solidFill>
              </a:rPr>
              <a:t>Glazed pottery</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3962400" y="186740"/>
            <a:ext cx="5181600" cy="5575300"/>
          </a:xfrm>
          <a:prstGeom prst="rect">
            <a:avLst/>
          </a:prstGeom>
        </p:spPr>
      </p:pic>
    </p:spTree>
    <p:extLst>
      <p:ext uri="{BB962C8B-B14F-4D97-AF65-F5344CB8AC3E}">
        <p14:creationId xmlns:p14="http://schemas.microsoft.com/office/powerpoint/2010/main" val="249732787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Content Placeholder 3" descr="suleiman pic - tughra"/>
          <p:cNvPicPr>
            <a:picLocks noChangeAspect="1"/>
          </p:cNvPicPr>
          <p:nvPr/>
        </p:nvPicPr>
        <p:blipFill>
          <a:blip r:embed="rId3">
            <a:extLst>
              <a:ext uri="{28A0092B-C50C-407E-A947-70E740481C1C}">
                <a14:useLocalDpi xmlns:a14="http://schemas.microsoft.com/office/drawing/2010/main" val="0"/>
              </a:ext>
            </a:extLst>
          </a:blip>
          <a:srcRect l="-68832" r="-68832"/>
          <a:stretch>
            <a:fillRect/>
          </a:stretch>
        </p:blipFill>
        <p:spPr bwMode="auto">
          <a:xfrm>
            <a:off x="-3344863" y="0"/>
            <a:ext cx="115728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itle 1"/>
          <p:cNvSpPr>
            <a:spLocks noGrp="1"/>
          </p:cNvSpPr>
          <p:nvPr>
            <p:ph type="title"/>
          </p:nvPr>
        </p:nvSpPr>
        <p:spPr>
          <a:xfrm>
            <a:off x="2819400" y="0"/>
            <a:ext cx="6324600" cy="1360488"/>
          </a:xfrm>
        </p:spPr>
        <p:txBody>
          <a:bodyPr/>
          <a:lstStyle/>
          <a:p>
            <a:r>
              <a:rPr lang="en-US" dirty="0">
                <a:solidFill>
                  <a:srgbClr val="0000FF"/>
                </a:solidFill>
                <a:latin typeface="Goudy Old Style" charset="0"/>
              </a:rPr>
              <a:t>Suleiman the Magnificent</a:t>
            </a:r>
          </a:p>
        </p:txBody>
      </p:sp>
      <p:sp>
        <p:nvSpPr>
          <p:cNvPr id="30724" name="Content Placeholder 2"/>
          <p:cNvSpPr>
            <a:spLocks noGrp="1"/>
          </p:cNvSpPr>
          <p:nvPr>
            <p:ph idx="1"/>
          </p:nvPr>
        </p:nvSpPr>
        <p:spPr/>
        <p:txBody>
          <a:bodyPr/>
          <a:lstStyle/>
          <a:p>
            <a:endParaRPr lang="en-US">
              <a:latin typeface="Goudy Old Style" charset="0"/>
            </a:endParaRPr>
          </a:p>
        </p:txBody>
      </p:sp>
      <p:pic>
        <p:nvPicPr>
          <p:cNvPr id="30725" name="Content Placeholder 5" descr="Suleiman pic 3"/>
          <p:cNvPicPr>
            <a:picLocks noChangeAspect="1"/>
          </p:cNvPicPr>
          <p:nvPr/>
        </p:nvPicPr>
        <p:blipFill>
          <a:blip r:embed="rId4">
            <a:extLst>
              <a:ext uri="{28A0092B-C50C-407E-A947-70E740481C1C}">
                <a14:useLocalDpi xmlns:a14="http://schemas.microsoft.com/office/drawing/2010/main" val="0"/>
              </a:ext>
            </a:extLst>
          </a:blip>
          <a:srcRect l="-90193" r="-90193"/>
          <a:stretch>
            <a:fillRect/>
          </a:stretch>
        </p:blipFill>
        <p:spPr bwMode="auto">
          <a:xfrm>
            <a:off x="2514600" y="1360488"/>
            <a:ext cx="9088438"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0106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5" descr="h2_197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762500" cy="3219450"/>
          </a:xfrm>
          <a:prstGeom prst="rect">
            <a:avLst/>
          </a:prstGeom>
          <a:noFill/>
          <a:extLst>
            <a:ext uri="{909E8E84-426E-40dd-AFC4-6F175D3DCCD1}">
              <a14:hiddenFill xmlns:a14="http://schemas.microsoft.com/office/drawing/2010/main">
                <a:solidFill>
                  <a:srgbClr val="FFFFFF"/>
                </a:solidFill>
              </a14:hiddenFill>
            </a:ext>
          </a:extLst>
        </p:spPr>
      </p:pic>
      <p:sp>
        <p:nvSpPr>
          <p:cNvPr id="13318" name="Text Box 6"/>
          <p:cNvSpPr txBox="1">
            <a:spLocks noChangeArrowheads="1"/>
          </p:cNvSpPr>
          <p:nvPr/>
        </p:nvSpPr>
        <p:spPr bwMode="auto">
          <a:xfrm>
            <a:off x="4800600" y="0"/>
            <a:ext cx="434340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4500"/>
              <a:t>Dish in the Shape of a Leaf</a:t>
            </a:r>
          </a:p>
        </p:txBody>
      </p:sp>
      <p:pic>
        <p:nvPicPr>
          <p:cNvPr id="13320" name="Picture 8" descr="h2_1977">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4152900"/>
            <a:ext cx="4762500" cy="2705100"/>
          </a:xfrm>
          <a:prstGeom prst="rect">
            <a:avLst/>
          </a:prstGeom>
          <a:noFill/>
          <a:extLst>
            <a:ext uri="{909E8E84-426E-40dd-AFC4-6F175D3DCCD1}">
              <a14:hiddenFill xmlns:a14="http://schemas.microsoft.com/office/drawing/2010/main">
                <a:solidFill>
                  <a:srgbClr val="FFFFFF"/>
                </a:solidFill>
              </a14:hiddenFill>
            </a:ext>
          </a:extLst>
        </p:spPr>
      </p:pic>
      <p:sp>
        <p:nvSpPr>
          <p:cNvPr id="13321" name="Text Box 9"/>
          <p:cNvSpPr txBox="1">
            <a:spLocks noChangeArrowheads="1"/>
          </p:cNvSpPr>
          <p:nvPr/>
        </p:nvSpPr>
        <p:spPr bwMode="auto">
          <a:xfrm>
            <a:off x="228600" y="4267200"/>
            <a:ext cx="3505200" cy="214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4500"/>
              <a:t>Night Shinning White</a:t>
            </a:r>
          </a:p>
        </p:txBody>
      </p:sp>
    </p:spTree>
    <p:extLst>
      <p:ext uri="{BB962C8B-B14F-4D97-AF65-F5344CB8AC3E}">
        <p14:creationId xmlns:p14="http://schemas.microsoft.com/office/powerpoint/2010/main" val="96911944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4000"/>
          </a:blip>
          <a:stretch>
            <a:fillRect/>
          </a:stretch>
        </p:blipFill>
        <p:spPr>
          <a:xfrm>
            <a:off x="531922" y="-171450"/>
            <a:ext cx="8229600" cy="72009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74638"/>
            <a:ext cx="4823095" cy="5851525"/>
          </a:xfrm>
        </p:spPr>
        <p:txBody>
          <a:bodyPr/>
          <a:lstStyle/>
          <a:p>
            <a:r>
              <a:rPr lang="en-US" dirty="0" smtClean="0"/>
              <a:t>Metalwork and jade</a:t>
            </a:r>
          </a:p>
          <a:p>
            <a:r>
              <a:rPr lang="en-US" dirty="0" smtClean="0"/>
              <a:t>Paintings depicted nature with brushwork on scrolls</a:t>
            </a:r>
          </a:p>
          <a:p>
            <a:r>
              <a:rPr lang="en-US" dirty="0" smtClean="0"/>
              <a:t>Poetry celebrating court life</a:t>
            </a:r>
          </a:p>
          <a:p>
            <a:r>
              <a:rPr lang="en-US" dirty="0" smtClean="0">
                <a:solidFill>
                  <a:srgbClr val="0000FF"/>
                </a:solidFill>
              </a:rPr>
              <a:t>Developed block printing</a:t>
            </a:r>
          </a:p>
          <a:p>
            <a:r>
              <a:rPr lang="en-US" dirty="0" smtClean="0">
                <a:solidFill>
                  <a:srgbClr val="0000FF"/>
                </a:solidFill>
              </a:rPr>
              <a:t>Grew the Silk Road</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6585595" y="0"/>
            <a:ext cx="2558405" cy="3685321"/>
          </a:xfrm>
          <a:prstGeom prst="rect">
            <a:avLst/>
          </a:prstGeom>
        </p:spPr>
      </p:pic>
      <p:pic>
        <p:nvPicPr>
          <p:cNvPr id="6" name="Picture 5"/>
          <p:cNvPicPr>
            <a:picLocks noChangeAspect="1"/>
          </p:cNvPicPr>
          <p:nvPr/>
        </p:nvPicPr>
        <p:blipFill>
          <a:blip r:embed="rId4"/>
          <a:stretch>
            <a:fillRect/>
          </a:stretch>
        </p:blipFill>
        <p:spPr>
          <a:xfrm>
            <a:off x="4563308" y="3685322"/>
            <a:ext cx="4580692" cy="3508810"/>
          </a:xfrm>
          <a:prstGeom prst="rect">
            <a:avLst/>
          </a:prstGeom>
        </p:spPr>
      </p:pic>
    </p:spTree>
    <p:extLst>
      <p:ext uri="{BB962C8B-B14F-4D97-AF65-F5344CB8AC3E}">
        <p14:creationId xmlns:p14="http://schemas.microsoft.com/office/powerpoint/2010/main" val="145724288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descr="h2_19">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46038"/>
            <a:ext cx="2857500" cy="3686175"/>
          </a:xfrm>
          <a:prstGeom prst="rect">
            <a:avLst/>
          </a:prstGeom>
          <a:noFill/>
          <a:extLst>
            <a:ext uri="{909E8E84-426E-40dd-AFC4-6F175D3DCCD1}">
              <a14:hiddenFill xmlns:a14="http://schemas.microsoft.com/office/drawing/2010/main">
                <a:solidFill>
                  <a:srgbClr val="FFFFFF"/>
                </a:solidFill>
              </a14:hiddenFill>
            </a:ext>
          </a:extLst>
        </p:spPr>
      </p:pic>
      <p:sp>
        <p:nvSpPr>
          <p:cNvPr id="15367" name="Text Box 7"/>
          <p:cNvSpPr txBox="1">
            <a:spLocks noChangeArrowheads="1"/>
          </p:cNvSpPr>
          <p:nvPr/>
        </p:nvSpPr>
        <p:spPr bwMode="auto">
          <a:xfrm>
            <a:off x="0" y="3886200"/>
            <a:ext cx="297180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4500"/>
              <a:t>Seated Buddha</a:t>
            </a:r>
          </a:p>
        </p:txBody>
      </p:sp>
      <p:pic>
        <p:nvPicPr>
          <p:cNvPr id="15369" name="Picture 9" descr="h2_1978">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685800"/>
            <a:ext cx="2857500" cy="5562600"/>
          </a:xfrm>
          <a:prstGeom prst="rect">
            <a:avLst/>
          </a:prstGeom>
          <a:noFill/>
          <a:extLst>
            <a:ext uri="{909E8E84-426E-40dd-AFC4-6F175D3DCCD1}">
              <a14:hiddenFill xmlns:a14="http://schemas.microsoft.com/office/drawing/2010/main">
                <a:solidFill>
                  <a:srgbClr val="FFFFFF"/>
                </a:solidFill>
              </a14:hiddenFill>
            </a:ext>
          </a:extLst>
        </p:spPr>
      </p:pic>
      <p:sp>
        <p:nvSpPr>
          <p:cNvPr id="15370" name="Text Box 10"/>
          <p:cNvSpPr txBox="1">
            <a:spLocks noChangeArrowheads="1"/>
          </p:cNvSpPr>
          <p:nvPr/>
        </p:nvSpPr>
        <p:spPr bwMode="auto">
          <a:xfrm>
            <a:off x="6477000" y="2286000"/>
            <a:ext cx="2438400" cy="214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4500"/>
              <a:t>Standing Court Lady</a:t>
            </a:r>
          </a:p>
        </p:txBody>
      </p:sp>
    </p:spTree>
    <p:extLst>
      <p:ext uri="{BB962C8B-B14F-4D97-AF65-F5344CB8AC3E}">
        <p14:creationId xmlns:p14="http://schemas.microsoft.com/office/powerpoint/2010/main" val="409713705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24000"/>
          </a:blip>
          <a:stretch>
            <a:fillRect/>
          </a:stretch>
        </p:blipFill>
        <p:spPr>
          <a:xfrm>
            <a:off x="531922" y="-171450"/>
            <a:ext cx="8229600" cy="7200900"/>
          </a:xfrm>
          <a:prstGeom prst="rect">
            <a:avLst/>
          </a:prstGeom>
        </p:spPr>
      </p:pic>
      <p:sp>
        <p:nvSpPr>
          <p:cNvPr id="8195" name="Rectangle 3"/>
          <p:cNvSpPr>
            <a:spLocks noGrp="1" noChangeArrowheads="1"/>
          </p:cNvSpPr>
          <p:nvPr>
            <p:ph type="body" sz="half" idx="1"/>
          </p:nvPr>
        </p:nvSpPr>
        <p:spPr>
          <a:xfrm>
            <a:off x="467475" y="838200"/>
            <a:ext cx="8294047" cy="6019800"/>
          </a:xfrm>
        </p:spPr>
        <p:txBody>
          <a:bodyPr>
            <a:noAutofit/>
          </a:bodyPr>
          <a:lstStyle/>
          <a:p>
            <a:r>
              <a:rPr lang="en-US" dirty="0"/>
              <a:t>Revenue base began to </a:t>
            </a:r>
            <a:r>
              <a:rPr lang="en-US" dirty="0" smtClean="0"/>
              <a:t>erode</a:t>
            </a:r>
            <a:endParaRPr lang="en-US" dirty="0"/>
          </a:p>
          <a:p>
            <a:r>
              <a:rPr lang="en-US" dirty="0">
                <a:solidFill>
                  <a:srgbClr val="0000FF"/>
                </a:solidFill>
              </a:rPr>
              <a:t>Population grew more quickly than land and money could provide</a:t>
            </a:r>
          </a:p>
          <a:p>
            <a:r>
              <a:rPr lang="en-US" dirty="0"/>
              <a:t>Began outlawing contact with other </a:t>
            </a:r>
            <a:r>
              <a:rPr lang="en-US" dirty="0" smtClean="0"/>
              <a:t>ethnicities</a:t>
            </a:r>
          </a:p>
          <a:p>
            <a:r>
              <a:rPr lang="en-US" dirty="0" smtClean="0">
                <a:solidFill>
                  <a:srgbClr val="0000FF"/>
                </a:solidFill>
              </a:rPr>
              <a:t>Rebellions</a:t>
            </a:r>
          </a:p>
          <a:p>
            <a:r>
              <a:rPr lang="en-US" dirty="0" smtClean="0">
                <a:solidFill>
                  <a:srgbClr val="0000FF"/>
                </a:solidFill>
              </a:rPr>
              <a:t>Ended in chaos and civil war</a:t>
            </a:r>
            <a:endParaRPr lang="en-US" dirty="0">
              <a:solidFill>
                <a:srgbClr val="0000FF"/>
              </a:solidFill>
            </a:endParaRPr>
          </a:p>
        </p:txBody>
      </p:sp>
    </p:spTree>
    <p:extLst>
      <p:ext uri="{BB962C8B-B14F-4D97-AF65-F5344CB8AC3E}">
        <p14:creationId xmlns:p14="http://schemas.microsoft.com/office/powerpoint/2010/main" val="421922775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lstStyle/>
          <a:p>
            <a:r>
              <a:rPr lang="en-US" dirty="0" smtClean="0">
                <a:hlinkClick r:id="rId2"/>
              </a:rPr>
              <a:t>http://www.youtube.com/watch?v=NIC4zom3w0g</a:t>
            </a:r>
            <a:endParaRPr lang="en-US" dirty="0" smtClean="0"/>
          </a:p>
          <a:p>
            <a:endParaRPr lang="en-US" dirty="0"/>
          </a:p>
        </p:txBody>
      </p:sp>
      <p:sp>
        <p:nvSpPr>
          <p:cNvPr id="4" name="Content Placeholder 3"/>
          <p:cNvSpPr>
            <a:spLocks noGrp="1"/>
          </p:cNvSpPr>
          <p:nvPr>
            <p:ph sz="half" idx="2"/>
          </p:nvPr>
        </p:nvSpPr>
        <p:spPr/>
        <p:txBody>
          <a:bodyPr/>
          <a:lstStyle/>
          <a:p>
            <a:endParaRPr lang="en-US"/>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339276489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mt="27000"/>
          </a:blip>
          <a:stretch>
            <a:fillRect/>
          </a:stretch>
        </p:blipFill>
        <p:spPr>
          <a:xfrm>
            <a:off x="0" y="9169"/>
            <a:ext cx="9144000" cy="6849174"/>
          </a:xfrm>
          <a:prstGeom prst="rect">
            <a:avLst/>
          </a:prstGeom>
        </p:spPr>
      </p:pic>
      <p:sp>
        <p:nvSpPr>
          <p:cNvPr id="2" name="Title 1"/>
          <p:cNvSpPr>
            <a:spLocks noGrp="1"/>
          </p:cNvSpPr>
          <p:nvPr>
            <p:ph type="title"/>
          </p:nvPr>
        </p:nvSpPr>
        <p:spPr>
          <a:xfrm>
            <a:off x="457200" y="-24146"/>
            <a:ext cx="8229600" cy="1143000"/>
          </a:xfrm>
        </p:spPr>
        <p:txBody>
          <a:bodyPr/>
          <a:lstStyle/>
          <a:p>
            <a:r>
              <a:rPr lang="en-US" dirty="0" smtClean="0">
                <a:solidFill>
                  <a:srgbClr val="FF0000"/>
                </a:solidFill>
              </a:rPr>
              <a:t>Song Dynasty (960-1279)</a:t>
            </a:r>
            <a:endParaRPr lang="en-US" dirty="0">
              <a:solidFill>
                <a:srgbClr val="FF0000"/>
              </a:solidFill>
            </a:endParaRPr>
          </a:p>
        </p:txBody>
      </p:sp>
      <p:sp>
        <p:nvSpPr>
          <p:cNvPr id="3" name="Content Placeholder 2"/>
          <p:cNvSpPr>
            <a:spLocks noGrp="1"/>
          </p:cNvSpPr>
          <p:nvPr>
            <p:ph idx="1"/>
          </p:nvPr>
        </p:nvSpPr>
        <p:spPr>
          <a:xfrm>
            <a:off x="457200" y="965284"/>
            <a:ext cx="8229600" cy="4525963"/>
          </a:xfrm>
        </p:spPr>
        <p:txBody>
          <a:bodyPr>
            <a:normAutofit/>
          </a:bodyPr>
          <a:lstStyle/>
          <a:p>
            <a:r>
              <a:rPr lang="en-US" dirty="0" smtClean="0"/>
              <a:t>After the Tang fell, China shrunk in size</a:t>
            </a:r>
          </a:p>
          <a:p>
            <a:r>
              <a:rPr lang="en-US" dirty="0" smtClean="0"/>
              <a:t>Song emerges in South China</a:t>
            </a:r>
          </a:p>
          <a:p>
            <a:r>
              <a:rPr lang="en-US" dirty="0" smtClean="0"/>
              <a:t>Time of great social and economic progress</a:t>
            </a:r>
          </a:p>
          <a:p>
            <a:r>
              <a:rPr lang="en-US" dirty="0" smtClean="0">
                <a:solidFill>
                  <a:srgbClr val="0000FF"/>
                </a:solidFill>
              </a:rPr>
              <a:t>Introduced paper currency</a:t>
            </a:r>
          </a:p>
          <a:p>
            <a:r>
              <a:rPr lang="en-US" dirty="0" smtClean="0"/>
              <a:t>Pay taxes using money rather than grain</a:t>
            </a:r>
          </a:p>
          <a:p>
            <a:r>
              <a:rPr lang="en-US" dirty="0" smtClean="0">
                <a:solidFill>
                  <a:srgbClr val="0000FF"/>
                </a:solidFill>
              </a:rPr>
              <a:t>Standardized coins</a:t>
            </a:r>
          </a:p>
        </p:txBody>
      </p:sp>
      <p:pic>
        <p:nvPicPr>
          <p:cNvPr id="5" name="Picture 5" descr="cc36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237493" y="3996740"/>
            <a:ext cx="3000375" cy="3048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77324267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82880"/>
            <a:ext cx="9143999" cy="6492240"/>
          </a:xfrm>
          <a:prstGeom prst="rect">
            <a:avLst/>
          </a:prstGeom>
        </p:spPr>
      </p:pic>
    </p:spTree>
    <p:extLst>
      <p:ext uri="{BB962C8B-B14F-4D97-AF65-F5344CB8AC3E}">
        <p14:creationId xmlns:p14="http://schemas.microsoft.com/office/powerpoint/2010/main" val="118643819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mt="27000"/>
          </a:blip>
          <a:stretch>
            <a:fillRect/>
          </a:stretch>
        </p:blipFill>
        <p:spPr>
          <a:xfrm>
            <a:off x="0" y="9169"/>
            <a:ext cx="9144000" cy="6849174"/>
          </a:xfrm>
          <a:prstGeom prst="rect">
            <a:avLst/>
          </a:prstGeom>
        </p:spPr>
      </p:pic>
      <p:sp>
        <p:nvSpPr>
          <p:cNvPr id="3" name="Content Placeholder 2"/>
          <p:cNvSpPr>
            <a:spLocks noGrp="1"/>
          </p:cNvSpPr>
          <p:nvPr>
            <p:ph idx="1"/>
          </p:nvPr>
        </p:nvSpPr>
        <p:spPr>
          <a:xfrm>
            <a:off x="83590" y="485524"/>
            <a:ext cx="6273800" cy="5864728"/>
          </a:xfrm>
        </p:spPr>
        <p:txBody>
          <a:bodyPr>
            <a:normAutofit lnSpcReduction="10000"/>
          </a:bodyPr>
          <a:lstStyle/>
          <a:p>
            <a:r>
              <a:rPr lang="en-US" dirty="0" smtClean="0"/>
              <a:t>Eliminated forced labor</a:t>
            </a:r>
          </a:p>
          <a:p>
            <a:r>
              <a:rPr lang="en-US" dirty="0" smtClean="0">
                <a:solidFill>
                  <a:srgbClr val="0000FF"/>
                </a:solidFill>
              </a:rPr>
              <a:t>Increased crop production (irrigation)</a:t>
            </a:r>
          </a:p>
          <a:p>
            <a:r>
              <a:rPr lang="en-US" dirty="0" smtClean="0">
                <a:solidFill>
                  <a:srgbClr val="0000FF"/>
                </a:solidFill>
              </a:rPr>
              <a:t>Used the Grand Canal </a:t>
            </a:r>
            <a:r>
              <a:rPr lang="en-US" dirty="0" smtClean="0"/>
              <a:t>(connected Beijing, Hwang Ho, and the Yangtze River)</a:t>
            </a:r>
          </a:p>
          <a:p>
            <a:pPr lvl="1"/>
            <a:r>
              <a:rPr lang="en-US" dirty="0" smtClean="0"/>
              <a:t>Used to ship grain</a:t>
            </a:r>
          </a:p>
          <a:p>
            <a:r>
              <a:rPr lang="en-US" dirty="0" smtClean="0"/>
              <a:t>Caravans carried silk along the Silk Road</a:t>
            </a:r>
          </a:p>
          <a:p>
            <a:r>
              <a:rPr lang="en-US" dirty="0" smtClean="0">
                <a:solidFill>
                  <a:srgbClr val="0000FF"/>
                </a:solidFill>
              </a:rPr>
              <a:t>Introduced gunpowder, compass, moveable type printing</a:t>
            </a:r>
          </a:p>
        </p:txBody>
      </p:sp>
      <p:pic>
        <p:nvPicPr>
          <p:cNvPr id="4" name="Picture 3"/>
          <p:cNvPicPr>
            <a:picLocks noChangeAspect="1"/>
          </p:cNvPicPr>
          <p:nvPr/>
        </p:nvPicPr>
        <p:blipFill>
          <a:blip r:embed="rId3"/>
          <a:stretch>
            <a:fillRect/>
          </a:stretch>
        </p:blipFill>
        <p:spPr>
          <a:xfrm>
            <a:off x="6389337" y="2795335"/>
            <a:ext cx="2754663" cy="3740543"/>
          </a:xfrm>
          <a:prstGeom prst="rect">
            <a:avLst/>
          </a:prstGeom>
        </p:spPr>
      </p:pic>
      <p:pic>
        <p:nvPicPr>
          <p:cNvPr id="5" name="Picture 4"/>
          <p:cNvPicPr>
            <a:picLocks noChangeAspect="1"/>
          </p:cNvPicPr>
          <p:nvPr/>
        </p:nvPicPr>
        <p:blipFill>
          <a:blip r:embed="rId4"/>
          <a:stretch>
            <a:fillRect/>
          </a:stretch>
        </p:blipFill>
        <p:spPr>
          <a:xfrm>
            <a:off x="6114407" y="0"/>
            <a:ext cx="3141676" cy="2352915"/>
          </a:xfrm>
          <a:prstGeom prst="rect">
            <a:avLst/>
          </a:prstGeom>
        </p:spPr>
      </p:pic>
    </p:spTree>
    <p:extLst>
      <p:ext uri="{BB962C8B-B14F-4D97-AF65-F5344CB8AC3E}">
        <p14:creationId xmlns:p14="http://schemas.microsoft.com/office/powerpoint/2010/main" val="130591805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00931" y="291606"/>
            <a:ext cx="5515886" cy="3081501"/>
          </a:xfrm>
          <a:prstGeom prst="rect">
            <a:avLst/>
          </a:prstGeom>
        </p:spPr>
      </p:pic>
      <p:pic>
        <p:nvPicPr>
          <p:cNvPr id="5" name="Picture 4"/>
          <p:cNvPicPr>
            <a:picLocks noChangeAspect="1"/>
          </p:cNvPicPr>
          <p:nvPr/>
        </p:nvPicPr>
        <p:blipFill>
          <a:blip r:embed="rId3"/>
          <a:stretch>
            <a:fillRect/>
          </a:stretch>
        </p:blipFill>
        <p:spPr>
          <a:xfrm>
            <a:off x="523048" y="3553385"/>
            <a:ext cx="3555481" cy="3111046"/>
          </a:xfrm>
          <a:prstGeom prst="rect">
            <a:avLst/>
          </a:prstGeom>
        </p:spPr>
      </p:pic>
      <p:pic>
        <p:nvPicPr>
          <p:cNvPr id="6" name="Picture 5"/>
          <p:cNvPicPr>
            <a:picLocks noChangeAspect="1"/>
          </p:cNvPicPr>
          <p:nvPr/>
        </p:nvPicPr>
        <p:blipFill>
          <a:blip r:embed="rId4"/>
          <a:stretch>
            <a:fillRect/>
          </a:stretch>
        </p:blipFill>
        <p:spPr>
          <a:xfrm>
            <a:off x="5230480" y="3620922"/>
            <a:ext cx="4065920" cy="3162382"/>
          </a:xfrm>
          <a:prstGeom prst="rect">
            <a:avLst/>
          </a:prstGeom>
        </p:spPr>
      </p:pic>
    </p:spTree>
    <p:extLst>
      <p:ext uri="{BB962C8B-B14F-4D97-AF65-F5344CB8AC3E}">
        <p14:creationId xmlns:p14="http://schemas.microsoft.com/office/powerpoint/2010/main" val="237026741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mt="27000"/>
          </a:blip>
          <a:stretch>
            <a:fillRect/>
          </a:stretch>
        </p:blipFill>
        <p:spPr>
          <a:xfrm>
            <a:off x="0" y="9169"/>
            <a:ext cx="9144000" cy="6849174"/>
          </a:xfrm>
          <a:prstGeom prst="rect">
            <a:avLst/>
          </a:prstGeom>
        </p:spPr>
      </p:pic>
      <p:sp>
        <p:nvSpPr>
          <p:cNvPr id="3" name="Content Placeholder 2"/>
          <p:cNvSpPr>
            <a:spLocks noGrp="1"/>
          </p:cNvSpPr>
          <p:nvPr>
            <p:ph idx="1"/>
          </p:nvPr>
        </p:nvSpPr>
        <p:spPr>
          <a:xfrm>
            <a:off x="0" y="31590"/>
            <a:ext cx="9144000" cy="4525963"/>
          </a:xfrm>
        </p:spPr>
        <p:txBody>
          <a:bodyPr>
            <a:normAutofit/>
          </a:bodyPr>
          <a:lstStyle/>
          <a:p>
            <a:r>
              <a:rPr lang="en-US" dirty="0" smtClean="0"/>
              <a:t>Had</a:t>
            </a:r>
            <a:r>
              <a:rPr lang="en-US" dirty="0" smtClean="0">
                <a:solidFill>
                  <a:srgbClr val="0000FF"/>
                </a:solidFill>
              </a:rPr>
              <a:t> </a:t>
            </a:r>
            <a:r>
              <a:rPr lang="en-US" dirty="0" err="1" smtClean="0">
                <a:solidFill>
                  <a:srgbClr val="0000FF"/>
                </a:solidFill>
              </a:rPr>
              <a:t>footbinding</a:t>
            </a:r>
            <a:r>
              <a:rPr lang="en-US" dirty="0" smtClean="0">
                <a:solidFill>
                  <a:srgbClr val="0000FF"/>
                </a:solidFill>
              </a:rPr>
              <a:t> </a:t>
            </a:r>
            <a:r>
              <a:rPr lang="en-US" dirty="0" smtClean="0"/>
              <a:t>(feet bound in tight bandages)</a:t>
            </a:r>
          </a:p>
          <a:p>
            <a:r>
              <a:rPr lang="en-US" dirty="0" smtClean="0"/>
              <a:t>Small feet were considered attractive, limited mobility for women</a:t>
            </a:r>
          </a:p>
          <a:p>
            <a:r>
              <a:rPr lang="en-US" dirty="0" smtClean="0"/>
              <a:t>Faced the treat of tribes to the North</a:t>
            </a:r>
          </a:p>
          <a:p>
            <a:r>
              <a:rPr lang="en-US" dirty="0" smtClean="0"/>
              <a:t>Song allied themselves with the Mongols</a:t>
            </a:r>
          </a:p>
          <a:p>
            <a:r>
              <a:rPr lang="en-US" dirty="0" smtClean="0">
                <a:solidFill>
                  <a:srgbClr val="0000FF"/>
                </a:solidFill>
              </a:rPr>
              <a:t>Mongols overran the empire and set up a new dynasty called Yuan</a:t>
            </a:r>
          </a:p>
        </p:txBody>
      </p:sp>
      <p:pic>
        <p:nvPicPr>
          <p:cNvPr id="4" name="Picture 3"/>
          <p:cNvPicPr>
            <a:picLocks noChangeAspect="1"/>
          </p:cNvPicPr>
          <p:nvPr/>
        </p:nvPicPr>
        <p:blipFill>
          <a:blip r:embed="rId3"/>
          <a:stretch>
            <a:fillRect/>
          </a:stretch>
        </p:blipFill>
        <p:spPr>
          <a:xfrm>
            <a:off x="4257942" y="3565757"/>
            <a:ext cx="4886058" cy="3292243"/>
          </a:xfrm>
          <a:prstGeom prst="rect">
            <a:avLst/>
          </a:prstGeom>
        </p:spPr>
      </p:pic>
      <p:pic>
        <p:nvPicPr>
          <p:cNvPr id="5" name="Picture 4"/>
          <p:cNvPicPr>
            <a:picLocks noChangeAspect="1"/>
          </p:cNvPicPr>
          <p:nvPr/>
        </p:nvPicPr>
        <p:blipFill rotWithShape="1">
          <a:blip r:embed="rId4"/>
          <a:srcRect l="29031" t="8907" b="11792"/>
          <a:stretch/>
        </p:blipFill>
        <p:spPr>
          <a:xfrm>
            <a:off x="448326" y="4033568"/>
            <a:ext cx="3505085" cy="2824432"/>
          </a:xfrm>
          <a:prstGeom prst="rect">
            <a:avLst/>
          </a:prstGeom>
        </p:spPr>
      </p:pic>
    </p:spTree>
    <p:extLst>
      <p:ext uri="{BB962C8B-B14F-4D97-AF65-F5344CB8AC3E}">
        <p14:creationId xmlns:p14="http://schemas.microsoft.com/office/powerpoint/2010/main" val="376237850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8000"/>
          </a:blip>
          <a:stretch>
            <a:fillRect/>
          </a:stretch>
        </p:blipFill>
        <p:spPr>
          <a:xfrm>
            <a:off x="0" y="644198"/>
            <a:ext cx="9199540" cy="5388302"/>
          </a:xfrm>
          <a:prstGeom prst="rect">
            <a:avLst/>
          </a:prstGeom>
        </p:spPr>
      </p:pic>
      <p:sp>
        <p:nvSpPr>
          <p:cNvPr id="3" name="Content Placeholder 2"/>
          <p:cNvSpPr>
            <a:spLocks noGrp="1"/>
          </p:cNvSpPr>
          <p:nvPr>
            <p:ph idx="1"/>
          </p:nvPr>
        </p:nvSpPr>
        <p:spPr>
          <a:xfrm>
            <a:off x="3278101" y="206700"/>
            <a:ext cx="5936033" cy="6378161"/>
          </a:xfrm>
        </p:spPr>
        <p:txBody>
          <a:bodyPr>
            <a:normAutofit/>
          </a:bodyPr>
          <a:lstStyle/>
          <a:p>
            <a:r>
              <a:rPr lang="en-US" dirty="0" smtClean="0"/>
              <a:t>Under Suleiman the Magnificent, </a:t>
            </a:r>
            <a:r>
              <a:rPr lang="en-US" dirty="0" smtClean="0">
                <a:solidFill>
                  <a:srgbClr val="0000FF"/>
                </a:solidFill>
              </a:rPr>
              <a:t>the Ottoman Empire reached its height</a:t>
            </a:r>
          </a:p>
          <a:p>
            <a:r>
              <a:rPr lang="en-US" dirty="0">
                <a:solidFill>
                  <a:srgbClr val="0000FF"/>
                </a:solidFill>
              </a:rPr>
              <a:t>I</a:t>
            </a:r>
            <a:r>
              <a:rPr lang="en-US" dirty="0" smtClean="0">
                <a:solidFill>
                  <a:srgbClr val="0000FF"/>
                </a:solidFill>
              </a:rPr>
              <a:t>ntroduced new laws and built schools and Mosques</a:t>
            </a:r>
          </a:p>
          <a:p>
            <a:r>
              <a:rPr lang="en-US" dirty="0" smtClean="0"/>
              <a:t>Rebuilt Constantinople and fixed many existing structures.</a:t>
            </a:r>
          </a:p>
          <a:p>
            <a:r>
              <a:rPr lang="en-US" dirty="0" smtClean="0"/>
              <a:t>The Ottoman fleet controlled much of the trade in the Mediterranean Sea until their defeat in 1571 by Spaniards and Venetians</a:t>
            </a:r>
            <a:endParaRPr lang="en-US" dirty="0"/>
          </a:p>
        </p:txBody>
      </p:sp>
      <p:pic>
        <p:nvPicPr>
          <p:cNvPr id="5" name="Picture 4"/>
          <p:cNvPicPr>
            <a:picLocks noChangeAspect="1"/>
          </p:cNvPicPr>
          <p:nvPr/>
        </p:nvPicPr>
        <p:blipFill>
          <a:blip r:embed="rId3"/>
          <a:stretch>
            <a:fillRect/>
          </a:stretch>
        </p:blipFill>
        <p:spPr>
          <a:xfrm>
            <a:off x="0" y="853101"/>
            <a:ext cx="3302000" cy="3911600"/>
          </a:xfrm>
          <a:prstGeom prst="rect">
            <a:avLst/>
          </a:prstGeom>
        </p:spPr>
      </p:pic>
    </p:spTree>
    <p:extLst>
      <p:ext uri="{BB962C8B-B14F-4D97-AF65-F5344CB8AC3E}">
        <p14:creationId xmlns:p14="http://schemas.microsoft.com/office/powerpoint/2010/main" val="384446963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3000"/>
          </a:blip>
          <a:stretch>
            <a:fillRect/>
          </a:stretch>
        </p:blipFill>
        <p:spPr>
          <a:xfrm>
            <a:off x="0" y="444500"/>
            <a:ext cx="9144000" cy="5969000"/>
          </a:xfrm>
          <a:prstGeom prst="rect">
            <a:avLst/>
          </a:prstGeom>
        </p:spPr>
      </p:pic>
      <p:sp>
        <p:nvSpPr>
          <p:cNvPr id="2" name="Title 1"/>
          <p:cNvSpPr>
            <a:spLocks noGrp="1"/>
          </p:cNvSpPr>
          <p:nvPr>
            <p:ph type="title"/>
          </p:nvPr>
        </p:nvSpPr>
        <p:spPr>
          <a:xfrm>
            <a:off x="457200" y="-173538"/>
            <a:ext cx="8229600" cy="1143000"/>
          </a:xfrm>
        </p:spPr>
        <p:txBody>
          <a:bodyPr/>
          <a:lstStyle/>
          <a:p>
            <a:r>
              <a:rPr lang="en-US" dirty="0" smtClean="0">
                <a:solidFill>
                  <a:srgbClr val="FF0000"/>
                </a:solidFill>
              </a:rPr>
              <a:t>Influence on Japan</a:t>
            </a:r>
            <a:endParaRPr lang="en-US" dirty="0">
              <a:solidFill>
                <a:srgbClr val="FF0000"/>
              </a:solidFill>
            </a:endParaRPr>
          </a:p>
        </p:txBody>
      </p:sp>
      <p:sp>
        <p:nvSpPr>
          <p:cNvPr id="3" name="Content Placeholder 2"/>
          <p:cNvSpPr>
            <a:spLocks noGrp="1"/>
          </p:cNvSpPr>
          <p:nvPr>
            <p:ph idx="1"/>
          </p:nvPr>
        </p:nvSpPr>
        <p:spPr>
          <a:xfrm>
            <a:off x="0" y="778544"/>
            <a:ext cx="9144000" cy="4525963"/>
          </a:xfrm>
        </p:spPr>
        <p:txBody>
          <a:bodyPr/>
          <a:lstStyle/>
          <a:p>
            <a:r>
              <a:rPr lang="en-US" dirty="0" smtClean="0">
                <a:solidFill>
                  <a:srgbClr val="0000FF"/>
                </a:solidFill>
              </a:rPr>
              <a:t>Brought aspects of Chinese culture there</a:t>
            </a:r>
          </a:p>
          <a:p>
            <a:r>
              <a:rPr lang="en-US" dirty="0" smtClean="0">
                <a:solidFill>
                  <a:srgbClr val="0000FF"/>
                </a:solidFill>
              </a:rPr>
              <a:t>Confucianism</a:t>
            </a:r>
            <a:r>
              <a:rPr lang="en-US" dirty="0" smtClean="0"/>
              <a:t> instilled loyalty to the family and ruler</a:t>
            </a:r>
          </a:p>
          <a:p>
            <a:r>
              <a:rPr lang="en-US" dirty="0" smtClean="0">
                <a:solidFill>
                  <a:srgbClr val="0000FF"/>
                </a:solidFill>
              </a:rPr>
              <a:t>Buddhism</a:t>
            </a:r>
            <a:r>
              <a:rPr lang="en-US" dirty="0" smtClean="0"/>
              <a:t> taught to renounce selfish desires</a:t>
            </a:r>
          </a:p>
          <a:p>
            <a:r>
              <a:rPr lang="en-US" dirty="0" smtClean="0">
                <a:solidFill>
                  <a:srgbClr val="0000FF"/>
                </a:solidFill>
              </a:rPr>
              <a:t>Daoism</a:t>
            </a:r>
            <a:r>
              <a:rPr lang="en-US" dirty="0" smtClean="0"/>
              <a:t> encouraged a love of nature</a:t>
            </a:r>
          </a:p>
          <a:p>
            <a:r>
              <a:rPr lang="en-US" dirty="0" smtClean="0"/>
              <a:t>Ruler of Japan set up a court like the Chinese</a:t>
            </a:r>
          </a:p>
          <a:p>
            <a:r>
              <a:rPr lang="en-US" dirty="0" smtClean="0"/>
              <a:t>However it was not an exact copy</a:t>
            </a:r>
            <a:endParaRPr lang="en-US" dirty="0"/>
          </a:p>
        </p:txBody>
      </p:sp>
      <p:pic>
        <p:nvPicPr>
          <p:cNvPr id="4" name="Picture 3"/>
          <p:cNvPicPr>
            <a:picLocks noChangeAspect="1"/>
          </p:cNvPicPr>
          <p:nvPr/>
        </p:nvPicPr>
        <p:blipFill>
          <a:blip r:embed="rId3"/>
          <a:stretch>
            <a:fillRect/>
          </a:stretch>
        </p:blipFill>
        <p:spPr>
          <a:xfrm>
            <a:off x="1662222" y="4451430"/>
            <a:ext cx="4315470" cy="2570918"/>
          </a:xfrm>
          <a:prstGeom prst="rect">
            <a:avLst/>
          </a:prstGeom>
        </p:spPr>
      </p:pic>
    </p:spTree>
    <p:extLst>
      <p:ext uri="{BB962C8B-B14F-4D97-AF65-F5344CB8AC3E}">
        <p14:creationId xmlns:p14="http://schemas.microsoft.com/office/powerpoint/2010/main" val="372116691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mt="23000"/>
          </a:blip>
          <a:stretch>
            <a:fillRect/>
          </a:stretch>
        </p:blipFill>
        <p:spPr>
          <a:xfrm>
            <a:off x="0" y="444500"/>
            <a:ext cx="9144000" cy="5969000"/>
          </a:xfrm>
          <a:prstGeom prst="rect">
            <a:avLst/>
          </a:prstGeom>
        </p:spPr>
      </p:pic>
      <p:sp>
        <p:nvSpPr>
          <p:cNvPr id="3" name="Content Placeholder 2"/>
          <p:cNvSpPr>
            <a:spLocks noGrp="1"/>
          </p:cNvSpPr>
          <p:nvPr>
            <p:ph idx="1"/>
          </p:nvPr>
        </p:nvSpPr>
        <p:spPr>
          <a:xfrm>
            <a:off x="0" y="0"/>
            <a:ext cx="5193120" cy="6858000"/>
          </a:xfrm>
        </p:spPr>
        <p:txBody>
          <a:bodyPr>
            <a:normAutofit lnSpcReduction="10000"/>
          </a:bodyPr>
          <a:lstStyle/>
          <a:p>
            <a:r>
              <a:rPr lang="en-US" dirty="0" smtClean="0"/>
              <a:t>Imperial government grew weak</a:t>
            </a:r>
          </a:p>
          <a:p>
            <a:r>
              <a:rPr lang="en-US" dirty="0" smtClean="0">
                <a:solidFill>
                  <a:srgbClr val="0000FF"/>
                </a:solidFill>
              </a:rPr>
              <a:t>Strong noble appointed himself as Shogun</a:t>
            </a:r>
          </a:p>
          <a:p>
            <a:r>
              <a:rPr lang="en-US" dirty="0" smtClean="0">
                <a:solidFill>
                  <a:srgbClr val="0000FF"/>
                </a:solidFill>
              </a:rPr>
              <a:t>Shoguns were the real rulers </a:t>
            </a:r>
            <a:r>
              <a:rPr lang="en-US" dirty="0" smtClean="0"/>
              <a:t>while the emperor was a figurehead</a:t>
            </a:r>
          </a:p>
          <a:p>
            <a:r>
              <a:rPr lang="en-US" dirty="0" smtClean="0"/>
              <a:t>Shogun was at the top of Feudalism</a:t>
            </a:r>
          </a:p>
          <a:p>
            <a:r>
              <a:rPr lang="en-US" dirty="0" smtClean="0">
                <a:solidFill>
                  <a:srgbClr val="0000FF"/>
                </a:solidFill>
              </a:rPr>
              <a:t>Samurai=Knights</a:t>
            </a:r>
          </a:p>
          <a:p>
            <a:r>
              <a:rPr lang="en-US" dirty="0" smtClean="0">
                <a:solidFill>
                  <a:srgbClr val="0000FF"/>
                </a:solidFill>
              </a:rPr>
              <a:t>Daimyo=Noble</a:t>
            </a:r>
          </a:p>
          <a:p>
            <a:r>
              <a:rPr lang="en-US" dirty="0" smtClean="0"/>
              <a:t>Strict code of honor (bushido)=Chivalry</a:t>
            </a:r>
            <a:endParaRPr lang="en-US" dirty="0"/>
          </a:p>
        </p:txBody>
      </p:sp>
      <p:pic>
        <p:nvPicPr>
          <p:cNvPr id="5" name="Picture 4"/>
          <p:cNvPicPr>
            <a:picLocks noChangeAspect="1"/>
          </p:cNvPicPr>
          <p:nvPr/>
        </p:nvPicPr>
        <p:blipFill>
          <a:blip r:embed="rId3"/>
          <a:stretch>
            <a:fillRect/>
          </a:stretch>
        </p:blipFill>
        <p:spPr>
          <a:xfrm>
            <a:off x="4931596" y="336131"/>
            <a:ext cx="4136204" cy="6326990"/>
          </a:xfrm>
          <a:prstGeom prst="rect">
            <a:avLst/>
          </a:prstGeom>
        </p:spPr>
      </p:pic>
    </p:spTree>
    <p:extLst>
      <p:ext uri="{BB962C8B-B14F-4D97-AF65-F5344CB8AC3E}">
        <p14:creationId xmlns:p14="http://schemas.microsoft.com/office/powerpoint/2010/main" val="149119474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Quiz</a:t>
            </a:r>
            <a:endParaRPr lang="en-US" dirty="0"/>
          </a:p>
        </p:txBody>
      </p:sp>
      <p:sp>
        <p:nvSpPr>
          <p:cNvPr id="3" name="Content Placeholder 2"/>
          <p:cNvSpPr>
            <a:spLocks noGrp="1"/>
          </p:cNvSpPr>
          <p:nvPr>
            <p:ph idx="1"/>
          </p:nvPr>
        </p:nvSpPr>
        <p:spPr/>
        <p:txBody>
          <a:bodyPr/>
          <a:lstStyle/>
          <a:p>
            <a:pPr marL="0" indent="0">
              <a:buNone/>
            </a:pPr>
            <a:r>
              <a:rPr lang="en-US" dirty="0" smtClean="0"/>
              <a:t>16. How were people given jobs in the Tang Dynasty?</a:t>
            </a:r>
          </a:p>
          <a:p>
            <a:pPr marL="514350" indent="-514350">
              <a:buAutoNum type="alphaUcPeriod"/>
            </a:pPr>
            <a:r>
              <a:rPr lang="en-US" dirty="0" smtClean="0"/>
              <a:t>Based on rank</a:t>
            </a:r>
          </a:p>
          <a:p>
            <a:pPr marL="514350" indent="-514350">
              <a:buAutoNum type="alphaUcPeriod"/>
            </a:pPr>
            <a:r>
              <a:rPr lang="en-US" dirty="0" smtClean="0"/>
              <a:t>Based on their parents</a:t>
            </a:r>
          </a:p>
          <a:p>
            <a:pPr marL="514350" indent="-514350">
              <a:buAutoNum type="alphaUcPeriod"/>
            </a:pPr>
            <a:r>
              <a:rPr lang="en-US" dirty="0" smtClean="0"/>
              <a:t>Based on civil service exam</a:t>
            </a:r>
          </a:p>
          <a:p>
            <a:pPr marL="514350" indent="-514350">
              <a:buAutoNum type="alphaUcPeriod"/>
            </a:pPr>
            <a:r>
              <a:rPr lang="en-US" dirty="0" smtClean="0"/>
              <a:t>Based on wealth</a:t>
            </a:r>
            <a:endParaRPr lang="en-US" dirty="0"/>
          </a:p>
        </p:txBody>
      </p:sp>
    </p:spTree>
    <p:extLst>
      <p:ext uri="{BB962C8B-B14F-4D97-AF65-F5344CB8AC3E}">
        <p14:creationId xmlns:p14="http://schemas.microsoft.com/office/powerpoint/2010/main" val="230330698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17. What type of printing did the Tang Dynasty develop?</a:t>
            </a:r>
          </a:p>
          <a:p>
            <a:pPr marL="514350" indent="-514350">
              <a:buAutoNum type="alphaUcPeriod"/>
            </a:pPr>
            <a:r>
              <a:rPr lang="en-US" dirty="0" smtClean="0"/>
              <a:t>Moveable type</a:t>
            </a:r>
          </a:p>
          <a:p>
            <a:pPr marL="514350" indent="-514350">
              <a:buAutoNum type="alphaUcPeriod"/>
            </a:pPr>
            <a:r>
              <a:rPr lang="en-US" dirty="0" smtClean="0"/>
              <a:t>Block printing</a:t>
            </a:r>
          </a:p>
          <a:p>
            <a:pPr marL="514350" indent="-514350">
              <a:buAutoNum type="alphaUcPeriod"/>
            </a:pPr>
            <a:r>
              <a:rPr lang="en-US" dirty="0" smtClean="0"/>
              <a:t>Printing press</a:t>
            </a:r>
          </a:p>
          <a:p>
            <a:pPr marL="514350" indent="-514350">
              <a:buAutoNum type="alphaUcPeriod"/>
            </a:pPr>
            <a:r>
              <a:rPr lang="en-US" dirty="0" smtClean="0"/>
              <a:t>Square printing</a:t>
            </a:r>
            <a:endParaRPr lang="en-US" dirty="0"/>
          </a:p>
        </p:txBody>
      </p:sp>
    </p:spTree>
    <p:extLst>
      <p:ext uri="{BB962C8B-B14F-4D97-AF65-F5344CB8AC3E}">
        <p14:creationId xmlns:p14="http://schemas.microsoft.com/office/powerpoint/2010/main" val="96845314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18. Which of the following did the Song not introduce?</a:t>
            </a:r>
          </a:p>
          <a:p>
            <a:pPr marL="514350" indent="-514350">
              <a:buAutoNum type="alphaUcPeriod"/>
            </a:pPr>
            <a:r>
              <a:rPr lang="en-US" dirty="0" smtClean="0"/>
              <a:t>Paper currency</a:t>
            </a:r>
          </a:p>
          <a:p>
            <a:pPr marL="514350" indent="-514350">
              <a:buAutoNum type="alphaUcPeriod"/>
            </a:pPr>
            <a:r>
              <a:rPr lang="en-US" dirty="0" smtClean="0"/>
              <a:t>Standardized coins</a:t>
            </a:r>
          </a:p>
          <a:p>
            <a:pPr marL="514350" indent="-514350">
              <a:buAutoNum type="alphaUcPeriod"/>
            </a:pPr>
            <a:r>
              <a:rPr lang="en-US" dirty="0" smtClean="0"/>
              <a:t>Grand Canal</a:t>
            </a:r>
          </a:p>
          <a:p>
            <a:pPr marL="514350" indent="-514350">
              <a:buAutoNum type="alphaUcPeriod"/>
            </a:pPr>
            <a:r>
              <a:rPr lang="en-US" dirty="0" smtClean="0"/>
              <a:t>Block printing</a:t>
            </a:r>
          </a:p>
          <a:p>
            <a:pPr marL="514350" indent="-514350">
              <a:buAutoNum type="alphaUcPeriod"/>
            </a:pPr>
            <a:endParaRPr lang="en-US" dirty="0"/>
          </a:p>
        </p:txBody>
      </p:sp>
    </p:spTree>
    <p:extLst>
      <p:ext uri="{BB962C8B-B14F-4D97-AF65-F5344CB8AC3E}">
        <p14:creationId xmlns:p14="http://schemas.microsoft.com/office/powerpoint/2010/main" val="427722547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19. What other place also practiced feudalism?</a:t>
            </a:r>
          </a:p>
          <a:p>
            <a:pPr marL="514350" indent="-514350">
              <a:buAutoNum type="alphaUcPeriod"/>
            </a:pPr>
            <a:r>
              <a:rPr lang="en-US" dirty="0" smtClean="0"/>
              <a:t>Byzantine Empire</a:t>
            </a:r>
          </a:p>
          <a:p>
            <a:pPr marL="514350" indent="-514350">
              <a:buAutoNum type="alphaUcPeriod"/>
            </a:pPr>
            <a:r>
              <a:rPr lang="en-US" dirty="0" smtClean="0"/>
              <a:t>Western Europe</a:t>
            </a:r>
          </a:p>
          <a:p>
            <a:pPr marL="514350" indent="-514350">
              <a:buAutoNum type="alphaUcPeriod"/>
            </a:pPr>
            <a:r>
              <a:rPr lang="en-US" dirty="0" smtClean="0"/>
              <a:t>Persia</a:t>
            </a:r>
          </a:p>
          <a:p>
            <a:pPr marL="514350" indent="-514350">
              <a:buAutoNum type="alphaUcPeriod"/>
            </a:pPr>
            <a:r>
              <a:rPr lang="en-US" dirty="0" smtClean="0"/>
              <a:t>Ottoman Empire</a:t>
            </a:r>
            <a:endParaRPr lang="en-US" dirty="0"/>
          </a:p>
        </p:txBody>
      </p:sp>
    </p:spTree>
    <p:extLst>
      <p:ext uri="{BB962C8B-B14F-4D97-AF65-F5344CB8AC3E}">
        <p14:creationId xmlns:p14="http://schemas.microsoft.com/office/powerpoint/2010/main" val="60487366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20. What rank in Japanese feudalism actually held all the power?</a:t>
            </a:r>
          </a:p>
          <a:p>
            <a:pPr marL="514350" indent="-514350">
              <a:buAutoNum type="alphaUcPeriod"/>
            </a:pPr>
            <a:r>
              <a:rPr lang="en-US" dirty="0" smtClean="0"/>
              <a:t>Emperor</a:t>
            </a:r>
          </a:p>
          <a:p>
            <a:pPr marL="514350" indent="-514350">
              <a:buAutoNum type="alphaUcPeriod"/>
            </a:pPr>
            <a:r>
              <a:rPr lang="en-US" dirty="0" smtClean="0"/>
              <a:t>Shogun</a:t>
            </a:r>
          </a:p>
          <a:p>
            <a:pPr marL="514350" indent="-514350">
              <a:buAutoNum type="alphaUcPeriod"/>
            </a:pPr>
            <a:r>
              <a:rPr lang="en-US" dirty="0" smtClean="0"/>
              <a:t>Samurai</a:t>
            </a:r>
          </a:p>
          <a:p>
            <a:pPr marL="514350" indent="-514350">
              <a:buAutoNum type="alphaUcPeriod"/>
            </a:pPr>
            <a:r>
              <a:rPr lang="en-US" dirty="0" smtClean="0"/>
              <a:t>Daimyo</a:t>
            </a:r>
            <a:endParaRPr lang="en-US" dirty="0"/>
          </a:p>
        </p:txBody>
      </p:sp>
    </p:spTree>
    <p:extLst>
      <p:ext uri="{BB962C8B-B14F-4D97-AF65-F5344CB8AC3E}">
        <p14:creationId xmlns:p14="http://schemas.microsoft.com/office/powerpoint/2010/main" val="397205221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Crash Course</a:t>
            </a:r>
            <a:endParaRPr lang="en-US" dirty="0"/>
          </a:p>
        </p:txBody>
      </p:sp>
      <p:sp>
        <p:nvSpPr>
          <p:cNvPr id="3" name="Content Placeholder 2"/>
          <p:cNvSpPr>
            <a:spLocks noGrp="1"/>
          </p:cNvSpPr>
          <p:nvPr>
            <p:ph idx="1"/>
          </p:nvPr>
        </p:nvSpPr>
        <p:spPr/>
        <p:txBody>
          <a:bodyPr/>
          <a:lstStyle/>
          <a:p>
            <a:r>
              <a:rPr lang="en-US" dirty="0" smtClean="0"/>
              <a:t>Intro to the Mongols</a:t>
            </a:r>
          </a:p>
          <a:p>
            <a:r>
              <a:rPr lang="en-US" dirty="0" smtClean="0">
                <a:hlinkClick r:id="rId2"/>
              </a:rPr>
              <a:t>http://www.youtube.com/watch?v=szxPar0BcMo</a:t>
            </a:r>
            <a:endParaRPr lang="en-US" dirty="0" smtClean="0"/>
          </a:p>
          <a:p>
            <a:endParaRPr lang="en-US" dirty="0"/>
          </a:p>
        </p:txBody>
      </p:sp>
    </p:spTree>
    <p:extLst>
      <p:ext uri="{BB962C8B-B14F-4D97-AF65-F5344CB8AC3E}">
        <p14:creationId xmlns:p14="http://schemas.microsoft.com/office/powerpoint/2010/main" val="244976486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5000"/>
          </a:blip>
          <a:stretch>
            <a:fillRect/>
          </a:stretch>
        </p:blipFill>
        <p:spPr>
          <a:xfrm>
            <a:off x="-47741" y="393735"/>
            <a:ext cx="9390201" cy="6147542"/>
          </a:xfrm>
          <a:prstGeom prst="rect">
            <a:avLst/>
          </a:prstGeom>
        </p:spPr>
      </p:pic>
      <p:sp>
        <p:nvSpPr>
          <p:cNvPr id="2" name="Title 1"/>
          <p:cNvSpPr>
            <a:spLocks noGrp="1"/>
          </p:cNvSpPr>
          <p:nvPr>
            <p:ph type="title"/>
          </p:nvPr>
        </p:nvSpPr>
        <p:spPr/>
        <p:txBody>
          <a:bodyPr/>
          <a:lstStyle/>
          <a:p>
            <a:r>
              <a:rPr lang="en-US" dirty="0" smtClean="0">
                <a:solidFill>
                  <a:srgbClr val="FF0000"/>
                </a:solidFill>
              </a:rPr>
              <a:t>Mongol Empire</a:t>
            </a:r>
            <a:endParaRPr lang="en-US" dirty="0">
              <a:solidFill>
                <a:srgbClr val="FF0000"/>
              </a:solidFill>
            </a:endParaRPr>
          </a:p>
        </p:txBody>
      </p:sp>
      <p:sp>
        <p:nvSpPr>
          <p:cNvPr id="3" name="Content Placeholder 2"/>
          <p:cNvSpPr>
            <a:spLocks noGrp="1"/>
          </p:cNvSpPr>
          <p:nvPr>
            <p:ph idx="1"/>
          </p:nvPr>
        </p:nvSpPr>
        <p:spPr>
          <a:xfrm>
            <a:off x="457200" y="1203210"/>
            <a:ext cx="8229600" cy="4525963"/>
          </a:xfrm>
        </p:spPr>
        <p:txBody>
          <a:bodyPr/>
          <a:lstStyle/>
          <a:p>
            <a:r>
              <a:rPr lang="en-US" dirty="0" smtClean="0">
                <a:solidFill>
                  <a:srgbClr val="0000FF"/>
                </a:solidFill>
              </a:rPr>
              <a:t>Located in the steppes (Europe to Asia)</a:t>
            </a:r>
          </a:p>
          <a:p>
            <a:r>
              <a:rPr lang="en-US" dirty="0" smtClean="0"/>
              <a:t>Consists of treeless grassland and is between forests in the north and deserts and mountains in the south</a:t>
            </a:r>
          </a:p>
          <a:p>
            <a:r>
              <a:rPr lang="en-US" dirty="0" smtClean="0"/>
              <a:t>Nomadic people lived there</a:t>
            </a:r>
          </a:p>
          <a:p>
            <a:r>
              <a:rPr lang="en-US" dirty="0" smtClean="0"/>
              <a:t>Used grassland as pastures</a:t>
            </a:r>
            <a:endParaRPr lang="en-US" dirty="0"/>
          </a:p>
        </p:txBody>
      </p:sp>
      <p:pic>
        <p:nvPicPr>
          <p:cNvPr id="5" name="Picture 4"/>
          <p:cNvPicPr>
            <a:picLocks noChangeAspect="1"/>
          </p:cNvPicPr>
          <p:nvPr/>
        </p:nvPicPr>
        <p:blipFill>
          <a:blip r:embed="rId3"/>
          <a:stretch>
            <a:fillRect/>
          </a:stretch>
        </p:blipFill>
        <p:spPr>
          <a:xfrm>
            <a:off x="457200" y="4724400"/>
            <a:ext cx="3810000" cy="2133600"/>
          </a:xfrm>
          <a:prstGeom prst="rect">
            <a:avLst/>
          </a:prstGeom>
        </p:spPr>
      </p:pic>
      <p:pic>
        <p:nvPicPr>
          <p:cNvPr id="6" name="Picture 5"/>
          <p:cNvPicPr>
            <a:picLocks noChangeAspect="1"/>
          </p:cNvPicPr>
          <p:nvPr/>
        </p:nvPicPr>
        <p:blipFill>
          <a:blip r:embed="rId4"/>
          <a:stretch>
            <a:fillRect/>
          </a:stretch>
        </p:blipFill>
        <p:spPr>
          <a:xfrm>
            <a:off x="5656240" y="3979955"/>
            <a:ext cx="3289300" cy="2463800"/>
          </a:xfrm>
          <a:prstGeom prst="rect">
            <a:avLst/>
          </a:prstGeom>
        </p:spPr>
      </p:pic>
    </p:spTree>
    <p:extLst>
      <p:ext uri="{BB962C8B-B14F-4D97-AF65-F5344CB8AC3E}">
        <p14:creationId xmlns:p14="http://schemas.microsoft.com/office/powerpoint/2010/main" val="263115305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5000"/>
          </a:blip>
          <a:stretch>
            <a:fillRect/>
          </a:stretch>
        </p:blipFill>
        <p:spPr>
          <a:xfrm>
            <a:off x="-47741" y="393735"/>
            <a:ext cx="9390201" cy="6147542"/>
          </a:xfrm>
          <a:prstGeom prst="rect">
            <a:avLst/>
          </a:prstGeom>
        </p:spPr>
      </p:pic>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idx="1"/>
          </p:nvPr>
        </p:nvSpPr>
        <p:spPr>
          <a:xfrm>
            <a:off x="39695" y="2672073"/>
            <a:ext cx="9202793" cy="5257800"/>
          </a:xfrm>
        </p:spPr>
        <p:txBody>
          <a:bodyPr>
            <a:normAutofit/>
          </a:bodyPr>
          <a:lstStyle/>
          <a:p>
            <a:r>
              <a:rPr lang="en-US" dirty="0" smtClean="0">
                <a:solidFill>
                  <a:srgbClr val="000000"/>
                </a:solidFill>
              </a:rPr>
              <a:t>Environment where the nomadic people developed horsemanship and fighting skills</a:t>
            </a:r>
          </a:p>
          <a:p>
            <a:r>
              <a:rPr lang="en-US" dirty="0" smtClean="0"/>
              <a:t>People would leave this region and push into others</a:t>
            </a:r>
          </a:p>
          <a:p>
            <a:r>
              <a:rPr lang="en-US" dirty="0" smtClean="0">
                <a:solidFill>
                  <a:srgbClr val="0000FF"/>
                </a:solidFill>
              </a:rPr>
              <a:t>The Huns </a:t>
            </a:r>
            <a:r>
              <a:rPr lang="en-US" dirty="0" smtClean="0"/>
              <a:t>tried to invade China and then went to Europe where they helped Rome collapse</a:t>
            </a:r>
          </a:p>
          <a:p>
            <a:r>
              <a:rPr lang="en-US" sz="2400" dirty="0" smtClean="0">
                <a:solidFill>
                  <a:schemeClr val="accent2"/>
                </a:solidFill>
                <a:hlinkClick r:id="rId3"/>
              </a:rPr>
              <a:t>http://www.youtube.com/watch?v=ZSS5dEeMX64</a:t>
            </a:r>
            <a:endParaRPr lang="en-US" sz="2400" dirty="0" smtClean="0">
              <a:solidFill>
                <a:schemeClr val="accent2"/>
              </a:solidFill>
            </a:endParaRPr>
          </a:p>
          <a:p>
            <a:r>
              <a:rPr lang="en-US" dirty="0" smtClean="0">
                <a:solidFill>
                  <a:srgbClr val="0000FF"/>
                </a:solidFill>
              </a:rPr>
              <a:t>Turks and Mongols also came out of this area</a:t>
            </a:r>
            <a:endParaRPr lang="en-US" dirty="0">
              <a:solidFill>
                <a:srgbClr val="0000FF"/>
              </a:solidFill>
            </a:endParaRPr>
          </a:p>
        </p:txBody>
      </p:sp>
      <p:pic>
        <p:nvPicPr>
          <p:cNvPr id="5" name="Picture 4"/>
          <p:cNvPicPr>
            <a:picLocks noChangeAspect="1"/>
          </p:cNvPicPr>
          <p:nvPr/>
        </p:nvPicPr>
        <p:blipFill>
          <a:blip r:embed="rId4"/>
          <a:stretch>
            <a:fillRect/>
          </a:stretch>
        </p:blipFill>
        <p:spPr>
          <a:xfrm>
            <a:off x="4654191" y="0"/>
            <a:ext cx="4489809" cy="2493297"/>
          </a:xfrm>
          <a:prstGeom prst="rect">
            <a:avLst/>
          </a:prstGeom>
        </p:spPr>
      </p:pic>
      <p:pic>
        <p:nvPicPr>
          <p:cNvPr id="6" name="Picture 5"/>
          <p:cNvPicPr>
            <a:picLocks noChangeAspect="1"/>
          </p:cNvPicPr>
          <p:nvPr/>
        </p:nvPicPr>
        <p:blipFill>
          <a:blip r:embed="rId5"/>
          <a:stretch>
            <a:fillRect/>
          </a:stretch>
        </p:blipFill>
        <p:spPr>
          <a:xfrm>
            <a:off x="457200" y="185738"/>
            <a:ext cx="3302000" cy="2463800"/>
          </a:xfrm>
          <a:prstGeom prst="rect">
            <a:avLst/>
          </a:prstGeom>
        </p:spPr>
      </p:pic>
    </p:spTree>
    <p:extLst>
      <p:ext uri="{BB962C8B-B14F-4D97-AF65-F5344CB8AC3E}">
        <p14:creationId xmlns:p14="http://schemas.microsoft.com/office/powerpoint/2010/main" val="245435489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mt="28000"/>
          </a:blip>
          <a:stretch>
            <a:fillRect/>
          </a:stretch>
        </p:blipFill>
        <p:spPr>
          <a:xfrm>
            <a:off x="0" y="998546"/>
            <a:ext cx="9199540" cy="5388302"/>
          </a:xfrm>
          <a:prstGeom prst="rect">
            <a:avLst/>
          </a:prstGeom>
        </p:spPr>
      </p:pic>
      <p:sp>
        <p:nvSpPr>
          <p:cNvPr id="7171" name="Rectangle 3"/>
          <p:cNvSpPr>
            <a:spLocks noGrp="1" noChangeArrowheads="1"/>
          </p:cNvSpPr>
          <p:nvPr>
            <p:ph type="body" idx="1"/>
          </p:nvPr>
        </p:nvSpPr>
        <p:spPr>
          <a:xfrm>
            <a:off x="118128" y="2604186"/>
            <a:ext cx="9144000" cy="4525963"/>
          </a:xfrm>
        </p:spPr>
        <p:txBody>
          <a:bodyPr/>
          <a:lstStyle/>
          <a:p>
            <a:pPr eaLnBrk="1" hangingPunct="1"/>
            <a:r>
              <a:rPr lang="en-US" dirty="0">
                <a:latin typeface="Arial" charset="0"/>
              </a:rPr>
              <a:t>Suleiman was the first major ruler of the Ottoman empire (1520-1566)</a:t>
            </a:r>
          </a:p>
          <a:p>
            <a:pPr eaLnBrk="1" hangingPunct="1"/>
            <a:r>
              <a:rPr lang="en-US" dirty="0">
                <a:solidFill>
                  <a:srgbClr val="0000FF"/>
                </a:solidFill>
                <a:latin typeface="Arial" charset="0"/>
              </a:rPr>
              <a:t>He served as both a political and religious ruler</a:t>
            </a:r>
          </a:p>
          <a:p>
            <a:pPr lvl="1" eaLnBrk="1" hangingPunct="1"/>
            <a:r>
              <a:rPr lang="en-US" dirty="0">
                <a:solidFill>
                  <a:srgbClr val="0000FF"/>
                </a:solidFill>
                <a:latin typeface="Arial" charset="0"/>
              </a:rPr>
              <a:t>Sultan – political ruler</a:t>
            </a:r>
          </a:p>
          <a:p>
            <a:pPr lvl="1" eaLnBrk="1" hangingPunct="1"/>
            <a:r>
              <a:rPr lang="en-US" dirty="0">
                <a:solidFill>
                  <a:srgbClr val="0000FF"/>
                </a:solidFill>
                <a:latin typeface="Arial" charset="0"/>
              </a:rPr>
              <a:t>Caliph – religious leader</a:t>
            </a:r>
          </a:p>
          <a:p>
            <a:pPr eaLnBrk="1" hangingPunct="1"/>
            <a:r>
              <a:rPr lang="en-US" dirty="0">
                <a:latin typeface="Arial" charset="0"/>
              </a:rPr>
              <a:t>Suleiman used a well-trained army and bureaucracy to carry out his rule</a:t>
            </a:r>
          </a:p>
        </p:txBody>
      </p:sp>
      <p:pic>
        <p:nvPicPr>
          <p:cNvPr id="5" name="Picture 7" descr="Suleyman'sCalligraphySignature"/>
          <p:cNvPicPr>
            <a:picLocks noChangeAspect="1" noChangeArrowheads="1"/>
          </p:cNvPicPr>
          <p:nvPr/>
        </p:nvPicPr>
        <p:blipFill>
          <a:blip r:embed="rId3">
            <a:extLst>
              <a:ext uri="{28A0092B-C50C-407E-A947-70E740481C1C}">
                <a14:useLocalDpi xmlns:a14="http://schemas.microsoft.com/office/drawing/2010/main" val="0"/>
              </a:ext>
            </a:extLst>
          </a:blip>
          <a:srcRect l="4616" t="7402" r="7692" b="5629"/>
          <a:stretch>
            <a:fillRect/>
          </a:stretch>
        </p:blipFill>
        <p:spPr bwMode="auto">
          <a:xfrm>
            <a:off x="206723" y="0"/>
            <a:ext cx="3159977" cy="2604846"/>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4143625" y="0"/>
            <a:ext cx="4650332" cy="2604186"/>
          </a:xfrm>
          <a:prstGeom prst="rect">
            <a:avLst/>
          </a:prstGeom>
        </p:spPr>
      </p:pic>
    </p:spTree>
    <p:extLst>
      <p:ext uri="{BB962C8B-B14F-4D97-AF65-F5344CB8AC3E}">
        <p14:creationId xmlns:p14="http://schemas.microsoft.com/office/powerpoint/2010/main" val="371489455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5000"/>
          </a:blip>
          <a:stretch>
            <a:fillRect/>
          </a:stretch>
        </p:blipFill>
        <p:spPr>
          <a:xfrm>
            <a:off x="-47741" y="393735"/>
            <a:ext cx="9390201" cy="6147542"/>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solidFill>
                  <a:srgbClr val="0000FF"/>
                </a:solidFill>
              </a:rPr>
              <a:t>Mongols lived in the steppes of the eastern part of Central Asia</a:t>
            </a:r>
          </a:p>
          <a:p>
            <a:r>
              <a:rPr lang="en-US" dirty="0" smtClean="0"/>
              <a:t>Slept in domed tents of felt</a:t>
            </a:r>
          </a:p>
          <a:p>
            <a:r>
              <a:rPr lang="en-US" dirty="0" smtClean="0">
                <a:solidFill>
                  <a:srgbClr val="0000FF"/>
                </a:solidFill>
              </a:rPr>
              <a:t>Were nomadic, excellent horsemen and archers</a:t>
            </a:r>
          </a:p>
          <a:p>
            <a:r>
              <a:rPr lang="en-US" dirty="0" smtClean="0">
                <a:solidFill>
                  <a:srgbClr val="000000"/>
                </a:solidFill>
              </a:rPr>
              <a:t>During the 1200’s the Mongols established the greatest empire the world had ever seen</a:t>
            </a:r>
            <a:endParaRPr lang="en-US" dirty="0">
              <a:solidFill>
                <a:srgbClr val="000000"/>
              </a:solidFill>
            </a:endParaRPr>
          </a:p>
        </p:txBody>
      </p:sp>
    </p:spTree>
    <p:extLst>
      <p:ext uri="{BB962C8B-B14F-4D97-AF65-F5344CB8AC3E}">
        <p14:creationId xmlns:p14="http://schemas.microsoft.com/office/powerpoint/2010/main" val="100794296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30200"/>
            <a:ext cx="9144000" cy="6190473"/>
          </a:xfrm>
          <a:prstGeom prst="rect">
            <a:avLst/>
          </a:prstGeom>
        </p:spPr>
      </p:pic>
    </p:spTree>
    <p:extLst>
      <p:ext uri="{BB962C8B-B14F-4D97-AF65-F5344CB8AC3E}">
        <p14:creationId xmlns:p14="http://schemas.microsoft.com/office/powerpoint/2010/main" val="3111859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5000"/>
          </a:blip>
          <a:stretch>
            <a:fillRect/>
          </a:stretch>
        </p:blipFill>
        <p:spPr>
          <a:xfrm>
            <a:off x="-47741" y="393735"/>
            <a:ext cx="9390201" cy="6147542"/>
          </a:xfrm>
          <a:prstGeom prst="rect">
            <a:avLst/>
          </a:prstGeom>
        </p:spPr>
      </p:pic>
      <p:sp>
        <p:nvSpPr>
          <p:cNvPr id="2" name="Title 1"/>
          <p:cNvSpPr>
            <a:spLocks noGrp="1"/>
          </p:cNvSpPr>
          <p:nvPr>
            <p:ph type="title"/>
          </p:nvPr>
        </p:nvSpPr>
        <p:spPr>
          <a:xfrm>
            <a:off x="457200" y="274637"/>
            <a:ext cx="3472289" cy="2079843"/>
          </a:xfrm>
        </p:spPr>
        <p:txBody>
          <a:bodyPr>
            <a:normAutofit fontScale="90000"/>
          </a:bodyPr>
          <a:lstStyle/>
          <a:p>
            <a:r>
              <a:rPr lang="en-US" dirty="0" err="1" smtClean="0">
                <a:solidFill>
                  <a:srgbClr val="FF0000"/>
                </a:solidFill>
              </a:rPr>
              <a:t>Chinggis</a:t>
            </a:r>
            <a:r>
              <a:rPr lang="en-US" dirty="0" smtClean="0">
                <a:solidFill>
                  <a:srgbClr val="FF0000"/>
                </a:solidFill>
              </a:rPr>
              <a:t> Khan unites the Mongols</a:t>
            </a:r>
            <a:endParaRPr lang="en-US" dirty="0">
              <a:solidFill>
                <a:srgbClr val="FF0000"/>
              </a:solidFill>
            </a:endParaRPr>
          </a:p>
        </p:txBody>
      </p:sp>
      <p:sp>
        <p:nvSpPr>
          <p:cNvPr id="3" name="Content Placeholder 2"/>
          <p:cNvSpPr>
            <a:spLocks noGrp="1"/>
          </p:cNvSpPr>
          <p:nvPr>
            <p:ph idx="1"/>
          </p:nvPr>
        </p:nvSpPr>
        <p:spPr>
          <a:xfrm>
            <a:off x="-47741" y="2354481"/>
            <a:ext cx="9191741" cy="4525963"/>
          </a:xfrm>
        </p:spPr>
        <p:txBody>
          <a:bodyPr>
            <a:normAutofit lnSpcReduction="10000"/>
          </a:bodyPr>
          <a:lstStyle/>
          <a:p>
            <a:r>
              <a:rPr lang="en-US" dirty="0" smtClean="0"/>
              <a:t>Divided into several loosely organized tribes</a:t>
            </a:r>
          </a:p>
          <a:p>
            <a:r>
              <a:rPr lang="en-US" dirty="0" err="1" smtClean="0"/>
              <a:t>Chinggis</a:t>
            </a:r>
            <a:r>
              <a:rPr lang="en-US" dirty="0" smtClean="0"/>
              <a:t> Khan unites them in 1206</a:t>
            </a:r>
          </a:p>
          <a:p>
            <a:r>
              <a:rPr lang="en-US" dirty="0" smtClean="0">
                <a:solidFill>
                  <a:srgbClr val="0000FF"/>
                </a:solidFill>
              </a:rPr>
              <a:t>Master of Mongolia</a:t>
            </a:r>
          </a:p>
          <a:p>
            <a:r>
              <a:rPr lang="en-US" dirty="0" smtClean="0"/>
              <a:t>Set his eyes on the people outside</a:t>
            </a:r>
          </a:p>
          <a:p>
            <a:r>
              <a:rPr lang="en-US" dirty="0" smtClean="0"/>
              <a:t>People did not stand a chance</a:t>
            </a:r>
          </a:p>
          <a:p>
            <a:r>
              <a:rPr lang="en-US" dirty="0" smtClean="0">
                <a:solidFill>
                  <a:srgbClr val="0000FF"/>
                </a:solidFill>
              </a:rPr>
              <a:t>200,000 skilled horsemen, used stirrups, had bow, catapults</a:t>
            </a:r>
          </a:p>
          <a:p>
            <a:r>
              <a:rPr lang="en-US" dirty="0" smtClean="0">
                <a:solidFill>
                  <a:srgbClr val="0000FF"/>
                </a:solidFill>
              </a:rPr>
              <a:t>Known for their brutality</a:t>
            </a:r>
          </a:p>
          <a:p>
            <a:endParaRPr lang="en-US" dirty="0" smtClean="0"/>
          </a:p>
          <a:p>
            <a:endParaRPr lang="en-US" dirty="0"/>
          </a:p>
        </p:txBody>
      </p:sp>
      <p:pic>
        <p:nvPicPr>
          <p:cNvPr id="5" name="Picture 4"/>
          <p:cNvPicPr>
            <a:picLocks noChangeAspect="1"/>
          </p:cNvPicPr>
          <p:nvPr/>
        </p:nvPicPr>
        <p:blipFill>
          <a:blip r:embed="rId3"/>
          <a:stretch>
            <a:fillRect/>
          </a:stretch>
        </p:blipFill>
        <p:spPr>
          <a:xfrm>
            <a:off x="6067623" y="0"/>
            <a:ext cx="3076377" cy="2307283"/>
          </a:xfrm>
          <a:prstGeom prst="rect">
            <a:avLst/>
          </a:prstGeom>
        </p:spPr>
      </p:pic>
    </p:spTree>
    <p:extLst>
      <p:ext uri="{BB962C8B-B14F-4D97-AF65-F5344CB8AC3E}">
        <p14:creationId xmlns:p14="http://schemas.microsoft.com/office/powerpoint/2010/main" val="7583064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5000"/>
          </a:blip>
          <a:stretch>
            <a:fillRect/>
          </a:stretch>
        </p:blipFill>
        <p:spPr>
          <a:xfrm>
            <a:off x="-47741" y="393735"/>
            <a:ext cx="9390201" cy="6147542"/>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77816" y="357291"/>
            <a:ext cx="4864100" cy="6126163"/>
          </a:xfrm>
        </p:spPr>
        <p:txBody>
          <a:bodyPr>
            <a:normAutofit/>
          </a:bodyPr>
          <a:lstStyle/>
          <a:p>
            <a:r>
              <a:rPr lang="en-US" dirty="0" smtClean="0"/>
              <a:t>He </a:t>
            </a:r>
            <a:r>
              <a:rPr lang="en-US" dirty="0" smtClean="0">
                <a:solidFill>
                  <a:srgbClr val="0000FF"/>
                </a:solidFill>
              </a:rPr>
              <a:t>attacked northern China </a:t>
            </a:r>
            <a:r>
              <a:rPr lang="en-US" dirty="0" smtClean="0"/>
              <a:t>and took Beijing</a:t>
            </a:r>
          </a:p>
          <a:p>
            <a:r>
              <a:rPr lang="en-US" dirty="0" smtClean="0"/>
              <a:t>In 1219 he went west and </a:t>
            </a:r>
            <a:r>
              <a:rPr lang="en-US" dirty="0" smtClean="0">
                <a:solidFill>
                  <a:srgbClr val="0000FF"/>
                </a:solidFill>
              </a:rPr>
              <a:t>captured the Muslim states of Central Asia</a:t>
            </a:r>
          </a:p>
          <a:p>
            <a:r>
              <a:rPr lang="en-US" dirty="0" smtClean="0"/>
              <a:t>He was feared, but also</a:t>
            </a:r>
            <a:r>
              <a:rPr lang="en-US" dirty="0" smtClean="0">
                <a:solidFill>
                  <a:srgbClr val="0000FF"/>
                </a:solidFill>
              </a:rPr>
              <a:t> very tolerant of other religions</a:t>
            </a:r>
          </a:p>
          <a:p>
            <a:r>
              <a:rPr lang="en-US" dirty="0" smtClean="0"/>
              <a:t>Let the locals keep their jobs</a:t>
            </a:r>
          </a:p>
          <a:p>
            <a:r>
              <a:rPr lang="en-US" dirty="0" smtClean="0">
                <a:solidFill>
                  <a:srgbClr val="0000FF"/>
                </a:solidFill>
              </a:rPr>
              <a:t>Promoted trade</a:t>
            </a:r>
          </a:p>
          <a:p>
            <a:endParaRPr lang="en-US" dirty="0"/>
          </a:p>
        </p:txBody>
      </p:sp>
      <p:pic>
        <p:nvPicPr>
          <p:cNvPr id="5" name="Picture 4"/>
          <p:cNvPicPr>
            <a:picLocks noChangeAspect="1"/>
          </p:cNvPicPr>
          <p:nvPr/>
        </p:nvPicPr>
        <p:blipFill>
          <a:blip r:embed="rId3"/>
          <a:stretch>
            <a:fillRect/>
          </a:stretch>
        </p:blipFill>
        <p:spPr>
          <a:xfrm>
            <a:off x="5321300" y="1417638"/>
            <a:ext cx="3822700" cy="4305300"/>
          </a:xfrm>
          <a:prstGeom prst="rect">
            <a:avLst/>
          </a:prstGeom>
        </p:spPr>
      </p:pic>
    </p:spTree>
    <p:extLst>
      <p:ext uri="{BB962C8B-B14F-4D97-AF65-F5344CB8AC3E}">
        <p14:creationId xmlns:p14="http://schemas.microsoft.com/office/powerpoint/2010/main" val="416628532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Turn and Talk</a:t>
            </a:r>
            <a:endParaRPr lang="en-US" dirty="0"/>
          </a:p>
        </p:txBody>
      </p:sp>
      <p:sp>
        <p:nvSpPr>
          <p:cNvPr id="3" name="Content Placeholder 2"/>
          <p:cNvSpPr>
            <a:spLocks noGrp="1"/>
          </p:cNvSpPr>
          <p:nvPr>
            <p:ph idx="1"/>
          </p:nvPr>
        </p:nvSpPr>
        <p:spPr/>
        <p:txBody>
          <a:bodyPr/>
          <a:lstStyle/>
          <a:p>
            <a:r>
              <a:rPr lang="en-US" dirty="0" smtClean="0"/>
              <a:t>Discuss with your neighbor why the Mongols might completely destroy a city, but then leave others alone when they surrendered?</a:t>
            </a:r>
            <a:endParaRPr lang="en-US" dirty="0"/>
          </a:p>
        </p:txBody>
      </p:sp>
    </p:spTree>
    <p:extLst>
      <p:ext uri="{BB962C8B-B14F-4D97-AF65-F5344CB8AC3E}">
        <p14:creationId xmlns:p14="http://schemas.microsoft.com/office/powerpoint/2010/main" val="100445926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5000"/>
          </a:blip>
          <a:stretch>
            <a:fillRect/>
          </a:stretch>
        </p:blipFill>
        <p:spPr>
          <a:xfrm>
            <a:off x="-47741" y="393735"/>
            <a:ext cx="9390201" cy="6147542"/>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882092" y="0"/>
            <a:ext cx="4261908" cy="6858000"/>
          </a:xfrm>
        </p:spPr>
        <p:txBody>
          <a:bodyPr>
            <a:normAutofit/>
          </a:bodyPr>
          <a:lstStyle/>
          <a:p>
            <a:r>
              <a:rPr lang="en-US" dirty="0" smtClean="0"/>
              <a:t>His successors extended their rule into Persia, Russia, Iraq, and the rest of China</a:t>
            </a:r>
          </a:p>
          <a:p>
            <a:r>
              <a:rPr lang="en-US" dirty="0" smtClean="0"/>
              <a:t>The Mongols had one of the largest empires ever seen</a:t>
            </a:r>
          </a:p>
          <a:p>
            <a:r>
              <a:rPr lang="en-US" dirty="0" smtClean="0">
                <a:solidFill>
                  <a:srgbClr val="0000FF"/>
                </a:solidFill>
              </a:rPr>
              <a:t>“</a:t>
            </a:r>
            <a:r>
              <a:rPr lang="en-US" dirty="0" err="1" smtClean="0">
                <a:solidFill>
                  <a:srgbClr val="0000FF"/>
                </a:solidFill>
              </a:rPr>
              <a:t>Pax</a:t>
            </a:r>
            <a:r>
              <a:rPr lang="en-US" dirty="0" smtClean="0">
                <a:solidFill>
                  <a:srgbClr val="0000FF"/>
                </a:solidFill>
              </a:rPr>
              <a:t> </a:t>
            </a:r>
            <a:r>
              <a:rPr lang="en-US" dirty="0" err="1" smtClean="0">
                <a:solidFill>
                  <a:srgbClr val="0000FF"/>
                </a:solidFill>
              </a:rPr>
              <a:t>Mongolica</a:t>
            </a:r>
            <a:r>
              <a:rPr lang="en-US" dirty="0" smtClean="0">
                <a:solidFill>
                  <a:srgbClr val="0000FF"/>
                </a:solidFill>
              </a:rPr>
              <a:t>”</a:t>
            </a:r>
          </a:p>
          <a:p>
            <a:r>
              <a:rPr lang="en-US" dirty="0" smtClean="0"/>
              <a:t>Was </a:t>
            </a:r>
            <a:r>
              <a:rPr lang="en-US" dirty="0" smtClean="0">
                <a:solidFill>
                  <a:srgbClr val="0000FF"/>
                </a:solidFill>
              </a:rPr>
              <a:t>divided into four kingdoms, each ruled by a different descendent of his</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457200" y="1417638"/>
            <a:ext cx="4027974" cy="3099652"/>
          </a:xfrm>
          <a:prstGeom prst="rect">
            <a:avLst/>
          </a:prstGeom>
        </p:spPr>
      </p:pic>
    </p:spTree>
    <p:extLst>
      <p:ext uri="{BB962C8B-B14F-4D97-AF65-F5344CB8AC3E}">
        <p14:creationId xmlns:p14="http://schemas.microsoft.com/office/powerpoint/2010/main" val="64682612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79400" y="0"/>
            <a:ext cx="8572500" cy="6858000"/>
          </a:xfrm>
          <a:prstGeom prst="rect">
            <a:avLst/>
          </a:prstGeom>
        </p:spPr>
      </p:pic>
    </p:spTree>
    <p:extLst>
      <p:ext uri="{BB962C8B-B14F-4D97-AF65-F5344CB8AC3E}">
        <p14:creationId xmlns:p14="http://schemas.microsoft.com/office/powerpoint/2010/main" val="333806599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5000"/>
          </a:blip>
          <a:stretch>
            <a:fillRect/>
          </a:stretch>
        </p:blipFill>
        <p:spPr>
          <a:xfrm>
            <a:off x="-47741" y="393735"/>
            <a:ext cx="9390201" cy="6147542"/>
          </a:xfrm>
          <a:prstGeom prst="rect">
            <a:avLst/>
          </a:prstGeom>
        </p:spPr>
      </p:pic>
      <p:sp>
        <p:nvSpPr>
          <p:cNvPr id="2" name="Title 1"/>
          <p:cNvSpPr>
            <a:spLocks noGrp="1"/>
          </p:cNvSpPr>
          <p:nvPr>
            <p:ph type="title"/>
          </p:nvPr>
        </p:nvSpPr>
        <p:spPr/>
        <p:txBody>
          <a:bodyPr/>
          <a:lstStyle/>
          <a:p>
            <a:r>
              <a:rPr lang="en-US" dirty="0" smtClean="0">
                <a:solidFill>
                  <a:srgbClr val="FF0000"/>
                </a:solidFill>
              </a:rPr>
              <a:t>The Yuan Dynasty</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solidFill>
                  <a:srgbClr val="0000FF"/>
                </a:solidFill>
              </a:rPr>
              <a:t>Kublai Khan, </a:t>
            </a:r>
            <a:r>
              <a:rPr lang="en-US" dirty="0" err="1" smtClean="0">
                <a:solidFill>
                  <a:srgbClr val="0000FF"/>
                </a:solidFill>
              </a:rPr>
              <a:t>Chinggis</a:t>
            </a:r>
            <a:r>
              <a:rPr lang="en-US" dirty="0" smtClean="0">
                <a:solidFill>
                  <a:srgbClr val="0000FF"/>
                </a:solidFill>
              </a:rPr>
              <a:t>’ grandson, was fascinated with Chinese culture</a:t>
            </a:r>
          </a:p>
          <a:p>
            <a:r>
              <a:rPr lang="en-US" dirty="0" smtClean="0"/>
              <a:t>Became emperor of Northern China I 1260</a:t>
            </a:r>
          </a:p>
          <a:p>
            <a:r>
              <a:rPr lang="en-US" dirty="0" smtClean="0"/>
              <a:t>1279 he united north and south China</a:t>
            </a:r>
          </a:p>
          <a:p>
            <a:r>
              <a:rPr lang="en-US" dirty="0" smtClean="0">
                <a:solidFill>
                  <a:srgbClr val="0000FF"/>
                </a:solidFill>
              </a:rPr>
              <a:t>Held Mongols above the Chinese, but used their way of government</a:t>
            </a:r>
          </a:p>
          <a:p>
            <a:r>
              <a:rPr lang="en-US" dirty="0" smtClean="0">
                <a:solidFill>
                  <a:srgbClr val="0000FF"/>
                </a:solidFill>
              </a:rPr>
              <a:t>Claimed the mandate of Heaven</a:t>
            </a:r>
            <a:endParaRPr lang="en-US" dirty="0">
              <a:solidFill>
                <a:srgbClr val="0000FF"/>
              </a:solidFill>
            </a:endParaRPr>
          </a:p>
        </p:txBody>
      </p:sp>
    </p:spTree>
    <p:extLst>
      <p:ext uri="{BB962C8B-B14F-4D97-AF65-F5344CB8AC3E}">
        <p14:creationId xmlns:p14="http://schemas.microsoft.com/office/powerpoint/2010/main" val="119950180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5000"/>
          </a:blip>
          <a:stretch>
            <a:fillRect/>
          </a:stretch>
        </p:blipFill>
        <p:spPr>
          <a:xfrm>
            <a:off x="-47741" y="393735"/>
            <a:ext cx="9390201" cy="6147542"/>
          </a:xfrm>
          <a:prstGeom prst="rect">
            <a:avLst/>
          </a:prstGeom>
        </p:spPr>
      </p:pic>
      <p:sp>
        <p:nvSpPr>
          <p:cNvPr id="2" name="Title 1"/>
          <p:cNvSpPr>
            <a:spLocks noGrp="1"/>
          </p:cNvSpPr>
          <p:nvPr>
            <p:ph type="title"/>
          </p:nvPr>
        </p:nvSpPr>
        <p:spPr/>
        <p:txBody>
          <a:bodyPr/>
          <a:lstStyle/>
          <a:p>
            <a:r>
              <a:rPr lang="en-US" dirty="0" smtClean="0">
                <a:solidFill>
                  <a:srgbClr val="FF0000"/>
                </a:solidFill>
              </a:rPr>
              <a:t>Marco Polo</a:t>
            </a:r>
            <a:endParaRPr lang="en-US" dirty="0">
              <a:solidFill>
                <a:srgbClr val="FF0000"/>
              </a:solidFill>
            </a:endParaRPr>
          </a:p>
        </p:txBody>
      </p:sp>
      <p:sp>
        <p:nvSpPr>
          <p:cNvPr id="3" name="Content Placeholder 2"/>
          <p:cNvSpPr>
            <a:spLocks noGrp="1"/>
          </p:cNvSpPr>
          <p:nvPr>
            <p:ph idx="1"/>
          </p:nvPr>
        </p:nvSpPr>
        <p:spPr>
          <a:xfrm>
            <a:off x="457200" y="1957491"/>
            <a:ext cx="8229600" cy="4525963"/>
          </a:xfrm>
        </p:spPr>
        <p:txBody>
          <a:bodyPr/>
          <a:lstStyle/>
          <a:p>
            <a:r>
              <a:rPr lang="en-US" dirty="0" smtClean="0">
                <a:solidFill>
                  <a:srgbClr val="0000FF"/>
                </a:solidFill>
              </a:rPr>
              <a:t>Merchant from Venice</a:t>
            </a:r>
          </a:p>
          <a:p>
            <a:r>
              <a:rPr lang="en-US" dirty="0" smtClean="0">
                <a:solidFill>
                  <a:srgbClr val="0000FF"/>
                </a:solidFill>
              </a:rPr>
              <a:t>Journeyed along the Silk Road</a:t>
            </a:r>
          </a:p>
          <a:p>
            <a:r>
              <a:rPr lang="en-US" dirty="0" smtClean="0"/>
              <a:t>Visited China in 1270s</a:t>
            </a:r>
          </a:p>
          <a:p>
            <a:r>
              <a:rPr lang="en-US" dirty="0" smtClean="0"/>
              <a:t>Impressed by Kublai Khans court and the technology of the Chinese</a:t>
            </a:r>
          </a:p>
          <a:p>
            <a:r>
              <a:rPr lang="en-US" dirty="0" smtClean="0"/>
              <a:t>Use of gunpowder and coal</a:t>
            </a:r>
            <a:endParaRPr lang="en-US" dirty="0"/>
          </a:p>
        </p:txBody>
      </p:sp>
      <p:pic>
        <p:nvPicPr>
          <p:cNvPr id="5" name="Picture 4"/>
          <p:cNvPicPr>
            <a:picLocks noChangeAspect="1"/>
          </p:cNvPicPr>
          <p:nvPr/>
        </p:nvPicPr>
        <p:blipFill>
          <a:blip r:embed="rId3"/>
          <a:stretch>
            <a:fillRect/>
          </a:stretch>
        </p:blipFill>
        <p:spPr>
          <a:xfrm>
            <a:off x="6223000" y="393735"/>
            <a:ext cx="2463800" cy="3289300"/>
          </a:xfrm>
          <a:prstGeom prst="rect">
            <a:avLst/>
          </a:prstGeom>
        </p:spPr>
      </p:pic>
    </p:spTree>
    <p:extLst>
      <p:ext uri="{BB962C8B-B14F-4D97-AF65-F5344CB8AC3E}">
        <p14:creationId xmlns:p14="http://schemas.microsoft.com/office/powerpoint/2010/main" val="213224993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5000"/>
          </a:blip>
          <a:stretch>
            <a:fillRect/>
          </a:stretch>
        </p:blipFill>
        <p:spPr>
          <a:xfrm>
            <a:off x="-47741" y="393735"/>
            <a:ext cx="9390201" cy="6147542"/>
          </a:xfrm>
          <a:prstGeom prst="rect">
            <a:avLst/>
          </a:prstGeom>
        </p:spPr>
      </p:pic>
      <p:sp>
        <p:nvSpPr>
          <p:cNvPr id="2" name="Title 1"/>
          <p:cNvSpPr>
            <a:spLocks noGrp="1"/>
          </p:cNvSpPr>
          <p:nvPr>
            <p:ph type="title"/>
          </p:nvPr>
        </p:nvSpPr>
        <p:spPr/>
        <p:txBody>
          <a:bodyPr/>
          <a:lstStyle/>
          <a:p>
            <a:r>
              <a:rPr lang="en-US" dirty="0" smtClean="0">
                <a:solidFill>
                  <a:srgbClr val="FF0000"/>
                </a:solidFill>
              </a:rPr>
              <a:t>Mongol Influence on Russia</a:t>
            </a:r>
            <a:endParaRPr lang="en-US" dirty="0">
              <a:solidFill>
                <a:srgbClr val="FF0000"/>
              </a:solidFill>
            </a:endParaRPr>
          </a:p>
        </p:txBody>
      </p:sp>
      <p:sp>
        <p:nvSpPr>
          <p:cNvPr id="3" name="Content Placeholder 2"/>
          <p:cNvSpPr>
            <a:spLocks noGrp="1"/>
          </p:cNvSpPr>
          <p:nvPr>
            <p:ph idx="1"/>
          </p:nvPr>
        </p:nvSpPr>
        <p:spPr/>
        <p:txBody>
          <a:bodyPr>
            <a:normAutofit/>
          </a:bodyPr>
          <a:lstStyle/>
          <a:p>
            <a:r>
              <a:rPr lang="en-US" dirty="0" smtClean="0"/>
              <a:t>13</a:t>
            </a:r>
            <a:r>
              <a:rPr lang="en-US" baseline="30000" dirty="0" smtClean="0"/>
              <a:t>th</a:t>
            </a:r>
            <a:r>
              <a:rPr lang="en-US" dirty="0" smtClean="0"/>
              <a:t> c. they conquered much of Russia and controlled it for 200 years</a:t>
            </a:r>
          </a:p>
          <a:p>
            <a:r>
              <a:rPr lang="en-US" dirty="0" smtClean="0"/>
              <a:t>Words, customs, and clothing made it into Russian culture</a:t>
            </a:r>
          </a:p>
          <a:p>
            <a:r>
              <a:rPr lang="en-US" dirty="0" smtClean="0">
                <a:solidFill>
                  <a:srgbClr val="0000FF"/>
                </a:solidFill>
              </a:rPr>
              <a:t>Moscow and its surrounding area, known as Muscovy, became the strongest Russian state</a:t>
            </a:r>
          </a:p>
        </p:txBody>
      </p:sp>
    </p:spTree>
    <p:extLst>
      <p:ext uri="{BB962C8B-B14F-4D97-AF65-F5344CB8AC3E}">
        <p14:creationId xmlns:p14="http://schemas.microsoft.com/office/powerpoint/2010/main" val="245970160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alphaModFix amt="28000"/>
          </a:blip>
          <a:stretch>
            <a:fillRect/>
          </a:stretch>
        </p:blipFill>
        <p:spPr>
          <a:xfrm>
            <a:off x="0" y="644198"/>
            <a:ext cx="9199540" cy="5388302"/>
          </a:xfrm>
          <a:prstGeom prst="rect">
            <a:avLst/>
          </a:prstGeom>
        </p:spPr>
      </p:pic>
      <p:sp>
        <p:nvSpPr>
          <p:cNvPr id="9219" name="Rectangle 3"/>
          <p:cNvSpPr>
            <a:spLocks noGrp="1" noChangeArrowheads="1"/>
          </p:cNvSpPr>
          <p:nvPr>
            <p:ph type="body" sz="half" idx="1"/>
          </p:nvPr>
        </p:nvSpPr>
        <p:spPr>
          <a:xfrm>
            <a:off x="1" y="324814"/>
            <a:ext cx="5345382" cy="6319103"/>
          </a:xfrm>
        </p:spPr>
        <p:txBody>
          <a:bodyPr>
            <a:normAutofit/>
          </a:bodyPr>
          <a:lstStyle/>
          <a:p>
            <a:pPr eaLnBrk="1" hangingPunct="1">
              <a:lnSpc>
                <a:spcPct val="80000"/>
              </a:lnSpc>
            </a:pPr>
            <a:r>
              <a:rPr lang="en-US" dirty="0">
                <a:solidFill>
                  <a:srgbClr val="0000FF"/>
                </a:solidFill>
                <a:latin typeface="Arial" charset="0"/>
              </a:rPr>
              <a:t>Suleiman had to create laws to govern many different types of people – Christians, Muslims, and Jews</a:t>
            </a:r>
          </a:p>
          <a:p>
            <a:pPr lvl="1" eaLnBrk="1" hangingPunct="1">
              <a:lnSpc>
                <a:spcPct val="80000"/>
              </a:lnSpc>
            </a:pPr>
            <a:r>
              <a:rPr lang="en-US" dirty="0">
                <a:latin typeface="Arial" charset="0"/>
              </a:rPr>
              <a:t>Non-Muslims would be allowed to worship as they pleased, as long as they were loyal to him</a:t>
            </a:r>
          </a:p>
          <a:p>
            <a:pPr lvl="1" eaLnBrk="1" hangingPunct="1">
              <a:lnSpc>
                <a:spcPct val="80000"/>
              </a:lnSpc>
            </a:pPr>
            <a:r>
              <a:rPr lang="en-US" dirty="0">
                <a:latin typeface="Arial" charset="0"/>
              </a:rPr>
              <a:t>He reformed the administration of the country as well, and created laws to make it run better</a:t>
            </a:r>
          </a:p>
        </p:txBody>
      </p:sp>
      <p:pic>
        <p:nvPicPr>
          <p:cNvPr id="7" name="Picture 5" descr="SuleimanTheMagnificent-portrait"/>
          <p:cNvPicPr>
            <a:picLocks noChangeAspect="1" noChangeArrowheads="1"/>
          </p:cNvPicPr>
          <p:nvPr/>
        </p:nvPicPr>
        <p:blipFill>
          <a:blip r:embed="rId3">
            <a:lum contrast="6000"/>
            <a:extLst>
              <a:ext uri="{28A0092B-C50C-407E-A947-70E740481C1C}">
                <a14:useLocalDpi xmlns:a14="http://schemas.microsoft.com/office/drawing/2010/main" val="0"/>
              </a:ext>
            </a:extLst>
          </a:blip>
          <a:srcRect l="2475" t="2000" r="2475" b="2000"/>
          <a:stretch>
            <a:fillRect/>
          </a:stretch>
        </p:blipFill>
        <p:spPr bwMode="auto">
          <a:xfrm>
            <a:off x="5573112" y="442931"/>
            <a:ext cx="3237857" cy="4856785"/>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38411"/>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5000"/>
          </a:blip>
          <a:stretch>
            <a:fillRect/>
          </a:stretch>
        </p:blipFill>
        <p:spPr>
          <a:xfrm>
            <a:off x="-47741" y="393735"/>
            <a:ext cx="9390201" cy="6147542"/>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58740" y="1600200"/>
            <a:ext cx="4504276" cy="4525963"/>
          </a:xfrm>
        </p:spPr>
        <p:txBody>
          <a:bodyPr/>
          <a:lstStyle/>
          <a:p>
            <a:r>
              <a:rPr lang="en-US" dirty="0" smtClean="0"/>
              <a:t>Muscovites eventually rebelled </a:t>
            </a:r>
          </a:p>
          <a:p>
            <a:r>
              <a:rPr lang="en-US" dirty="0" smtClean="0">
                <a:solidFill>
                  <a:srgbClr val="0000FF"/>
                </a:solidFill>
              </a:rPr>
              <a:t>In 1480, Ivan the Great declared independence</a:t>
            </a:r>
          </a:p>
          <a:p>
            <a:r>
              <a:rPr lang="en-US" dirty="0" smtClean="0"/>
              <a:t>He </a:t>
            </a:r>
            <a:r>
              <a:rPr lang="en-US" dirty="0" smtClean="0">
                <a:solidFill>
                  <a:srgbClr val="0000FF"/>
                </a:solidFill>
              </a:rPr>
              <a:t>proclaimed himself Tsar (emperor)</a:t>
            </a:r>
          </a:p>
          <a:p>
            <a:endParaRPr lang="en-US" dirty="0"/>
          </a:p>
        </p:txBody>
      </p:sp>
      <p:pic>
        <p:nvPicPr>
          <p:cNvPr id="5" name="Picture 4"/>
          <p:cNvPicPr>
            <a:picLocks noChangeAspect="1"/>
          </p:cNvPicPr>
          <p:nvPr/>
        </p:nvPicPr>
        <p:blipFill>
          <a:blip r:embed="rId3"/>
          <a:stretch>
            <a:fillRect/>
          </a:stretch>
        </p:blipFill>
        <p:spPr>
          <a:xfrm>
            <a:off x="4572000" y="274638"/>
            <a:ext cx="4648200" cy="6197600"/>
          </a:xfrm>
          <a:prstGeom prst="rect">
            <a:avLst/>
          </a:prstGeom>
        </p:spPr>
      </p:pic>
    </p:spTree>
    <p:extLst>
      <p:ext uri="{BB962C8B-B14F-4D97-AF65-F5344CB8AC3E}">
        <p14:creationId xmlns:p14="http://schemas.microsoft.com/office/powerpoint/2010/main" val="1299962500"/>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5000"/>
          </a:blip>
          <a:stretch>
            <a:fillRect/>
          </a:stretch>
        </p:blipFill>
        <p:spPr>
          <a:xfrm>
            <a:off x="-47741" y="393735"/>
            <a:ext cx="9390201" cy="6147542"/>
          </a:xfrm>
          <a:prstGeom prst="rect">
            <a:avLst/>
          </a:prstGeom>
        </p:spPr>
      </p:pic>
      <p:sp>
        <p:nvSpPr>
          <p:cNvPr id="2" name="Title 1"/>
          <p:cNvSpPr>
            <a:spLocks noGrp="1"/>
          </p:cNvSpPr>
          <p:nvPr>
            <p:ph type="title"/>
          </p:nvPr>
        </p:nvSpPr>
        <p:spPr/>
        <p:txBody>
          <a:bodyPr/>
          <a:lstStyle/>
          <a:p>
            <a:r>
              <a:rPr lang="en-US" dirty="0" smtClean="0">
                <a:solidFill>
                  <a:srgbClr val="FF0000"/>
                </a:solidFill>
              </a:rPr>
              <a:t>Tamerlane</a:t>
            </a:r>
            <a:endParaRPr lang="en-US" dirty="0">
              <a:solidFill>
                <a:srgbClr val="FF0000"/>
              </a:solidFill>
            </a:endParaRPr>
          </a:p>
        </p:txBody>
      </p:sp>
      <p:sp>
        <p:nvSpPr>
          <p:cNvPr id="3" name="Content Placeholder 2"/>
          <p:cNvSpPr>
            <a:spLocks noGrp="1"/>
          </p:cNvSpPr>
          <p:nvPr>
            <p:ph idx="1"/>
          </p:nvPr>
        </p:nvSpPr>
        <p:spPr>
          <a:xfrm>
            <a:off x="457200" y="2076588"/>
            <a:ext cx="8229600" cy="4525963"/>
          </a:xfrm>
        </p:spPr>
        <p:txBody>
          <a:bodyPr/>
          <a:lstStyle/>
          <a:p>
            <a:r>
              <a:rPr lang="en-US" dirty="0" smtClean="0">
                <a:solidFill>
                  <a:srgbClr val="0000FF"/>
                </a:solidFill>
              </a:rPr>
              <a:t>In the 14</a:t>
            </a:r>
            <a:r>
              <a:rPr lang="en-US" baseline="30000" dirty="0" smtClean="0">
                <a:solidFill>
                  <a:srgbClr val="0000FF"/>
                </a:solidFill>
              </a:rPr>
              <a:t>th</a:t>
            </a:r>
            <a:r>
              <a:rPr lang="en-US" dirty="0" smtClean="0">
                <a:solidFill>
                  <a:srgbClr val="0000FF"/>
                </a:solidFill>
              </a:rPr>
              <a:t> c. the Mongols held power in Central Asia</a:t>
            </a:r>
          </a:p>
          <a:p>
            <a:r>
              <a:rPr lang="en-US" dirty="0" smtClean="0"/>
              <a:t>Tamerlane, a </a:t>
            </a:r>
            <a:r>
              <a:rPr lang="en-US" dirty="0" smtClean="0">
                <a:solidFill>
                  <a:srgbClr val="0000FF"/>
                </a:solidFill>
              </a:rPr>
              <a:t>Turkish-Mongol ruler</a:t>
            </a:r>
            <a:r>
              <a:rPr lang="en-US" dirty="0" smtClean="0"/>
              <a:t>, expanded his kingdom from </a:t>
            </a:r>
            <a:r>
              <a:rPr lang="en-US" dirty="0" err="1" smtClean="0"/>
              <a:t>Smarkand</a:t>
            </a:r>
            <a:r>
              <a:rPr lang="en-US" dirty="0" smtClean="0"/>
              <a:t> into Persia, Afghanistan, Russia, Syria, Turkey, and Northern India</a:t>
            </a:r>
          </a:p>
          <a:p>
            <a:r>
              <a:rPr lang="en-US" dirty="0" smtClean="0">
                <a:solidFill>
                  <a:srgbClr val="0000FF"/>
                </a:solidFill>
              </a:rPr>
              <a:t>Known for his brutality and massacres</a:t>
            </a:r>
          </a:p>
          <a:p>
            <a:r>
              <a:rPr lang="en-US" dirty="0" smtClean="0"/>
              <a:t>Empire fell soon after his death</a:t>
            </a:r>
            <a:endParaRPr lang="en-US" dirty="0"/>
          </a:p>
        </p:txBody>
      </p:sp>
      <p:pic>
        <p:nvPicPr>
          <p:cNvPr id="5" name="Picture 4"/>
          <p:cNvPicPr>
            <a:picLocks noChangeAspect="1"/>
          </p:cNvPicPr>
          <p:nvPr/>
        </p:nvPicPr>
        <p:blipFill>
          <a:blip r:embed="rId3"/>
          <a:stretch>
            <a:fillRect/>
          </a:stretch>
        </p:blipFill>
        <p:spPr>
          <a:xfrm>
            <a:off x="5923956" y="79398"/>
            <a:ext cx="2133481" cy="2076588"/>
          </a:xfrm>
          <a:prstGeom prst="rect">
            <a:avLst/>
          </a:prstGeom>
        </p:spPr>
      </p:pic>
    </p:spTree>
    <p:extLst>
      <p:ext uri="{BB962C8B-B14F-4D97-AF65-F5344CB8AC3E}">
        <p14:creationId xmlns:p14="http://schemas.microsoft.com/office/powerpoint/2010/main" val="822009580"/>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What city did Tamerlane attack in India that would eventually become part of the Mughal Empire?</a:t>
            </a:r>
            <a:endParaRPr lang="en-US" dirty="0"/>
          </a:p>
        </p:txBody>
      </p:sp>
    </p:spTree>
    <p:extLst>
      <p:ext uri="{BB962C8B-B14F-4D97-AF65-F5344CB8AC3E}">
        <p14:creationId xmlns:p14="http://schemas.microsoft.com/office/powerpoint/2010/main" val="1413430227"/>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5000"/>
          </a:blip>
          <a:stretch>
            <a:fillRect/>
          </a:stretch>
        </p:blipFill>
        <p:spPr>
          <a:xfrm>
            <a:off x="-47741" y="393735"/>
            <a:ext cx="9390201" cy="6147542"/>
          </a:xfrm>
          <a:prstGeom prst="rect">
            <a:avLst/>
          </a:prstGeom>
        </p:spPr>
      </p:pic>
      <p:sp>
        <p:nvSpPr>
          <p:cNvPr id="2" name="Title 1"/>
          <p:cNvSpPr>
            <a:spLocks noGrp="1"/>
          </p:cNvSpPr>
          <p:nvPr>
            <p:ph type="title"/>
          </p:nvPr>
        </p:nvSpPr>
        <p:spPr/>
        <p:txBody>
          <a:bodyPr/>
          <a:lstStyle/>
          <a:p>
            <a:r>
              <a:rPr lang="en-US" dirty="0" smtClean="0">
                <a:solidFill>
                  <a:srgbClr val="FF0000"/>
                </a:solidFill>
              </a:rPr>
              <a:t>Mongol Legacy</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While the Mongols did control almost all of Europe and </a:t>
            </a:r>
            <a:r>
              <a:rPr lang="en-US" dirty="0" smtClean="0">
                <a:solidFill>
                  <a:srgbClr val="000000"/>
                </a:solidFill>
              </a:rPr>
              <a:t>Asia, they never developed a cultural identity all their own</a:t>
            </a:r>
          </a:p>
          <a:p>
            <a:r>
              <a:rPr lang="en-US" dirty="0" smtClean="0">
                <a:solidFill>
                  <a:srgbClr val="0000FF"/>
                </a:solidFill>
              </a:rPr>
              <a:t>They were most known for their ability to fight using horses and their ruthlessness in battle</a:t>
            </a:r>
          </a:p>
          <a:p>
            <a:r>
              <a:rPr lang="en-US" dirty="0" smtClean="0"/>
              <a:t>The most notable thing they did was establish </a:t>
            </a:r>
            <a:r>
              <a:rPr lang="en-US" dirty="0" smtClean="0">
                <a:solidFill>
                  <a:srgbClr val="0000FF"/>
                </a:solidFill>
              </a:rPr>
              <a:t>new trade routes</a:t>
            </a:r>
          </a:p>
          <a:p>
            <a:endParaRPr lang="en-US" dirty="0"/>
          </a:p>
        </p:txBody>
      </p:sp>
    </p:spTree>
    <p:extLst>
      <p:ext uri="{BB962C8B-B14F-4D97-AF65-F5344CB8AC3E}">
        <p14:creationId xmlns:p14="http://schemas.microsoft.com/office/powerpoint/2010/main" val="2715897950"/>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653"/>
            <a:ext cx="9144000" cy="1143000"/>
          </a:xfrm>
        </p:spPr>
        <p:txBody>
          <a:bodyPr>
            <a:noAutofit/>
          </a:bodyPr>
          <a:lstStyle/>
          <a:p>
            <a:r>
              <a:rPr lang="en-US" sz="2400" dirty="0" smtClean="0"/>
              <a:t>Source: Ata-Malik </a:t>
            </a:r>
            <a:r>
              <a:rPr lang="en-US" sz="2400" dirty="0" err="1" smtClean="0"/>
              <a:t>Juvaini</a:t>
            </a:r>
            <a:r>
              <a:rPr lang="en-US" sz="2400" dirty="0" smtClean="0"/>
              <a:t>,  Genghis Khan: The History of the World Conqueror, edited by UNESCO and Manchester University Press,</a:t>
            </a:r>
            <a:endParaRPr lang="en-US" sz="2400" dirty="0"/>
          </a:p>
        </p:txBody>
      </p:sp>
      <p:sp>
        <p:nvSpPr>
          <p:cNvPr id="3" name="Content Placeholder 2"/>
          <p:cNvSpPr>
            <a:spLocks noGrp="1"/>
          </p:cNvSpPr>
          <p:nvPr>
            <p:ph idx="1"/>
          </p:nvPr>
        </p:nvSpPr>
        <p:spPr>
          <a:xfrm>
            <a:off x="0" y="1060347"/>
            <a:ext cx="9144000" cy="5797653"/>
          </a:xfrm>
        </p:spPr>
        <p:txBody>
          <a:bodyPr>
            <a:normAutofit fontScale="85000" lnSpcReduction="20000"/>
          </a:bodyPr>
          <a:lstStyle/>
          <a:p>
            <a:pPr marL="0" indent="0">
              <a:buNone/>
            </a:pPr>
            <a:r>
              <a:rPr lang="en-US" dirty="0" smtClean="0"/>
              <a:t>	In the Spring of1221, the people of </a:t>
            </a:r>
            <a:r>
              <a:rPr lang="en-US" dirty="0" err="1" smtClean="0"/>
              <a:t>Nishapur</a:t>
            </a:r>
            <a:r>
              <a:rPr lang="en-US" dirty="0" smtClean="0"/>
              <a:t> (a city in Persia) saw that the matter was serious…and although they had three thousand crossbows in action on the wall and had set up three hundred </a:t>
            </a:r>
            <a:r>
              <a:rPr lang="en-US" dirty="0" err="1" smtClean="0"/>
              <a:t>mangonels</a:t>
            </a:r>
            <a:r>
              <a:rPr lang="en-US" dirty="0" smtClean="0"/>
              <a:t> and </a:t>
            </a:r>
            <a:r>
              <a:rPr lang="en-US" dirty="0" err="1" smtClean="0"/>
              <a:t>ballistas</a:t>
            </a:r>
            <a:r>
              <a:rPr lang="en-US" dirty="0" smtClean="0"/>
              <a:t> and laid in a correspondent quantity of missiles and naphtha, their feet were loosened and they lost hear…</a:t>
            </a:r>
          </a:p>
          <a:p>
            <a:pPr marL="0" indent="0">
              <a:buNone/>
            </a:pPr>
            <a:r>
              <a:rPr lang="en-US" dirty="0" smtClean="0"/>
              <a:t>	By the Saturday night all the walls were covered with Mongols;…The Mongols now descended from the walls and began to slay and plunder…They then drove all the survivors, men and women, out onto the plain; and…it was commanded that the town should be laid waste in such a manner that the site could be ploughed upon; and that…not even cats and dogs should be left alive…</a:t>
            </a:r>
          </a:p>
          <a:p>
            <a:pPr marL="0" indent="0">
              <a:buNone/>
            </a:pPr>
            <a:r>
              <a:rPr lang="en-US" dirty="0"/>
              <a:t>	</a:t>
            </a:r>
            <a:r>
              <a:rPr lang="en-US" dirty="0" smtClean="0"/>
              <a:t>They severed the heads of the slain from their bodies and heaped them up in piles, keeping those of the men separate from those of the women and children.</a:t>
            </a:r>
            <a:endParaRPr lang="en-US" dirty="0"/>
          </a:p>
        </p:txBody>
      </p:sp>
    </p:spTree>
    <p:extLst>
      <p:ext uri="{BB962C8B-B14F-4D97-AF65-F5344CB8AC3E}">
        <p14:creationId xmlns:p14="http://schemas.microsoft.com/office/powerpoint/2010/main" val="678814836"/>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Quiz</a:t>
            </a:r>
            <a:endParaRPr lang="en-US" dirty="0"/>
          </a:p>
        </p:txBody>
      </p:sp>
      <p:sp>
        <p:nvSpPr>
          <p:cNvPr id="3" name="Content Placeholder 2"/>
          <p:cNvSpPr>
            <a:spLocks noGrp="1"/>
          </p:cNvSpPr>
          <p:nvPr>
            <p:ph idx="1"/>
          </p:nvPr>
        </p:nvSpPr>
        <p:spPr/>
        <p:txBody>
          <a:bodyPr/>
          <a:lstStyle/>
          <a:p>
            <a:pPr marL="514350" indent="-514350">
              <a:buAutoNum type="arabicPeriod" startAt="21"/>
            </a:pPr>
            <a:r>
              <a:rPr lang="en-US" dirty="0" smtClean="0"/>
              <a:t>Which of the following is not a characteristic of the Mongols?</a:t>
            </a:r>
          </a:p>
          <a:p>
            <a:pPr marL="514350" indent="-514350">
              <a:buAutoNum type="alphaUcPeriod"/>
            </a:pPr>
            <a:r>
              <a:rPr lang="en-US" dirty="0" smtClean="0"/>
              <a:t>Nomadic</a:t>
            </a:r>
          </a:p>
          <a:p>
            <a:pPr marL="514350" indent="-514350">
              <a:buAutoNum type="alphaUcPeriod"/>
            </a:pPr>
            <a:r>
              <a:rPr lang="en-US" dirty="0" smtClean="0"/>
              <a:t>Excellent fighters</a:t>
            </a:r>
          </a:p>
          <a:p>
            <a:pPr marL="514350" indent="-514350">
              <a:buAutoNum type="alphaUcPeriod"/>
            </a:pPr>
            <a:r>
              <a:rPr lang="en-US" dirty="0" smtClean="0"/>
              <a:t>Diplomats</a:t>
            </a:r>
          </a:p>
          <a:p>
            <a:pPr marL="514350" indent="-514350">
              <a:buAutoNum type="alphaUcPeriod"/>
            </a:pPr>
            <a:r>
              <a:rPr lang="en-US" dirty="0" smtClean="0"/>
              <a:t>Skilled horsemen</a:t>
            </a:r>
            <a:endParaRPr lang="en-US" dirty="0"/>
          </a:p>
        </p:txBody>
      </p:sp>
    </p:spTree>
    <p:extLst>
      <p:ext uri="{BB962C8B-B14F-4D97-AF65-F5344CB8AC3E}">
        <p14:creationId xmlns:p14="http://schemas.microsoft.com/office/powerpoint/2010/main" val="4151127755"/>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22"/>
            </a:pPr>
            <a:r>
              <a:rPr lang="en-US" dirty="0" smtClean="0"/>
              <a:t>Which Mongol leader united them?</a:t>
            </a:r>
          </a:p>
          <a:p>
            <a:pPr marL="514350" indent="-514350">
              <a:buAutoNum type="alphaUcPeriod"/>
            </a:pPr>
            <a:r>
              <a:rPr lang="en-US" dirty="0" smtClean="0"/>
              <a:t>Tamerlane</a:t>
            </a:r>
          </a:p>
          <a:p>
            <a:pPr marL="514350" indent="-514350">
              <a:buAutoNum type="alphaUcPeriod"/>
            </a:pPr>
            <a:r>
              <a:rPr lang="en-US" dirty="0" err="1" smtClean="0"/>
              <a:t>Chingghis</a:t>
            </a:r>
            <a:r>
              <a:rPr lang="en-US" dirty="0" smtClean="0"/>
              <a:t> Khan</a:t>
            </a:r>
          </a:p>
          <a:p>
            <a:pPr marL="514350" indent="-514350">
              <a:buAutoNum type="alphaUcPeriod"/>
            </a:pPr>
            <a:r>
              <a:rPr lang="en-US" dirty="0" smtClean="0"/>
              <a:t>Kublai Khan</a:t>
            </a:r>
          </a:p>
          <a:p>
            <a:pPr marL="514350" indent="-514350">
              <a:buAutoNum type="alphaUcPeriod"/>
            </a:pPr>
            <a:r>
              <a:rPr lang="en-US" dirty="0" smtClean="0"/>
              <a:t>Ivan the Great</a:t>
            </a:r>
          </a:p>
          <a:p>
            <a:pPr marL="514350" indent="-514350">
              <a:buAutoNum type="alphaUcPeriod"/>
            </a:pPr>
            <a:endParaRPr lang="en-US" dirty="0"/>
          </a:p>
        </p:txBody>
      </p:sp>
    </p:spTree>
    <p:extLst>
      <p:ext uri="{BB962C8B-B14F-4D97-AF65-F5344CB8AC3E}">
        <p14:creationId xmlns:p14="http://schemas.microsoft.com/office/powerpoint/2010/main" val="1794723878"/>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23"/>
            </a:pPr>
            <a:r>
              <a:rPr lang="en-US" dirty="0" smtClean="0"/>
              <a:t>What was the whole Mongol empire called?</a:t>
            </a:r>
          </a:p>
          <a:p>
            <a:pPr marL="514350" indent="-514350">
              <a:buAutoNum type="alphaUcPeriod"/>
            </a:pPr>
            <a:r>
              <a:rPr lang="en-US" dirty="0" smtClean="0"/>
              <a:t>Mongolia</a:t>
            </a:r>
          </a:p>
          <a:p>
            <a:pPr marL="514350" indent="-514350">
              <a:buAutoNum type="alphaUcPeriod"/>
            </a:pPr>
            <a:r>
              <a:rPr lang="en-US" dirty="0" err="1" smtClean="0"/>
              <a:t>Pax</a:t>
            </a:r>
            <a:r>
              <a:rPr lang="en-US" dirty="0" smtClean="0"/>
              <a:t> Mongolia</a:t>
            </a:r>
          </a:p>
          <a:p>
            <a:pPr marL="514350" indent="-514350">
              <a:buAutoNum type="alphaUcPeriod"/>
            </a:pPr>
            <a:r>
              <a:rPr lang="en-US" dirty="0" err="1" smtClean="0"/>
              <a:t>Pax</a:t>
            </a:r>
            <a:r>
              <a:rPr lang="en-US" dirty="0" smtClean="0"/>
              <a:t> </a:t>
            </a:r>
            <a:r>
              <a:rPr lang="en-US" dirty="0" err="1" smtClean="0"/>
              <a:t>Mongolica</a:t>
            </a:r>
            <a:endParaRPr lang="en-US" dirty="0" smtClean="0"/>
          </a:p>
          <a:p>
            <a:pPr marL="514350" indent="-514350">
              <a:buAutoNum type="alphaUcPeriod"/>
            </a:pPr>
            <a:r>
              <a:rPr lang="en-US" dirty="0" smtClean="0"/>
              <a:t>Khanate</a:t>
            </a:r>
          </a:p>
          <a:p>
            <a:pPr marL="514350" indent="-514350">
              <a:buAutoNum type="alphaUcPeriod"/>
            </a:pPr>
            <a:endParaRPr lang="en-US" dirty="0"/>
          </a:p>
        </p:txBody>
      </p:sp>
    </p:spTree>
    <p:extLst>
      <p:ext uri="{BB962C8B-B14F-4D97-AF65-F5344CB8AC3E}">
        <p14:creationId xmlns:p14="http://schemas.microsoft.com/office/powerpoint/2010/main" val="2458422221"/>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96892" y="1600200"/>
            <a:ext cx="8229600" cy="4525963"/>
          </a:xfrm>
        </p:spPr>
        <p:txBody>
          <a:bodyPr/>
          <a:lstStyle/>
          <a:p>
            <a:pPr marL="514350" indent="-514350">
              <a:buAutoNum type="arabicPeriod" startAt="24"/>
            </a:pPr>
            <a:r>
              <a:rPr lang="en-US" dirty="0" smtClean="0"/>
              <a:t>What did Kublai Khan claim that asserted his right to rule in the Yuan Dynasty?</a:t>
            </a:r>
          </a:p>
          <a:p>
            <a:pPr marL="514350" indent="-514350">
              <a:buAutoNum type="alphaUcPeriod"/>
            </a:pPr>
            <a:r>
              <a:rPr lang="en-US" dirty="0" smtClean="0"/>
              <a:t>Power</a:t>
            </a:r>
          </a:p>
          <a:p>
            <a:pPr marL="514350" indent="-514350">
              <a:buAutoNum type="alphaUcPeriod"/>
            </a:pPr>
            <a:r>
              <a:rPr lang="en-US" dirty="0" smtClean="0"/>
              <a:t>Dominancy</a:t>
            </a:r>
          </a:p>
          <a:p>
            <a:pPr marL="514350" indent="-514350">
              <a:buAutoNum type="alphaUcPeriod"/>
            </a:pPr>
            <a:r>
              <a:rPr lang="en-US" dirty="0" smtClean="0"/>
              <a:t>Who he descended from</a:t>
            </a:r>
          </a:p>
          <a:p>
            <a:pPr marL="514350" indent="-514350">
              <a:buAutoNum type="alphaUcPeriod"/>
            </a:pPr>
            <a:r>
              <a:rPr lang="en-US" dirty="0" smtClean="0"/>
              <a:t>Mandate of Heaven</a:t>
            </a:r>
            <a:endParaRPr lang="en-US" dirty="0"/>
          </a:p>
        </p:txBody>
      </p:sp>
    </p:spTree>
    <p:extLst>
      <p:ext uri="{BB962C8B-B14F-4D97-AF65-F5344CB8AC3E}">
        <p14:creationId xmlns:p14="http://schemas.microsoft.com/office/powerpoint/2010/main" val="200022547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25"/>
            </a:pPr>
            <a:r>
              <a:rPr lang="en-US" dirty="0" smtClean="0"/>
              <a:t>Which of the following is the most important thing that came from the Mongols being in control of Russia?</a:t>
            </a:r>
          </a:p>
          <a:p>
            <a:pPr marL="514350" indent="-514350">
              <a:buAutoNum type="alphaUcPeriod"/>
            </a:pPr>
            <a:r>
              <a:rPr lang="en-US" dirty="0" smtClean="0"/>
              <a:t>Russia eventually declared its independence under a Tsar</a:t>
            </a:r>
          </a:p>
          <a:p>
            <a:pPr marL="514350" indent="-514350">
              <a:buAutoNum type="alphaUcPeriod"/>
            </a:pPr>
            <a:r>
              <a:rPr lang="en-US" dirty="0" smtClean="0"/>
              <a:t>Russia picked up some of the Mongols clothing</a:t>
            </a:r>
          </a:p>
          <a:p>
            <a:pPr marL="514350" indent="-514350">
              <a:buAutoNum type="alphaUcPeriod"/>
            </a:pPr>
            <a:r>
              <a:rPr lang="en-US" dirty="0" smtClean="0"/>
              <a:t>Russia used some of the Mongols words</a:t>
            </a:r>
            <a:endParaRPr lang="en-US" dirty="0"/>
          </a:p>
        </p:txBody>
      </p:sp>
    </p:spTree>
    <p:extLst>
      <p:ext uri="{BB962C8B-B14F-4D97-AF65-F5344CB8AC3E}">
        <p14:creationId xmlns:p14="http://schemas.microsoft.com/office/powerpoint/2010/main" val="352443412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8000"/>
          </a:blip>
          <a:stretch>
            <a:fillRect/>
          </a:stretch>
        </p:blipFill>
        <p:spPr>
          <a:xfrm>
            <a:off x="0" y="644198"/>
            <a:ext cx="9199540" cy="5388302"/>
          </a:xfrm>
          <a:prstGeom prst="rect">
            <a:avLst/>
          </a:prstGeom>
        </p:spPr>
      </p:pic>
      <p:sp>
        <p:nvSpPr>
          <p:cNvPr id="3" name="Text Placeholder 2"/>
          <p:cNvSpPr>
            <a:spLocks noGrp="1"/>
          </p:cNvSpPr>
          <p:nvPr>
            <p:ph type="body" sz="half" idx="1"/>
          </p:nvPr>
        </p:nvSpPr>
        <p:spPr>
          <a:xfrm>
            <a:off x="263525" y="1598613"/>
            <a:ext cx="8094172" cy="4497387"/>
          </a:xfrm>
        </p:spPr>
        <p:txBody>
          <a:bodyPr/>
          <a:lstStyle/>
          <a:p>
            <a:r>
              <a:rPr lang="en-US" dirty="0" smtClean="0"/>
              <a:t>The heart of the Ottoman system was the Sultan and his court</a:t>
            </a:r>
          </a:p>
          <a:p>
            <a:r>
              <a:rPr lang="en-US" dirty="0" smtClean="0">
                <a:solidFill>
                  <a:srgbClr val="0000FF"/>
                </a:solidFill>
              </a:rPr>
              <a:t>Sultan governed from Istanbul</a:t>
            </a:r>
          </a:p>
          <a:p>
            <a:r>
              <a:rPr lang="en-US" dirty="0" smtClean="0"/>
              <a:t>Under the Sultan, the Empire was well organized</a:t>
            </a:r>
          </a:p>
          <a:p>
            <a:r>
              <a:rPr lang="en-US" dirty="0" smtClean="0">
                <a:solidFill>
                  <a:srgbClr val="0000FF"/>
                </a:solidFill>
              </a:rPr>
              <a:t>Assisted by the Janissaries (soldiers recruited from childhood)</a:t>
            </a:r>
            <a:endParaRPr lang="en-US" dirty="0">
              <a:solidFill>
                <a:srgbClr val="0000FF"/>
              </a:solidFill>
            </a:endParaRPr>
          </a:p>
        </p:txBody>
      </p:sp>
    </p:spTree>
    <p:extLst>
      <p:ext uri="{BB962C8B-B14F-4D97-AF65-F5344CB8AC3E}">
        <p14:creationId xmlns:p14="http://schemas.microsoft.com/office/powerpoint/2010/main" val="33362386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30377</TotalTime>
  <Words>3285</Words>
  <Application>Microsoft Macintosh PowerPoint</Application>
  <PresentationFormat>On-screen Show (4:3)</PresentationFormat>
  <Paragraphs>353</Paragraphs>
  <Slides>89</Slides>
  <Notes>5</Notes>
  <HiddenSlides>0</HiddenSlides>
  <MMClips>0</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Office Theme</vt:lpstr>
      <vt:lpstr>Post-Classical Asia and Beyond</vt:lpstr>
      <vt:lpstr>Rise of the Ottoman Empire</vt:lpstr>
      <vt:lpstr>PowerPoint Presentation</vt:lpstr>
      <vt:lpstr>PowerPoint Presentation</vt:lpstr>
      <vt:lpstr>Suleiman the Magnificent</vt:lpstr>
      <vt:lpstr>PowerPoint Presentation</vt:lpstr>
      <vt:lpstr>PowerPoint Presentation</vt:lpstr>
      <vt:lpstr>PowerPoint Presentation</vt:lpstr>
      <vt:lpstr>PowerPoint Presentation</vt:lpstr>
      <vt:lpstr>PowerPoint Presentation</vt:lpstr>
      <vt:lpstr>PowerPoint Presentation</vt:lpstr>
      <vt:lpstr>Calligraphy</vt:lpstr>
      <vt:lpstr>PowerPoint Presentation</vt:lpstr>
      <vt:lpstr>PowerPoint Presentation</vt:lpstr>
      <vt:lpstr>Prayer Rug, 16c Ottoman Empire</vt:lpstr>
      <vt:lpstr>Qur’an Page:  The Angel Gabriel Visits Muhammad</vt:lpstr>
      <vt:lpstr>PowerPoint Presentation</vt:lpstr>
      <vt:lpstr>Safavid Empire in Persia </vt:lpstr>
      <vt:lpstr>PowerPoint Presentation</vt:lpstr>
      <vt:lpstr>PowerPoint Presentation</vt:lpstr>
      <vt:lpstr>PowerPoint Presentation</vt:lpstr>
      <vt:lpstr>PowerPoint Presentation</vt:lpstr>
      <vt:lpstr>Quick Quiz</vt:lpstr>
      <vt:lpstr>PowerPoint Presentation</vt:lpstr>
      <vt:lpstr>PowerPoint Presentation</vt:lpstr>
      <vt:lpstr>PowerPoint Presentation</vt:lpstr>
      <vt:lpstr>PowerPoint Presentation</vt:lpstr>
      <vt:lpstr>The Muslim Invasions</vt:lpstr>
      <vt:lpstr>PowerPoint Presentation</vt:lpstr>
      <vt:lpstr>PowerPoint Presentation</vt:lpstr>
      <vt:lpstr>PowerPoint Presentation</vt:lpstr>
      <vt:lpstr>The Mughal Empire (1526-1837)</vt:lpstr>
      <vt:lpstr>Akbar the Great (1542-1605)</vt:lpstr>
      <vt:lpstr>PowerPoint Presentation</vt:lpstr>
      <vt:lpstr>PowerPoint Presentation</vt:lpstr>
      <vt:lpstr>The Mughal Dynasty</vt:lpstr>
      <vt:lpstr>PowerPoint Presentation</vt:lpstr>
      <vt:lpstr>The Decline of the Mughals</vt:lpstr>
      <vt:lpstr>Sikhism</vt:lpstr>
      <vt:lpstr>PowerPoint Presentation</vt:lpstr>
      <vt:lpstr>Decline of Muslim Empires</vt:lpstr>
      <vt:lpstr>Analyze the Documents</vt:lpstr>
      <vt:lpstr>Quick Quiz</vt:lpstr>
      <vt:lpstr>PowerPoint Presentation</vt:lpstr>
      <vt:lpstr>PowerPoint Presentation</vt:lpstr>
      <vt:lpstr>PowerPoint Presentation</vt:lpstr>
      <vt:lpstr>Tang Dynasty (618-907)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Song Dynasty (960-1279)</vt:lpstr>
      <vt:lpstr>PowerPoint Presentation</vt:lpstr>
      <vt:lpstr>PowerPoint Presentation</vt:lpstr>
      <vt:lpstr>PowerPoint Presentation</vt:lpstr>
      <vt:lpstr>PowerPoint Presentation</vt:lpstr>
      <vt:lpstr>Influence on Japan</vt:lpstr>
      <vt:lpstr>PowerPoint Presentation</vt:lpstr>
      <vt:lpstr>Quick Quiz</vt:lpstr>
      <vt:lpstr>PowerPoint Presentation</vt:lpstr>
      <vt:lpstr>PowerPoint Presentation</vt:lpstr>
      <vt:lpstr>PowerPoint Presentation</vt:lpstr>
      <vt:lpstr>PowerPoint Presentation</vt:lpstr>
      <vt:lpstr>Crash Course</vt:lpstr>
      <vt:lpstr>Mongol Empire</vt:lpstr>
      <vt:lpstr>PowerPoint Presentation</vt:lpstr>
      <vt:lpstr>PowerPoint Presentation</vt:lpstr>
      <vt:lpstr>PowerPoint Presentation</vt:lpstr>
      <vt:lpstr>Chinggis Khan unites the Mongols</vt:lpstr>
      <vt:lpstr>PowerPoint Presentation</vt:lpstr>
      <vt:lpstr>Turn and Talk</vt:lpstr>
      <vt:lpstr>PowerPoint Presentation</vt:lpstr>
      <vt:lpstr>PowerPoint Presentation</vt:lpstr>
      <vt:lpstr>The Yuan Dynasty</vt:lpstr>
      <vt:lpstr>Marco Polo</vt:lpstr>
      <vt:lpstr>Mongol Influence on Russia</vt:lpstr>
      <vt:lpstr>PowerPoint Presentation</vt:lpstr>
      <vt:lpstr>Tamerlane</vt:lpstr>
      <vt:lpstr>PowerPoint Presentation</vt:lpstr>
      <vt:lpstr>Mongol Legacy</vt:lpstr>
      <vt:lpstr>Source: Ata-Malik Juvaini,  Genghis Khan: The History of the World Conqueror, edited by UNESCO and Manchester University Press,</vt:lpstr>
      <vt:lpstr>Quick Quiz</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Post-Classical Asia and Beyond</dc:title>
  <dc:creator>Emma Davis</dc:creator>
  <cp:lastModifiedBy>Emma Davis</cp:lastModifiedBy>
  <cp:revision>65</cp:revision>
  <dcterms:created xsi:type="dcterms:W3CDTF">2013-10-21T18:23:10Z</dcterms:created>
  <dcterms:modified xsi:type="dcterms:W3CDTF">2014-08-21T15:24:58Z</dcterms:modified>
</cp:coreProperties>
</file>