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80" r:id="rId4"/>
    <p:sldId id="258" r:id="rId5"/>
    <p:sldId id="259" r:id="rId6"/>
    <p:sldId id="260" r:id="rId7"/>
    <p:sldId id="270" r:id="rId8"/>
    <p:sldId id="266" r:id="rId9"/>
    <p:sldId id="267" r:id="rId10"/>
    <p:sldId id="268" r:id="rId11"/>
    <p:sldId id="269" r:id="rId12"/>
    <p:sldId id="261" r:id="rId13"/>
    <p:sldId id="272" r:id="rId14"/>
    <p:sldId id="271" r:id="rId15"/>
    <p:sldId id="263" r:id="rId16"/>
    <p:sldId id="287" r:id="rId17"/>
    <p:sldId id="288" r:id="rId18"/>
    <p:sldId id="264" r:id="rId19"/>
    <p:sldId id="273" r:id="rId20"/>
    <p:sldId id="274" r:id="rId21"/>
    <p:sldId id="275" r:id="rId22"/>
    <p:sldId id="276" r:id="rId23"/>
    <p:sldId id="277" r:id="rId24"/>
    <p:sldId id="278" r:id="rId25"/>
    <p:sldId id="279" r:id="rId26"/>
    <p:sldId id="281" r:id="rId27"/>
    <p:sldId id="282" r:id="rId28"/>
    <p:sldId id="283" r:id="rId29"/>
    <p:sldId id="289" r:id="rId30"/>
    <p:sldId id="284" r:id="rId31"/>
    <p:sldId id="265" r:id="rId32"/>
    <p:sldId id="285" r:id="rId33"/>
    <p:sldId id="28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Objects="1">
      <p:cViewPr varScale="1">
        <p:scale>
          <a:sx n="40" d="100"/>
          <a:sy n="40" d="100"/>
        </p:scale>
        <p:origin x="-72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7C3466D-A164-024C-BFE7-69800C433AF1}" type="datetimeFigureOut">
              <a:rPr lang="en-US" smtClean="0"/>
              <a:pPr/>
              <a:t>3/18/2013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D1FF97A-24FF-7E4B-B5B3-AB53DAD8A3C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C3466D-A164-024C-BFE7-69800C433AF1}" type="datetimeFigureOut">
              <a:rPr lang="en-US" smtClean="0"/>
              <a:pPr/>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FF97A-24FF-7E4B-B5B3-AB53DAD8A3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C3466D-A164-024C-BFE7-69800C433AF1}" type="datetimeFigureOut">
              <a:rPr lang="en-US" smtClean="0"/>
              <a:pPr/>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FF97A-24FF-7E4B-B5B3-AB53DAD8A3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C3466D-A164-024C-BFE7-69800C433AF1}" type="datetimeFigureOut">
              <a:rPr lang="en-US" smtClean="0"/>
              <a:pPr/>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FF97A-24FF-7E4B-B5B3-AB53DAD8A3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7C3466D-A164-024C-BFE7-69800C433AF1}" type="datetimeFigureOut">
              <a:rPr lang="en-US" smtClean="0"/>
              <a:pPr/>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FF97A-24FF-7E4B-B5B3-AB53DAD8A3C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C3466D-A164-024C-BFE7-69800C433AF1}" type="datetimeFigureOut">
              <a:rPr lang="en-US" smtClean="0"/>
              <a:pPr/>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FF97A-24FF-7E4B-B5B3-AB53DAD8A3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7C3466D-A164-024C-BFE7-69800C433AF1}" type="datetimeFigureOut">
              <a:rPr lang="en-US" smtClean="0"/>
              <a:pPr/>
              <a:t>3/18/2013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1FF97A-24FF-7E4B-B5B3-AB53DAD8A3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7C3466D-A164-024C-BFE7-69800C433AF1}" type="datetimeFigureOut">
              <a:rPr lang="en-US" smtClean="0"/>
              <a:pPr/>
              <a:t>3/18/2013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1FF97A-24FF-7E4B-B5B3-AB53DAD8A3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3466D-A164-024C-BFE7-69800C433AF1}" type="datetimeFigureOut">
              <a:rPr lang="en-US" smtClean="0"/>
              <a:pPr/>
              <a:t>3/18/2013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1FF97A-24FF-7E4B-B5B3-AB53DAD8A3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C3466D-A164-024C-BFE7-69800C433AF1}" type="datetimeFigureOut">
              <a:rPr lang="en-US" smtClean="0"/>
              <a:pPr/>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FF97A-24FF-7E4B-B5B3-AB53DAD8A3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7C3466D-A164-024C-BFE7-69800C433AF1}" type="datetimeFigureOut">
              <a:rPr lang="en-US" smtClean="0"/>
              <a:pPr/>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D1FF97A-24FF-7E4B-B5B3-AB53DAD8A3C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7C3466D-A164-024C-BFE7-69800C433AF1}" type="datetimeFigureOut">
              <a:rPr lang="en-US" smtClean="0"/>
              <a:pPr/>
              <a:t>3/18/2013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D1FF97A-24FF-7E4B-B5B3-AB53DAD8A3C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upload.wikimedia.org/wikipedia/commons/1/12/We_Can_Do_It%21.jp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youtube.com/watch?v=tk0tw0P3894"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FFFF"/>
                </a:solidFill>
                <a:latin typeface="Cambria"/>
                <a:cs typeface="Cambria"/>
              </a:rPr>
              <a:t>Propaganda</a:t>
            </a:r>
            <a:endParaRPr lang="en-US" dirty="0">
              <a:solidFill>
                <a:srgbClr val="FFFFFF"/>
              </a:solidFill>
              <a:latin typeface="Cambria"/>
              <a:cs typeface="Cambri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43.jpg"/>
          <p:cNvPicPr>
            <a:picLocks noChangeAspect="1"/>
          </p:cNvPicPr>
          <p:nvPr/>
        </p:nvPicPr>
        <p:blipFill>
          <a:blip r:embed="rId2"/>
          <a:stretch>
            <a:fillRect/>
          </a:stretch>
        </p:blipFill>
        <p:spPr>
          <a:xfrm>
            <a:off x="2286000" y="0"/>
            <a:ext cx="4937759" cy="685799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45.jpg"/>
          <p:cNvPicPr>
            <a:picLocks noChangeAspect="1"/>
          </p:cNvPicPr>
          <p:nvPr/>
        </p:nvPicPr>
        <p:blipFill>
          <a:blip r:embed="rId2"/>
          <a:stretch>
            <a:fillRect/>
          </a:stretch>
        </p:blipFill>
        <p:spPr>
          <a:xfrm>
            <a:off x="2300288" y="0"/>
            <a:ext cx="4928301"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iip243.jpg"/>
          <p:cNvPicPr>
            <a:picLocks noChangeAspect="1"/>
          </p:cNvPicPr>
          <p:nvPr/>
        </p:nvPicPr>
        <p:blipFill>
          <a:blip r:embed="rId2"/>
          <a:stretch>
            <a:fillRect/>
          </a:stretch>
        </p:blipFill>
        <p:spPr>
          <a:xfrm>
            <a:off x="2123537" y="84876"/>
            <a:ext cx="5191663" cy="677312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a13.jpg"/>
          <p:cNvPicPr>
            <a:picLocks noChangeAspect="1"/>
          </p:cNvPicPr>
          <p:nvPr/>
        </p:nvPicPr>
        <p:blipFill>
          <a:blip r:embed="rId2"/>
          <a:stretch>
            <a:fillRect/>
          </a:stretch>
        </p:blipFill>
        <p:spPr>
          <a:xfrm>
            <a:off x="1981200" y="283808"/>
            <a:ext cx="5181599" cy="649930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0_feature-prop.jpg"/>
          <p:cNvPicPr>
            <a:picLocks noChangeAspect="1"/>
          </p:cNvPicPr>
          <p:nvPr/>
        </p:nvPicPr>
        <p:blipFill>
          <a:blip r:embed="rId2"/>
          <a:stretch>
            <a:fillRect/>
          </a:stretch>
        </p:blipFill>
        <p:spPr>
          <a:xfrm>
            <a:off x="2268988" y="-1"/>
            <a:ext cx="4893812" cy="691006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hlwei2.jpg"/>
          <p:cNvPicPr>
            <a:picLocks noChangeAspect="1"/>
          </p:cNvPicPr>
          <p:nvPr/>
        </p:nvPicPr>
        <p:blipFill>
          <a:blip r:embed="rId2"/>
          <a:stretch>
            <a:fillRect/>
          </a:stretch>
        </p:blipFill>
        <p:spPr>
          <a:xfrm>
            <a:off x="2209800" y="152400"/>
            <a:ext cx="4572000" cy="654562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ytwerk.com/gpa/posters/dove.jpg"/>
          <p:cNvPicPr>
            <a:picLocks noChangeAspect="1" noChangeArrowheads="1"/>
          </p:cNvPicPr>
          <p:nvPr/>
        </p:nvPicPr>
        <p:blipFill>
          <a:blip r:embed="rId2"/>
          <a:srcRect/>
          <a:stretch>
            <a:fillRect/>
          </a:stretch>
        </p:blipFill>
        <p:spPr bwMode="auto">
          <a:xfrm>
            <a:off x="1487557" y="0"/>
            <a:ext cx="5903843"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bytwerk.com/gpa/posters/frei.jpg"/>
          <p:cNvPicPr>
            <a:picLocks noChangeAspect="1" noChangeArrowheads="1"/>
          </p:cNvPicPr>
          <p:nvPr/>
        </p:nvPicPr>
        <p:blipFill>
          <a:blip r:embed="rId2"/>
          <a:srcRect/>
          <a:stretch>
            <a:fillRect/>
          </a:stretch>
        </p:blipFill>
        <p:spPr bwMode="auto">
          <a:xfrm>
            <a:off x="2743200" y="-152400"/>
            <a:ext cx="5000625" cy="707780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1SiHJJYsFL._AA280_.jpg"/>
          <p:cNvPicPr>
            <a:picLocks noChangeAspect="1"/>
          </p:cNvPicPr>
          <p:nvPr/>
        </p:nvPicPr>
        <p:blipFill>
          <a:blip r:embed="rId2"/>
          <a:stretch>
            <a:fillRect/>
          </a:stretch>
        </p:blipFill>
        <p:spPr>
          <a:xfrm>
            <a:off x="1828800" y="533400"/>
            <a:ext cx="5715000" cy="5715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10.jpg"/>
          <p:cNvPicPr>
            <a:picLocks noChangeAspect="1"/>
          </p:cNvPicPr>
          <p:nvPr/>
        </p:nvPicPr>
        <p:blipFill>
          <a:blip r:embed="rId2"/>
          <a:stretch>
            <a:fillRect/>
          </a:stretch>
        </p:blipFill>
        <p:spPr>
          <a:xfrm>
            <a:off x="2209800" y="-37273"/>
            <a:ext cx="4926553" cy="689527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Cambria"/>
                <a:cs typeface="Cambria"/>
              </a:rPr>
              <a:t>Definition</a:t>
            </a:r>
            <a:endParaRPr lang="en-US" dirty="0">
              <a:solidFill>
                <a:schemeClr val="tx1"/>
              </a:solidFill>
              <a:latin typeface="Cambria"/>
              <a:cs typeface="Cambria"/>
            </a:endParaRPr>
          </a:p>
        </p:txBody>
      </p:sp>
      <p:sp>
        <p:nvSpPr>
          <p:cNvPr id="3" name="Content Placeholder 2"/>
          <p:cNvSpPr>
            <a:spLocks noGrp="1"/>
          </p:cNvSpPr>
          <p:nvPr>
            <p:ph idx="1"/>
          </p:nvPr>
        </p:nvSpPr>
        <p:spPr/>
        <p:txBody>
          <a:bodyPr/>
          <a:lstStyle/>
          <a:p>
            <a:r>
              <a:rPr lang="en-US" dirty="0" smtClean="0">
                <a:latin typeface="Cambria"/>
                <a:cs typeface="Cambria"/>
              </a:rPr>
              <a:t>“Propaganda </a:t>
            </a:r>
            <a:r>
              <a:rPr lang="en-US" dirty="0">
                <a:latin typeface="Cambria"/>
                <a:cs typeface="Cambria"/>
              </a:rPr>
              <a:t>is neutrally defined as a systematic form of purposeful persuasion that attempts to influence the emotions, attitudes, opinions, and actions of specified target audiences for ideological, political or commercial purposes through the controlled transmission of one-sided messages (which may or may not be factual) via mass and direct media channels</a:t>
            </a:r>
            <a:r>
              <a:rPr lang="en-US" dirty="0" smtClean="0">
                <a:latin typeface="Cambria"/>
                <a:cs typeface="Cambria"/>
              </a:rPr>
              <a:t>.”</a:t>
            </a:r>
            <a:endParaRPr lang="en-US" dirty="0">
              <a:latin typeface="Cambria"/>
              <a:cs typeface="Cambri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36.jpg"/>
          <p:cNvPicPr>
            <a:picLocks noChangeAspect="1"/>
          </p:cNvPicPr>
          <p:nvPr/>
        </p:nvPicPr>
        <p:blipFill>
          <a:blip r:embed="rId2"/>
          <a:stretch>
            <a:fillRect/>
          </a:stretch>
        </p:blipFill>
        <p:spPr>
          <a:xfrm>
            <a:off x="2286000" y="6090"/>
            <a:ext cx="4952277" cy="685191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13.jpg"/>
          <p:cNvPicPr>
            <a:picLocks noChangeAspect="1"/>
          </p:cNvPicPr>
          <p:nvPr/>
        </p:nvPicPr>
        <p:blipFill>
          <a:blip r:embed="rId2"/>
          <a:stretch>
            <a:fillRect/>
          </a:stretch>
        </p:blipFill>
        <p:spPr>
          <a:xfrm>
            <a:off x="2514600" y="152400"/>
            <a:ext cx="4700226" cy="6553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26.jpg"/>
          <p:cNvPicPr>
            <a:picLocks noChangeAspect="1"/>
          </p:cNvPicPr>
          <p:nvPr/>
        </p:nvPicPr>
        <p:blipFill>
          <a:blip r:embed="rId2"/>
          <a:stretch>
            <a:fillRect/>
          </a:stretch>
        </p:blipFill>
        <p:spPr>
          <a:xfrm>
            <a:off x="2209800" y="62814"/>
            <a:ext cx="4800600" cy="671898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24.jpg"/>
          <p:cNvPicPr>
            <a:picLocks noChangeAspect="1"/>
          </p:cNvPicPr>
          <p:nvPr/>
        </p:nvPicPr>
        <p:blipFill>
          <a:blip r:embed="rId2"/>
          <a:stretch>
            <a:fillRect/>
          </a:stretch>
        </p:blipFill>
        <p:spPr>
          <a:xfrm>
            <a:off x="2113630" y="0"/>
            <a:ext cx="5353970"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20.jpg"/>
          <p:cNvPicPr>
            <a:picLocks noChangeAspect="1"/>
          </p:cNvPicPr>
          <p:nvPr/>
        </p:nvPicPr>
        <p:blipFill>
          <a:blip r:embed="rId2"/>
          <a:stretch>
            <a:fillRect/>
          </a:stretch>
        </p:blipFill>
        <p:spPr>
          <a:xfrm>
            <a:off x="2209800" y="0"/>
            <a:ext cx="4909382" cy="685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w21.jpg"/>
          <p:cNvPicPr>
            <a:picLocks noChangeAspect="1"/>
          </p:cNvPicPr>
          <p:nvPr/>
        </p:nvPicPr>
        <p:blipFill>
          <a:blip r:embed="rId2"/>
          <a:stretch>
            <a:fillRect/>
          </a:stretch>
        </p:blipFill>
        <p:spPr>
          <a:xfrm>
            <a:off x="2133600" y="-54151"/>
            <a:ext cx="5013326" cy="696295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2-3.jpg"/>
          <p:cNvPicPr>
            <a:picLocks noChangeAspect="1"/>
          </p:cNvPicPr>
          <p:nvPr/>
        </p:nvPicPr>
        <p:blipFill>
          <a:blip r:embed="rId2"/>
          <a:stretch>
            <a:fillRect/>
          </a:stretch>
        </p:blipFill>
        <p:spPr>
          <a:xfrm>
            <a:off x="2438400" y="0"/>
            <a:ext cx="4395787" cy="688168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0-2101-5.jpg"/>
          <p:cNvPicPr>
            <a:picLocks noChangeAspect="1"/>
          </p:cNvPicPr>
          <p:nvPr/>
        </p:nvPicPr>
        <p:blipFill>
          <a:blip r:embed="rId2"/>
          <a:stretch>
            <a:fillRect/>
          </a:stretch>
        </p:blipFill>
        <p:spPr>
          <a:xfrm>
            <a:off x="1981200" y="-1"/>
            <a:ext cx="5189537" cy="691938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st_navy_gee-i-wish-3_ww1__christy.jpg"/>
          <p:cNvPicPr>
            <a:picLocks noChangeAspect="1"/>
          </p:cNvPicPr>
          <p:nvPr/>
        </p:nvPicPr>
        <p:blipFill>
          <a:blip r:embed="rId2"/>
          <a:stretch>
            <a:fillRect/>
          </a:stretch>
        </p:blipFill>
        <p:spPr>
          <a:xfrm>
            <a:off x="2590800" y="0"/>
            <a:ext cx="4391025" cy="6858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File:We Can Do It!.jpg">
            <a:hlinkClick r:id="rId2"/>
          </p:cNvPr>
          <p:cNvPicPr>
            <a:picLocks noChangeAspect="1" noChangeArrowheads="1"/>
          </p:cNvPicPr>
          <p:nvPr/>
        </p:nvPicPr>
        <p:blipFill>
          <a:blip r:embed="rId3"/>
          <a:srcRect/>
          <a:stretch>
            <a:fillRect/>
          </a:stretch>
        </p:blipFill>
        <p:spPr bwMode="auto">
          <a:xfrm>
            <a:off x="2286000" y="-30469"/>
            <a:ext cx="5324475" cy="688846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ns2303480_1227502733wwii-posters.jpg.png"/>
          <p:cNvPicPr>
            <a:picLocks noChangeAspect="1"/>
          </p:cNvPicPr>
          <p:nvPr/>
        </p:nvPicPr>
        <p:blipFill>
          <a:blip r:embed="rId2"/>
          <a:stretch>
            <a:fillRect/>
          </a:stretch>
        </p:blipFill>
        <p:spPr>
          <a:xfrm>
            <a:off x="2057400" y="-1"/>
            <a:ext cx="5105400" cy="690250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219200"/>
            <a:ext cx="8229600" cy="4525963"/>
          </a:xfrm>
          <a:prstGeom prst="rect">
            <a:avLst/>
          </a:prstGeom>
        </p:spPr>
        <p:txBody>
          <a:bodyPr vert="horz" lIns="91440" tIns="45720" rIns="91440" bIns="45720" rtlCol="0">
            <a:normAutofit fontScale="92500" lnSpcReduction="20000"/>
          </a:bodyPr>
          <a:lstStyle/>
          <a:p>
            <a:pPr marL="342900" lvl="0" indent="-342900">
              <a:spcBef>
                <a:spcPct val="20000"/>
              </a:spcBef>
              <a:buFont typeface="Arial"/>
              <a:buChar char="•"/>
            </a:pPr>
            <a:r>
              <a:rPr lang="en-US" sz="3200" dirty="0" smtClean="0"/>
              <a:t>Propaganda, of course, is not always successful. Its effectiveness depends upon a variety of factors, including the receptivity of an audience to the message and a favorable social context. Propaganda alone, regardless of the skills of its users, cannot win wars or transform thinking human beings into mindless automatons. Regardless of the power of their messages, for instance, the Nazis could not turn back the tide of Allied victory after the middle of 1943. Nazi propaganda delayed defeat but it could not bring Germany victory</a:t>
            </a:r>
            <a:r>
              <a:rPr lang="en-US" sz="3200" dirty="0" smtClean="0">
                <a:solidFill>
                  <a:schemeClr val="bg1"/>
                </a:solidFill>
              </a:rPr>
              <a:t>.</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normAutofit fontScale="90000"/>
          </a:bodyPr>
          <a:lstStyle/>
          <a:p>
            <a:r>
              <a:rPr lang="en-US" dirty="0" smtClean="0">
                <a:hlinkClick r:id="rId2"/>
              </a:rPr>
              <a:t>http://</a:t>
            </a:r>
            <a:r>
              <a:rPr lang="en-US" dirty="0" smtClean="0">
                <a:hlinkClick r:id="rId2"/>
              </a:rPr>
              <a:t>www.youtube.com/watch?v=tk0tw0P3894</a:t>
            </a:r>
            <a:r>
              <a:rPr lang="en-US" dirty="0" smtClean="0"/>
              <a:t/>
            </a:r>
            <a:br>
              <a:rPr lang="en-US" dirty="0" smtClean="0"/>
            </a:br>
            <a:r>
              <a:rPr lang="en-US" dirty="0" smtClean="0">
                <a:hlinkClick r:id="rId2"/>
              </a:rPr>
              <a:t>http://</a:t>
            </a:r>
            <a:r>
              <a:rPr lang="en-US" dirty="0" smtClean="0">
                <a:hlinkClick r:id="rId2"/>
              </a:rPr>
              <a:t>www.youtube.com/watch?v=tk0tw0P3894</a:t>
            </a:r>
            <a:r>
              <a:rPr lang="en-US" dirty="0" smtClean="0"/>
              <a:t/>
            </a:r>
            <a:br>
              <a:rPr lang="en-US" dirty="0" smtClean="0"/>
            </a:br>
            <a:endParaRPr lang="en-US" dirty="0"/>
          </a:p>
        </p:txBody>
      </p:sp>
      <p:sp>
        <p:nvSpPr>
          <p:cNvPr id="3" name="Content Placeholder 2"/>
          <p:cNvSpPr>
            <a:spLocks noGrp="1"/>
          </p:cNvSpPr>
          <p:nvPr>
            <p:ph idx="1"/>
          </p:nvPr>
        </p:nvSpPr>
        <p:spPr>
          <a:xfrm>
            <a:off x="457200" y="2865437"/>
            <a:ext cx="8229600" cy="4525963"/>
          </a:xfrm>
        </p:spPr>
        <p:txBody>
          <a:bodyPr/>
          <a:lstStyle/>
          <a:p>
            <a:r>
              <a:rPr lang="en-US" dirty="0" smtClean="0"/>
              <a:t>AND propaganda wasn’t limited only to posters, it also came in the form of music, leaflets dropped from planes, books, radios shows, and many other forms of media…</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p:txBody>
          <a:bodyPr/>
          <a:lstStyle/>
          <a:p>
            <a:pPr eaLnBrk="1" hangingPunct="1"/>
            <a:r>
              <a:rPr lang="en-US" u="sng" smtClean="0">
                <a:solidFill>
                  <a:schemeClr val="bg1"/>
                </a:solidFill>
              </a:rPr>
              <a:t>Today’s Assignment</a:t>
            </a:r>
          </a:p>
        </p:txBody>
      </p:sp>
      <p:sp>
        <p:nvSpPr>
          <p:cNvPr id="23555" name="Rectangle 7"/>
          <p:cNvSpPr>
            <a:spLocks noGrp="1" noChangeArrowheads="1"/>
          </p:cNvSpPr>
          <p:nvPr>
            <p:ph idx="1"/>
          </p:nvPr>
        </p:nvSpPr>
        <p:spPr>
          <a:xfrm>
            <a:off x="533400" y="1295400"/>
            <a:ext cx="8229600" cy="5181600"/>
          </a:xfrm>
        </p:spPr>
        <p:txBody>
          <a:bodyPr/>
          <a:lstStyle/>
          <a:p>
            <a:pPr marL="609600" indent="-609600" eaLnBrk="1" hangingPunct="1">
              <a:buFontTx/>
              <a:buAutoNum type="arabicPeriod"/>
            </a:pPr>
            <a:r>
              <a:rPr lang="en-US" dirty="0" smtClean="0"/>
              <a:t>You may work in partners but only </a:t>
            </a:r>
            <a:r>
              <a:rPr lang="en-US" b="1" u="sng" dirty="0" smtClean="0"/>
              <a:t>2!</a:t>
            </a:r>
            <a:endParaRPr lang="en-US" b="1" u="sng" dirty="0" smtClean="0"/>
          </a:p>
          <a:p>
            <a:pPr marL="609600" indent="-609600" eaLnBrk="1" hangingPunct="1">
              <a:buFontTx/>
              <a:buAutoNum type="arabicPeriod"/>
            </a:pPr>
            <a:r>
              <a:rPr lang="en-US" dirty="0" smtClean="0"/>
              <a:t>Each person will be responsible for designing a poster to illustrate their </a:t>
            </a:r>
            <a:r>
              <a:rPr lang="en-US" dirty="0" smtClean="0"/>
              <a:t>support of America, Great Britain, Germany, Russia, or Italy.  It can make fun of another country, as long as it makes your country look good.</a:t>
            </a:r>
            <a:endParaRPr lang="en-US" dirty="0" smtClean="0"/>
          </a:p>
          <a:p>
            <a:pPr marL="609600" indent="-609600" eaLnBrk="1" hangingPunct="1">
              <a:buFontTx/>
              <a:buAutoNum type="arabicPeriod"/>
            </a:pPr>
            <a:r>
              <a:rPr lang="en-US" dirty="0" smtClean="0"/>
              <a:t>Each poster will be done on a </a:t>
            </a:r>
            <a:r>
              <a:rPr lang="en-US" dirty="0" smtClean="0"/>
              <a:t>big white piece of paper  </a:t>
            </a:r>
            <a:r>
              <a:rPr lang="en-US" dirty="0" smtClean="0"/>
              <a:t>and colored neatly. </a:t>
            </a:r>
          </a:p>
          <a:p>
            <a:pPr marL="609600" indent="-609600" eaLnBrk="1" hangingPunct="1">
              <a:buFontTx/>
              <a:buAutoNum type="arabicPeriod"/>
            </a:pPr>
            <a:r>
              <a:rPr lang="en-US" dirty="0" smtClean="0"/>
              <a:t>Along with each poster you need to design a </a:t>
            </a:r>
            <a:r>
              <a:rPr lang="en-US" dirty="0" smtClean="0"/>
              <a:t>message </a:t>
            </a:r>
            <a:r>
              <a:rPr lang="en-US" dirty="0" smtClean="0"/>
              <a:t>that goes along with your picture</a:t>
            </a:r>
            <a:r>
              <a:rPr lang="en-US" dirty="0" smtClean="0">
                <a:solidFill>
                  <a:schemeClr val="bg1"/>
                </a:solidFill>
              </a:rPr>
              <a:t>.</a:t>
            </a:r>
          </a:p>
          <a:p>
            <a:pPr marL="609600" indent="-609600" eaLnBrk="1" hangingPunct="1">
              <a:buFontTx/>
              <a:buNone/>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u="sng" dirty="0" smtClean="0"/>
              <a:t>Grading RUBRIC</a:t>
            </a:r>
          </a:p>
        </p:txBody>
      </p:sp>
      <p:sp>
        <p:nvSpPr>
          <p:cNvPr id="24579" name="Rectangle 3"/>
          <p:cNvSpPr>
            <a:spLocks noGrp="1" noChangeArrowheads="1"/>
          </p:cNvSpPr>
          <p:nvPr>
            <p:ph idx="1"/>
          </p:nvPr>
        </p:nvSpPr>
        <p:spPr/>
        <p:txBody>
          <a:bodyPr/>
          <a:lstStyle/>
          <a:p>
            <a:pPr eaLnBrk="1" hangingPunct="1"/>
            <a:r>
              <a:rPr lang="en-US" dirty="0" smtClean="0">
                <a:solidFill>
                  <a:srgbClr val="FF0000"/>
                </a:solidFill>
              </a:rPr>
              <a:t>Here is how you will be scored on this activity:</a:t>
            </a:r>
          </a:p>
          <a:p>
            <a:pPr eaLnBrk="1" hangingPunct="1"/>
            <a:endParaRPr lang="en-US" dirty="0" smtClean="0">
              <a:solidFill>
                <a:srgbClr val="FF0000"/>
              </a:solidFill>
            </a:endParaRPr>
          </a:p>
          <a:p>
            <a:pPr eaLnBrk="1" hangingPunct="1">
              <a:buFontTx/>
              <a:buNone/>
            </a:pPr>
            <a:r>
              <a:rPr lang="en-US" b="1" dirty="0" smtClean="0">
                <a:solidFill>
                  <a:srgbClr val="FF0000"/>
                </a:solidFill>
              </a:rPr>
              <a:t>50 Points-</a:t>
            </a:r>
            <a:r>
              <a:rPr lang="en-US" dirty="0" smtClean="0">
                <a:solidFill>
                  <a:srgbClr val="FF0000"/>
                </a:solidFill>
              </a:rPr>
              <a:t>  Neatness and Creativity </a:t>
            </a:r>
            <a:r>
              <a:rPr lang="en-US" dirty="0" smtClean="0">
                <a:solidFill>
                  <a:srgbClr val="FF0000"/>
                </a:solidFill>
              </a:rPr>
              <a:t>of  the Poster</a:t>
            </a:r>
            <a:endParaRPr lang="en-US" dirty="0" smtClean="0">
              <a:solidFill>
                <a:srgbClr val="FF0000"/>
              </a:solidFill>
            </a:endParaRPr>
          </a:p>
          <a:p>
            <a:pPr eaLnBrk="1" hangingPunct="1">
              <a:buFontTx/>
              <a:buNone/>
            </a:pPr>
            <a:endParaRPr lang="en-US" b="1" dirty="0" smtClean="0">
              <a:solidFill>
                <a:srgbClr val="FF0000"/>
              </a:solidFill>
            </a:endParaRPr>
          </a:p>
          <a:p>
            <a:pPr eaLnBrk="1" hangingPunct="1">
              <a:buFontTx/>
              <a:buNone/>
            </a:pPr>
            <a:r>
              <a:rPr lang="en-US" b="1" dirty="0" smtClean="0">
                <a:solidFill>
                  <a:srgbClr val="FF0000"/>
                </a:solidFill>
              </a:rPr>
              <a:t>30 </a:t>
            </a:r>
            <a:r>
              <a:rPr lang="en-US" b="1" dirty="0" smtClean="0">
                <a:solidFill>
                  <a:srgbClr val="FF0000"/>
                </a:solidFill>
              </a:rPr>
              <a:t>Points-</a:t>
            </a:r>
            <a:r>
              <a:rPr lang="en-US" dirty="0" smtClean="0">
                <a:solidFill>
                  <a:srgbClr val="FF0000"/>
                </a:solidFill>
              </a:rPr>
              <a:t>  Relationship of Slogan to </a:t>
            </a:r>
            <a:r>
              <a:rPr lang="en-US" dirty="0" smtClean="0">
                <a:solidFill>
                  <a:srgbClr val="FF0000"/>
                </a:solidFill>
              </a:rPr>
              <a:t>the Poster</a:t>
            </a:r>
            <a:endParaRPr lang="en-US" dirty="0" smtClean="0">
              <a:solidFill>
                <a:srgbClr val="FF0000"/>
              </a:solidFill>
            </a:endParaRPr>
          </a:p>
          <a:p>
            <a:pPr eaLnBrk="1" hangingPunct="1">
              <a:buFontTx/>
              <a:buNone/>
            </a:pPr>
            <a:endParaRPr lang="en-US" b="1" dirty="0" smtClean="0">
              <a:solidFill>
                <a:srgbClr val="FF0000"/>
              </a:solidFill>
            </a:endParaRPr>
          </a:p>
          <a:p>
            <a:pPr eaLnBrk="1" hangingPunct="1">
              <a:buFontTx/>
              <a:buNone/>
            </a:pPr>
            <a:r>
              <a:rPr lang="en-US" b="1" dirty="0" smtClean="0">
                <a:solidFill>
                  <a:srgbClr val="FF0000"/>
                </a:solidFill>
              </a:rPr>
              <a:t>20 </a:t>
            </a:r>
            <a:r>
              <a:rPr lang="en-US" b="1" dirty="0" smtClean="0">
                <a:solidFill>
                  <a:srgbClr val="FF0000"/>
                </a:solidFill>
              </a:rPr>
              <a:t>Points-</a:t>
            </a:r>
            <a:r>
              <a:rPr lang="en-US" dirty="0" smtClean="0">
                <a:solidFill>
                  <a:srgbClr val="FF0000"/>
                </a:solidFill>
              </a:rPr>
              <a:t>  Turned in on Time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ti-japanese-propaganda-wwii.jpg"/>
          <p:cNvPicPr>
            <a:picLocks noChangeAspect="1"/>
          </p:cNvPicPr>
          <p:nvPr/>
        </p:nvPicPr>
        <p:blipFill>
          <a:blip r:embed="rId2"/>
          <a:stretch>
            <a:fillRect/>
          </a:stretch>
        </p:blipFill>
        <p:spPr>
          <a:xfrm>
            <a:off x="1447800" y="636081"/>
            <a:ext cx="5638800" cy="599872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II_Propaganda_Our_Homes_are_in_NARA.jpg"/>
          <p:cNvPicPr>
            <a:picLocks noChangeAspect="1"/>
          </p:cNvPicPr>
          <p:nvPr/>
        </p:nvPicPr>
        <p:blipFill>
          <a:blip r:embed="rId2"/>
          <a:stretch>
            <a:fillRect/>
          </a:stretch>
        </p:blipFill>
        <p:spPr>
          <a:xfrm>
            <a:off x="2590800" y="381000"/>
            <a:ext cx="4572000" cy="61087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w47.jpg"/>
          <p:cNvPicPr>
            <a:picLocks noChangeAspect="1"/>
          </p:cNvPicPr>
          <p:nvPr/>
        </p:nvPicPr>
        <p:blipFill>
          <a:blip r:embed="rId2"/>
          <a:stretch>
            <a:fillRect/>
          </a:stretch>
        </p:blipFill>
        <p:spPr>
          <a:xfrm>
            <a:off x="2286000" y="0"/>
            <a:ext cx="5000625" cy="687941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46.jpg"/>
          <p:cNvPicPr>
            <a:picLocks noChangeAspect="1"/>
          </p:cNvPicPr>
          <p:nvPr/>
        </p:nvPicPr>
        <p:blipFill>
          <a:blip r:embed="rId2"/>
          <a:stretch>
            <a:fillRect/>
          </a:stretch>
        </p:blipFill>
        <p:spPr>
          <a:xfrm>
            <a:off x="2120900" y="0"/>
            <a:ext cx="5041900" cy="689693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42.jpg"/>
          <p:cNvPicPr>
            <a:picLocks noChangeAspect="1"/>
          </p:cNvPicPr>
          <p:nvPr/>
        </p:nvPicPr>
        <p:blipFill>
          <a:blip r:embed="rId2"/>
          <a:stretch>
            <a:fillRect/>
          </a:stretch>
        </p:blipFill>
        <p:spPr>
          <a:xfrm>
            <a:off x="2187202" y="0"/>
            <a:ext cx="4975598"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44.jpg"/>
          <p:cNvPicPr>
            <a:picLocks noChangeAspect="1"/>
          </p:cNvPicPr>
          <p:nvPr/>
        </p:nvPicPr>
        <p:blipFill>
          <a:blip r:embed="rId2"/>
          <a:stretch>
            <a:fillRect/>
          </a:stretch>
        </p:blipFill>
        <p:spPr>
          <a:xfrm>
            <a:off x="2286000" y="0"/>
            <a:ext cx="4918840" cy="6857999"/>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95</TotalTime>
  <Words>318</Words>
  <Application>Microsoft Macintosh PowerPoint</Application>
  <PresentationFormat>On-screen Show (4:3)</PresentationFormat>
  <Paragraphs>19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Propaganda</vt:lpstr>
      <vt:lpstr>Definition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http://www.youtube.com/watch?v=tk0tw0P3894 http://www.youtube.com/watch?v=tk0tw0P3894 </vt:lpstr>
      <vt:lpstr>Today’s Assignment</vt:lpstr>
      <vt:lpstr>Grading RUBRIC</vt:lpstr>
    </vt:vector>
  </TitlesOfParts>
  <Company>Killeen Independent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Propaganda</dc:title>
  <dc:creator>Amy Taylor</dc:creator>
  <cp:lastModifiedBy>gisduser</cp:lastModifiedBy>
  <cp:revision>8</cp:revision>
  <dcterms:created xsi:type="dcterms:W3CDTF">2011-05-04T01:26:03Z</dcterms:created>
  <dcterms:modified xsi:type="dcterms:W3CDTF">2013-03-18T20:09:54Z</dcterms:modified>
</cp:coreProperties>
</file>