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5"/>
  </p:notesMasterIdLst>
  <p:sldIdLst>
    <p:sldId id="256" r:id="rId2"/>
    <p:sldId id="257" r:id="rId3"/>
    <p:sldId id="268" r:id="rId4"/>
    <p:sldId id="258" r:id="rId5"/>
    <p:sldId id="259" r:id="rId6"/>
    <p:sldId id="271" r:id="rId7"/>
    <p:sldId id="269" r:id="rId8"/>
    <p:sldId id="260" r:id="rId9"/>
    <p:sldId id="261" r:id="rId10"/>
    <p:sldId id="264" r:id="rId11"/>
    <p:sldId id="262" r:id="rId12"/>
    <p:sldId id="263" r:id="rId13"/>
    <p:sldId id="265" r:id="rId14"/>
    <p:sldId id="266" r:id="rId15"/>
    <p:sldId id="284" r:id="rId16"/>
    <p:sldId id="270" r:id="rId17"/>
    <p:sldId id="272" r:id="rId18"/>
    <p:sldId id="267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273" r:id="rId48"/>
    <p:sldId id="287" r:id="rId49"/>
    <p:sldId id="274" r:id="rId50"/>
    <p:sldId id="285" r:id="rId51"/>
    <p:sldId id="288" r:id="rId52"/>
    <p:sldId id="275" r:id="rId53"/>
    <p:sldId id="289" r:id="rId54"/>
    <p:sldId id="290" r:id="rId55"/>
    <p:sldId id="276" r:id="rId56"/>
    <p:sldId id="277" r:id="rId57"/>
    <p:sldId id="318" r:id="rId58"/>
    <p:sldId id="278" r:id="rId59"/>
    <p:sldId id="279" r:id="rId60"/>
    <p:sldId id="280" r:id="rId61"/>
    <p:sldId id="291" r:id="rId62"/>
    <p:sldId id="286" r:id="rId63"/>
    <p:sldId id="281" r:id="rId64"/>
    <p:sldId id="282" r:id="rId65"/>
    <p:sldId id="292" r:id="rId66"/>
    <p:sldId id="283" r:id="rId67"/>
    <p:sldId id="319" r:id="rId68"/>
    <p:sldId id="293" r:id="rId69"/>
    <p:sldId id="294" r:id="rId70"/>
    <p:sldId id="300" r:id="rId71"/>
    <p:sldId id="295" r:id="rId72"/>
    <p:sldId id="313" r:id="rId73"/>
    <p:sldId id="296" r:id="rId74"/>
    <p:sldId id="297" r:id="rId75"/>
    <p:sldId id="309" r:id="rId76"/>
    <p:sldId id="298" r:id="rId77"/>
    <p:sldId id="299" r:id="rId78"/>
    <p:sldId id="314" r:id="rId79"/>
    <p:sldId id="310" r:id="rId80"/>
    <p:sldId id="312" r:id="rId81"/>
    <p:sldId id="320" r:id="rId82"/>
    <p:sldId id="301" r:id="rId83"/>
    <p:sldId id="302" r:id="rId84"/>
    <p:sldId id="303" r:id="rId85"/>
    <p:sldId id="311" r:id="rId86"/>
    <p:sldId id="315" r:id="rId87"/>
    <p:sldId id="304" r:id="rId88"/>
    <p:sldId id="305" r:id="rId89"/>
    <p:sldId id="306" r:id="rId90"/>
    <p:sldId id="317" r:id="rId91"/>
    <p:sldId id="307" r:id="rId92"/>
    <p:sldId id="316" r:id="rId93"/>
    <p:sldId id="308" r:id="rId9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3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notesMaster" Target="notesMasters/notesMaster1.xml"/><Relationship Id="rId96" Type="http://schemas.openxmlformats.org/officeDocument/2006/relationships/printerSettings" Target="printerSettings/printerSettings1.bin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EFB6C-1E0C-3642-8082-6732B26A135F}" type="datetimeFigureOut">
              <a:rPr lang="en-US" smtClean="0"/>
              <a:t>11/4/14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19AC0-BCBF-934E-AD6F-BB11629B0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0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D39AC2-4ACA-499A-99CB-F42944F4F713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6C5070-8628-42B2-A876-BD57B0EEB5A4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1095E7-CE23-4100-A607-BA8B61CDE80C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A8C6E2-57F1-4207-9465-66F52A2B4271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E611C0-B8F1-4831-81C8-36D74B7A8C9E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2DE906-3B79-4CA4-A298-4D903E19FAD5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071026-16BC-4D6E-B450-6BAA0107632D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38FAFE-D52F-4C15-8B73-C401F2D083B6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9562DB-0E2B-4D38-9E89-C2C498F4A9EE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4FF1D3-F017-42F1-843A-982720F9B234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1351F7-8DAF-405C-9CCB-9E4A0F38C54E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AF7F21-B112-4882-8BFE-E0B0A461D163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FB3883-D255-4F14-9764-4558CF74BBF8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D16585-6BD9-4DFD-BB83-EA96D4812C23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F0974F-37CA-4D09-A31F-C0FDDE707DB8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085828-ECB3-4B49-9DC6-53892267D97E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693ECA-3EAD-42F0-8929-95263092238E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66771B-FE42-4DB1-B9CA-8314B0A78BD4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35BF0E-E2C2-4A7B-9BBA-72AE84628372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C7340C-695E-463B-8CFC-B536E8A50293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85294E-7AC0-4425-9ACF-4DAC2FC9E477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E67D59-76CD-43CF-B0FA-1D9241091A64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AF9596-5E21-47DF-BFF5-360FE7D9F533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D284CF-F3D9-4458-8480-1FA1C8C707CE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1B96DE-D482-49AC-8C8F-AAD410799038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74F83D-3ACE-4861-84C8-487DC4D96C1B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E5CF1E-D513-46F4-8DA0-A50D088AEDA9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116A69-9605-41A4-834A-CAFD143F3BF9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BFE4-C6C6-474C-9F52-7F02E6659E2A}" type="datetimeFigureOut">
              <a:rPr lang="en-US" smtClean="0"/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782A-6CFD-CB40-AD1D-506A7422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BFE4-C6C6-474C-9F52-7F02E6659E2A}" type="datetimeFigureOut">
              <a:rPr lang="en-US" smtClean="0"/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782A-6CFD-CB40-AD1D-506A7422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68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BFE4-C6C6-474C-9F52-7F02E6659E2A}" type="datetimeFigureOut">
              <a:rPr lang="en-US" smtClean="0"/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782A-6CFD-CB40-AD1D-506A7422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47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6EB42-5C94-40F8-95A0-4FD96347F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BFE4-C6C6-474C-9F52-7F02E6659E2A}" type="datetimeFigureOut">
              <a:rPr lang="en-US" smtClean="0"/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782A-6CFD-CB40-AD1D-506A7422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0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BFE4-C6C6-474C-9F52-7F02E6659E2A}" type="datetimeFigureOut">
              <a:rPr lang="en-US" smtClean="0"/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782A-6CFD-CB40-AD1D-506A7422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0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BFE4-C6C6-474C-9F52-7F02E6659E2A}" type="datetimeFigureOut">
              <a:rPr lang="en-US" smtClean="0"/>
              <a:t>11/4/14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782A-6CFD-CB40-AD1D-506A7422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7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BFE4-C6C6-474C-9F52-7F02E6659E2A}" type="datetimeFigureOut">
              <a:rPr lang="en-US" smtClean="0"/>
              <a:t>11/4/14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782A-6CFD-CB40-AD1D-506A7422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67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BFE4-C6C6-474C-9F52-7F02E6659E2A}" type="datetimeFigureOut">
              <a:rPr lang="en-US" smtClean="0"/>
              <a:t>11/4/14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782A-6CFD-CB40-AD1D-506A7422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0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BFE4-C6C6-474C-9F52-7F02E6659E2A}" type="datetimeFigureOut">
              <a:rPr lang="en-US" smtClean="0"/>
              <a:t>11/4/14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782A-6CFD-CB40-AD1D-506A7422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02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BFE4-C6C6-474C-9F52-7F02E6659E2A}" type="datetimeFigureOut">
              <a:rPr lang="en-US" smtClean="0"/>
              <a:t>11/4/14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782A-6CFD-CB40-AD1D-506A7422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8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BFE4-C6C6-474C-9F52-7F02E6659E2A}" type="datetimeFigureOut">
              <a:rPr lang="en-US" smtClean="0"/>
              <a:t>11/4/14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E782A-6CFD-CB40-AD1D-506A7422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0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3BFE4-C6C6-474C-9F52-7F02E6659E2A}" type="datetimeFigureOut">
              <a:rPr lang="en-US" smtClean="0"/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E782A-6CFD-CB40-AD1D-506A7422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Vasari-Lorenzo.jpg" TargetMode="External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gif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3.jpeg"/><Relationship Id="rId5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4.gif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Santi_di_Tito_-_Niccolo_Machiavelli's_portrait_headcrop.jpg" TargetMode="External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rZy6XilXDZQ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10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10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10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11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12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12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-fadCAHjN-s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1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8xN_89uynqw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256" y="3037102"/>
            <a:ext cx="60833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Renaissance and Reformation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4406"/>
            <a:ext cx="6478582" cy="2344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192" y="-87932"/>
            <a:ext cx="2622120" cy="3316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910" y="3197162"/>
            <a:ext cx="2665418" cy="3748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7313" y="34333"/>
            <a:ext cx="2691553" cy="388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9312" y="0"/>
            <a:ext cx="4054688" cy="30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2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35791" y="11301"/>
            <a:ext cx="6728199" cy="6879735"/>
          </a:xfrm>
          <a:prstGeom prst="rect">
            <a:avLst/>
          </a:prstGeom>
        </p:spPr>
      </p:pic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0" y="1206500"/>
            <a:ext cx="3810000" cy="5105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The use of the English defensive position was the use of the </a:t>
            </a:r>
            <a:r>
              <a:rPr lang="en-US" b="1" dirty="0"/>
              <a:t>longbow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</a:pPr>
            <a:r>
              <a:rPr lang="en-US" dirty="0"/>
              <a:t>Its arrows had more penetrating power than a bolt from a </a:t>
            </a:r>
            <a:r>
              <a:rPr lang="en-US" b="1" dirty="0"/>
              <a:t>crossbow</a:t>
            </a:r>
            <a:r>
              <a:rPr lang="en-US" dirty="0"/>
              <a:t>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Could pierce an inch of wood or the armor of a knight at 200 yards!</a:t>
            </a:r>
          </a:p>
          <a:p>
            <a:pPr>
              <a:lnSpc>
                <a:spcPct val="90000"/>
              </a:lnSpc>
            </a:pPr>
            <a:r>
              <a:rPr lang="en-US" dirty="0"/>
              <a:t>A longbow could be fired more rapidly.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6 arrows per minute.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143000" y="288925"/>
            <a:ext cx="6934200" cy="7016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rgbClr val="CC99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latin typeface="Art Gothic ExtraBold" charset="0"/>
              </a:rPr>
              <a:t>The </a:t>
            </a:r>
            <a:r>
              <a:rPr lang="en-US" sz="4000" u="sng">
                <a:latin typeface="Art Gothic ExtraBold" charset="0"/>
              </a:rPr>
              <a:t>Longbow</a:t>
            </a:r>
            <a:r>
              <a:rPr lang="en-US" sz="4000">
                <a:latin typeface="Art Gothic ExtraBold" charset="0"/>
              </a:rPr>
              <a:t> as a Weapon</a:t>
            </a:r>
          </a:p>
        </p:txBody>
      </p:sp>
      <p:pic>
        <p:nvPicPr>
          <p:cNvPr id="55301" name="Picture 5" descr="arc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" b="9949"/>
          <a:stretch>
            <a:fillRect/>
          </a:stretch>
        </p:blipFill>
        <p:spPr bwMode="auto">
          <a:xfrm>
            <a:off x="1447800" y="1282700"/>
            <a:ext cx="1998663" cy="3581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Medieval Crossbow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105400"/>
            <a:ext cx="242570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38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35791" y="11301"/>
            <a:ext cx="6728199" cy="68797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041648" cy="6858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Later came gunpowder and cannons from China</a:t>
            </a:r>
          </a:p>
          <a:p>
            <a:r>
              <a:rPr lang="en-US" dirty="0" smtClean="0"/>
              <a:t>Knights became less important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Both sides developed  feelings of nationalism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Joan of Arc rallied French troops around the heir to the throne</a:t>
            </a:r>
          </a:p>
          <a:p>
            <a:r>
              <a:rPr lang="en-US" dirty="0" smtClean="0"/>
              <a:t>Turned the tide when she drove the English out of the city of Orleans</a:t>
            </a:r>
          </a:p>
          <a:p>
            <a:r>
              <a:rPr lang="en-US" dirty="0" smtClean="0"/>
              <a:t>Was captured and burned at the stake by the English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French become united and end up winning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390" y="11301"/>
            <a:ext cx="2489200" cy="3263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3275201"/>
            <a:ext cx="2514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6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35791" y="11301"/>
            <a:ext cx="6728199" cy="6879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Great Schism (1378-1417)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7201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Pope often clashed with Europe’s secular (non-religious) rulers</a:t>
            </a:r>
          </a:p>
          <a:p>
            <a:r>
              <a:rPr lang="en-US" dirty="0" smtClean="0"/>
              <a:t>Kings wanted to appoint their own bishops, try priests in royal courts, and tax church lands</a:t>
            </a:r>
          </a:p>
          <a:p>
            <a:r>
              <a:rPr lang="en-US" dirty="0" smtClean="0"/>
              <a:t>The Pope refused these changes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645" y="4195762"/>
            <a:ext cx="2802355" cy="2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83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35791" y="11301"/>
            <a:ext cx="6728199" cy="6879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4638"/>
            <a:ext cx="5803900" cy="65833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 1305 a Frenchman was elected Pope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He moved the Papacy from Rome to Avignon in France</a:t>
            </a:r>
            <a:r>
              <a:rPr lang="en-US" dirty="0" smtClean="0"/>
              <a:t>, where it was under the French King’s influence</a:t>
            </a:r>
          </a:p>
          <a:p>
            <a:r>
              <a:rPr lang="en-US" dirty="0" smtClean="0"/>
              <a:t>In 1378 and Italian was elected Pope and </a:t>
            </a:r>
            <a:r>
              <a:rPr lang="en-US" dirty="0" smtClean="0">
                <a:solidFill>
                  <a:srgbClr val="0000FF"/>
                </a:solidFill>
              </a:rPr>
              <a:t>moved back to Rome</a:t>
            </a:r>
          </a:p>
          <a:p>
            <a:r>
              <a:rPr lang="en-US" dirty="0" smtClean="0"/>
              <a:t>The French claimed the election was unlawful and elected a French Pope who they kept in Avignon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900" y="274638"/>
            <a:ext cx="33401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6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35791" y="11301"/>
            <a:ext cx="6728199" cy="6879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63622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schism (split) weakened the Church’s authority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Church made it worse by electing a 3</a:t>
            </a:r>
            <a:r>
              <a:rPr lang="en-US" baseline="30000" dirty="0" smtClean="0">
                <a:solidFill>
                  <a:srgbClr val="0000FF"/>
                </a:solidFill>
              </a:rPr>
              <a:t>rd</a:t>
            </a:r>
            <a:r>
              <a:rPr lang="en-US" dirty="0" smtClean="0">
                <a:solidFill>
                  <a:srgbClr val="0000FF"/>
                </a:solidFill>
              </a:rPr>
              <a:t> Pope in 1409</a:t>
            </a:r>
          </a:p>
          <a:p>
            <a:r>
              <a:rPr lang="en-US" dirty="0" smtClean="0"/>
              <a:t>Finally got rid of all three popes, and</a:t>
            </a:r>
            <a:r>
              <a:rPr lang="en-US" dirty="0" smtClean="0">
                <a:solidFill>
                  <a:srgbClr val="0000FF"/>
                </a:solidFill>
              </a:rPr>
              <a:t> elected a single one in 1417</a:t>
            </a:r>
          </a:p>
          <a:p>
            <a:r>
              <a:rPr lang="en-US" dirty="0" smtClean="0"/>
              <a:t>Weakened the Church’s prestige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-43078"/>
            <a:ext cx="2895600" cy="280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20" y="211138"/>
            <a:ext cx="33782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7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could this children’s game be related to the plague?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Ring-a-round the </a:t>
            </a:r>
            <a:r>
              <a:rPr lang="en-US" dirty="0" err="1"/>
              <a:t>rosie</a:t>
            </a:r>
            <a:r>
              <a:rPr lang="en-US" dirty="0"/>
              <a:t>, A pocket full of posies, Ashes! Ashes!</a:t>
            </a:r>
          </a:p>
          <a:p>
            <a:r>
              <a:rPr lang="en-US" dirty="0"/>
              <a:t>We all fall </a:t>
            </a:r>
            <a:r>
              <a:rPr lang="en-US" dirty="0" smtClean="0"/>
              <a:t>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8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 with your neighbor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were the effects of these 4 events that led to the end of the Middle Ages?</a:t>
            </a:r>
          </a:p>
          <a:p>
            <a:r>
              <a:rPr lang="en-US" dirty="0" smtClean="0"/>
              <a:t>How did they change life for the people of Western Europe?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03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 out End of Middle Ages 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will annotate and answer the two questions for homework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27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431256"/>
            <a:ext cx="9144000" cy="5982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Renaissance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6138"/>
            <a:ext cx="91440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new </a:t>
            </a:r>
            <a:r>
              <a:rPr lang="en-US" dirty="0" smtClean="0">
                <a:solidFill>
                  <a:srgbClr val="0000FF"/>
                </a:solidFill>
              </a:rPr>
              <a:t>interest in learning about the classical civilizations of Greece and Rome </a:t>
            </a:r>
            <a:r>
              <a:rPr lang="en-US" dirty="0" smtClean="0"/>
              <a:t>developed in the city-states of Italy in the 1400s</a:t>
            </a:r>
          </a:p>
          <a:p>
            <a:r>
              <a:rPr lang="en-US" dirty="0" smtClean="0"/>
              <a:t>This led to a period of great intellectual and artistic creativity, known as the Renaissance, </a:t>
            </a:r>
            <a:r>
              <a:rPr lang="en-US" dirty="0" smtClean="0">
                <a:solidFill>
                  <a:srgbClr val="0000FF"/>
                </a:solidFill>
              </a:rPr>
              <a:t>meaning “rebirth”</a:t>
            </a:r>
          </a:p>
          <a:p>
            <a:r>
              <a:rPr lang="en-US" dirty="0" smtClean="0"/>
              <a:t>The Renaissance is often considered as one of the great turning points in the history of Western civilization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1789"/>
          <a:stretch/>
        </p:blipFill>
        <p:spPr>
          <a:xfrm>
            <a:off x="5325917" y="4660900"/>
            <a:ext cx="3818083" cy="2248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5159421"/>
            <a:ext cx="40132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6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 smtClean="0"/>
              <a:t>The Italian Renaissance</a:t>
            </a:r>
          </a:p>
        </p:txBody>
      </p:sp>
      <p:sp>
        <p:nvSpPr>
          <p:cNvPr id="6656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Renaissance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rebirth</a:t>
            </a:r>
          </a:p>
          <a:p>
            <a:pPr eaLnBrk="1" hangingPunct="1">
              <a:defRPr/>
            </a:pPr>
            <a:r>
              <a:rPr lang="en-US" dirty="0" smtClean="0"/>
              <a:t>Italian Renaissance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rebirth of ancient Greek &amp; Roman worlds</a:t>
            </a:r>
          </a:p>
          <a:p>
            <a:pPr eaLnBrk="1" hangingPunct="1">
              <a:defRPr/>
            </a:pPr>
            <a:r>
              <a:rPr lang="en-US" dirty="0" smtClean="0"/>
              <a:t>Characteristics</a:t>
            </a:r>
          </a:p>
          <a:p>
            <a:pPr lvl="1" eaLnBrk="1" hangingPunct="1">
              <a:defRPr/>
            </a:pPr>
            <a:r>
              <a:rPr lang="en-US" dirty="0" smtClean="0"/>
              <a:t>Secular Urban society (City-states)</a:t>
            </a:r>
          </a:p>
          <a:p>
            <a:pPr lvl="1" eaLnBrk="1" hangingPunct="1">
              <a:defRPr/>
            </a:pPr>
            <a:r>
              <a:rPr lang="en-US" dirty="0" smtClean="0"/>
              <a:t>Age of Recovery </a:t>
            </a:r>
          </a:p>
          <a:p>
            <a:pPr lvl="1" eaLnBrk="1" hangingPunct="1">
              <a:defRPr/>
            </a:pPr>
            <a:r>
              <a:rPr lang="en-US" dirty="0" smtClean="0"/>
              <a:t>New view of human ability &amp; worth</a:t>
            </a:r>
          </a:p>
        </p:txBody>
      </p:sp>
    </p:spTree>
    <p:extLst>
      <p:ext uri="{BB962C8B-B14F-4D97-AF65-F5344CB8AC3E}">
        <p14:creationId xmlns:p14="http://schemas.microsoft.com/office/powerpoint/2010/main" val="123157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35791" y="11301"/>
            <a:ext cx="6728199" cy="6879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Waning of the Middle Ages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Starting in the 12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c., life in Europe began to change</a:t>
            </a:r>
          </a:p>
          <a:p>
            <a:r>
              <a:rPr lang="en-US" dirty="0" smtClean="0"/>
              <a:t>The crusades brought new goods and stimulated trade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New trade led to the growth of towns, the development of a middle class, use of money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decline of feudalism</a:t>
            </a:r>
          </a:p>
          <a:p>
            <a:r>
              <a:rPr lang="en-US" dirty="0" smtClean="0"/>
              <a:t>Because of the Great Famine, the Black Death, the Hundred Years’ War and the Great Schism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4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0"/>
            <a:ext cx="85407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Origins of the Renaissance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914400"/>
            <a:ext cx="8540750" cy="51847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European trade with Asia increased during the 1300s.</a:t>
            </a:r>
          </a:p>
          <a:p>
            <a:pPr eaLnBrk="1" hangingPunct="1">
              <a:defRPr/>
            </a:pPr>
            <a:r>
              <a:rPr lang="en-US" dirty="0" smtClean="0"/>
              <a:t>2. Italian merchants organized much of this trade.</a:t>
            </a:r>
          </a:p>
          <a:p>
            <a:pPr eaLnBrk="1" hangingPunct="1">
              <a:defRPr/>
            </a:pPr>
            <a:r>
              <a:rPr lang="en-US" dirty="0" smtClean="0"/>
              <a:t>3. Trade cities in Italy grew wealthy.</a:t>
            </a:r>
          </a:p>
          <a:p>
            <a:pPr eaLnBrk="1" hangingPunct="1">
              <a:defRPr/>
            </a:pPr>
            <a:r>
              <a:rPr lang="en-US" dirty="0" smtClean="0"/>
              <a:t>4. They competed to create works that would increase the prestige of their cities.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724400"/>
            <a:ext cx="2422525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800600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4711700"/>
            <a:ext cx="1609725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4800600"/>
            <a:ext cx="22288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6488113"/>
            <a:ext cx="1828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Venice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1200" y="4648200"/>
            <a:ext cx="1219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Genoa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05800" y="4800600"/>
            <a:ext cx="1295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Milan</a:t>
            </a:r>
          </a:p>
        </p:txBody>
      </p:sp>
    </p:spTree>
    <p:extLst>
      <p:ext uri="{BB962C8B-B14F-4D97-AF65-F5344CB8AC3E}">
        <p14:creationId xmlns:p14="http://schemas.microsoft.com/office/powerpoint/2010/main" val="268823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0"/>
            <a:ext cx="854075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Origins of the Renaissance </a:t>
            </a:r>
            <a:r>
              <a:rPr lang="en-US" sz="2000" dirty="0" smtClean="0"/>
              <a:t>(cont)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990600"/>
            <a:ext cx="8540750" cy="51085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5. Florence became a center for banking, art, culture, and literature.</a:t>
            </a:r>
          </a:p>
          <a:p>
            <a:pPr eaLnBrk="1" hangingPunct="1">
              <a:defRPr/>
            </a:pPr>
            <a:r>
              <a:rPr lang="en-US" dirty="0" smtClean="0"/>
              <a:t>6. </a:t>
            </a:r>
            <a:r>
              <a:rPr lang="en-US" dirty="0" err="1" smtClean="0"/>
              <a:t>Cosimo</a:t>
            </a:r>
            <a:r>
              <a:rPr lang="en-US" dirty="0" smtClean="0"/>
              <a:t> de’ Medici wanted to make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dirty="0" smtClean="0"/>
              <a:t>	Florence the most beautiful city.</a:t>
            </a:r>
          </a:p>
          <a:p>
            <a:pPr eaLnBrk="1" hangingPunct="1">
              <a:defRPr/>
            </a:pPr>
            <a:r>
              <a:rPr lang="en-US" dirty="0" smtClean="0"/>
              <a:t>7. The Renaissance began in Italy and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dirty="0" smtClean="0"/>
              <a:t>	spread throughout Europe.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572000"/>
            <a:ext cx="22098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4572000"/>
            <a:ext cx="22066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876800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0" y="4648200"/>
            <a:ext cx="209550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353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152400"/>
            <a:ext cx="4194175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 smtClean="0"/>
              <a:t>Florence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43434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Center of art, literature, and culture.</a:t>
            </a:r>
          </a:p>
          <a:p>
            <a:pPr eaLnBrk="1" hangingPunct="1">
              <a:defRPr/>
            </a:pPr>
            <a:r>
              <a:rPr lang="en-US" sz="2800" dirty="0" smtClean="0"/>
              <a:t>Florence became wealthy from the manufacturing of wool.</a:t>
            </a:r>
          </a:p>
          <a:p>
            <a:pPr eaLnBrk="1" hangingPunct="1">
              <a:defRPr/>
            </a:pPr>
            <a:r>
              <a:rPr lang="en-US" sz="2800" dirty="0" smtClean="0"/>
              <a:t>Later Florence became the banking center of Italy.</a:t>
            </a:r>
          </a:p>
          <a:p>
            <a:pPr eaLnBrk="1" hangingPunct="1">
              <a:defRPr/>
            </a:pPr>
            <a:r>
              <a:rPr lang="en-US" sz="2800" dirty="0" smtClean="0"/>
              <a:t>The Medici family were the greatest bankers in Florence.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5000"/>
            <a:ext cx="44958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058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37369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 smtClean="0"/>
              <a:t>Florence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600200"/>
            <a:ext cx="3965575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The Renaissance started in Florence and spread throughout Europe.</a:t>
            </a:r>
          </a:p>
          <a:p>
            <a:pPr eaLnBrk="1" hangingPunct="1">
              <a:defRPr/>
            </a:pPr>
            <a:r>
              <a:rPr lang="en-US" sz="2800" dirty="0" smtClean="0"/>
              <a:t>Competition between the Italian city-states led to advances in literature, architecture, art, music, science, and education.</a:t>
            </a:r>
          </a:p>
        </p:txBody>
      </p:sp>
      <p:pic>
        <p:nvPicPr>
          <p:cNvPr id="11268" name="Picture 4" descr="http://wwp.greenwichmeantime.co.uk/time-zone/europe/european-union/italy/florence/images/firenze-duomo-florence-cathedr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27000"/>
            <a:ext cx="4800600" cy="639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758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A posthumous portrait of Lorenzo by Giorgio Vasari">
            <a:hlinkClick r:id="rId3" tooltip="A posthumous portrait of Lorenzo by Giorgio Vasari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116263"/>
            <a:ext cx="2438400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0"/>
            <a:ext cx="854075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 smtClean="0"/>
              <a:t>Medici Family</a:t>
            </a:r>
          </a:p>
        </p:txBody>
      </p:sp>
      <p:sp>
        <p:nvSpPr>
          <p:cNvPr id="686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143000"/>
            <a:ext cx="8842375" cy="49561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Ruled Florence, 13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17</a:t>
            </a:r>
            <a:r>
              <a:rPr lang="en-US" baseline="30000" dirty="0" smtClean="0">
                <a:sym typeface="Wingdings" pitchFamily="2" charset="2"/>
              </a:rPr>
              <a:t>th</a:t>
            </a:r>
            <a:r>
              <a:rPr lang="en-US" dirty="0" smtClean="0">
                <a:sym typeface="Wingdings" pitchFamily="2" charset="2"/>
              </a:rPr>
              <a:t> Centuries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ym typeface="Wingdings" pitchFamily="2" charset="2"/>
              </a:rPr>
              <a:t>Aimed to make Florence the most beautiful city in the world – Became Patrons of the Arts.  Commissioned artist (incl. </a:t>
            </a:r>
            <a:r>
              <a:rPr lang="en-US" dirty="0" err="1" smtClean="0">
                <a:sym typeface="Wingdings" pitchFamily="2" charset="2"/>
              </a:rPr>
              <a:t>da</a:t>
            </a:r>
            <a:r>
              <a:rPr lang="en-US" dirty="0" smtClean="0">
                <a:sym typeface="Wingdings" pitchFamily="2" charset="2"/>
              </a:rPr>
              <a:t> Vinci, Raphael &amp; Michelangelo)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ym typeface="Wingdings" pitchFamily="2" charset="2"/>
              </a:rPr>
              <a:t>Lorenzo (The Magnificent) –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dirty="0" smtClean="0">
                <a:sym typeface="Wingdings" pitchFamily="2" charset="2"/>
              </a:rPr>
              <a:t>   created peace among Italian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dirty="0" smtClean="0">
                <a:sym typeface="Wingdings" pitchFamily="2" charset="2"/>
              </a:rPr>
              <a:t>   states, ended w/his death,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dirty="0" smtClean="0">
                <a:sym typeface="Wingdings" pitchFamily="2" charset="2"/>
              </a:rPr>
              <a:t>   2 years later FR invades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741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0"/>
            <a:ext cx="2365375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 smtClean="0"/>
              <a:t>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991600" cy="62515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The popes employed the best artists     </a:t>
            </a:r>
            <a:r>
              <a:rPr lang="en-US" sz="2800" u="sng" dirty="0" smtClean="0"/>
              <a:t>             </a:t>
            </a:r>
            <a:r>
              <a:rPr lang="en-US" sz="2800" dirty="0" smtClean="0"/>
              <a:t>  and architects of the Renaissance to build and decorate the most opulent churches in in the world.</a:t>
            </a:r>
          </a:p>
          <a:p>
            <a:pPr eaLnBrk="1" hangingPunct="1">
              <a:defRPr/>
            </a:pPr>
            <a:r>
              <a:rPr lang="en-US" sz="2800" dirty="0" smtClean="0"/>
              <a:t>Michelangelo designed the finest example of </a:t>
            </a:r>
            <a:r>
              <a:rPr lang="it-IT" sz="2800" dirty="0" smtClean="0"/>
              <a:t>Renaissance architecture in Rome, the </a:t>
            </a:r>
            <a:r>
              <a:rPr lang="it-IT" sz="2800" i="1" dirty="0" smtClean="0"/>
              <a:t>Piazza del </a:t>
            </a:r>
            <a:r>
              <a:rPr lang="en-US" sz="2800" i="1" dirty="0" err="1" smtClean="0"/>
              <a:t>Campidoglio</a:t>
            </a:r>
            <a:r>
              <a:rPr lang="en-US" sz="2800" i="1" dirty="0" smtClean="0"/>
              <a:t> (bottom left). He also designed the dome of </a:t>
            </a:r>
            <a:r>
              <a:rPr lang="en-US" sz="2800" dirty="0" smtClean="0"/>
              <a:t>St. Peter’s Basilica (bottom right).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00" y="3581400"/>
            <a:ext cx="5080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473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5184775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 smtClean="0"/>
              <a:t>Venice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5562600" cy="3581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Venice was the wealthiest city-state of the Renaissance.</a:t>
            </a:r>
          </a:p>
          <a:p>
            <a:pPr eaLnBrk="1" hangingPunct="1">
              <a:defRPr/>
            </a:pPr>
            <a:r>
              <a:rPr lang="en-US" sz="2800" dirty="0" smtClean="0"/>
              <a:t>It was a port city on the Mediterranean.</a:t>
            </a:r>
          </a:p>
          <a:p>
            <a:pPr eaLnBrk="1" hangingPunct="1">
              <a:defRPr/>
            </a:pPr>
            <a:r>
              <a:rPr lang="en-US" sz="2800" dirty="0" smtClean="0"/>
              <a:t>Venice maintained hundreds of merchant ships and warships, and thousands of sailors.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0"/>
            <a:ext cx="34480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Hand_left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457200"/>
            <a:ext cx="1016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 descr="http://www.fas.org/irp/imint/docs/rst/Sect6/VENICE_ITALY_crop4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191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6" descr="http://4.bp.blogspot.com/_9XC6lG60jxw/SKzLkFJtZhI/AAAAAAAAAE0/wKXYJ6mXl5M/S700/SB11_5300190~Venice-Italy-Poster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810000"/>
            <a:ext cx="28257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http://t2.gstatic.com/images?q=tbn:ANd9GcQ4OvVTgDrBfpaeqisnYR2Du2qqqRv6ojEzHlOgKkrsFptMeYY&amp;t=1&amp;usg=__ysLyDndsf9Y-xYeKLcbxCZtZbyc=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4114800"/>
            <a:ext cx="27432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6712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31273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 smtClean="0"/>
              <a:t>Genoa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4498975" cy="48037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Genoa is located on the Mediterranean.</a:t>
            </a:r>
          </a:p>
          <a:p>
            <a:pPr eaLnBrk="1" hangingPunct="1">
              <a:defRPr/>
            </a:pPr>
            <a:r>
              <a:rPr lang="en-US" sz="2800" dirty="0" smtClean="0"/>
              <a:t>Genoa was one of two main port cities in Italy during the Renaissance.</a:t>
            </a:r>
          </a:p>
          <a:p>
            <a:pPr eaLnBrk="1" hangingPunct="1">
              <a:defRPr/>
            </a:pPr>
            <a:r>
              <a:rPr lang="en-US" sz="2800" dirty="0" smtClean="0"/>
              <a:t>Genoa was one of the wealthiest city-states of the Renaissance.</a:t>
            </a:r>
          </a:p>
          <a:p>
            <a:pPr eaLnBrk="1" hangingPunct="1">
              <a:defRPr/>
            </a:pPr>
            <a:r>
              <a:rPr lang="en-US" sz="2800" dirty="0" smtClean="0"/>
              <a:t>Dominated trade in the Mediterranean</a:t>
            </a:r>
          </a:p>
          <a:p>
            <a:pPr eaLnBrk="1" hangingPunct="1">
              <a:defRPr/>
            </a:pPr>
            <a:endParaRPr lang="en-US" sz="2800" dirty="0" smtClean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"/>
            <a:ext cx="34480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http://t0.gstatic.com/images?q=tbn:ANd9GcS1G3VRqu0mRyzTcrt2rwC7VW31wSEPeQWKQi15xodg8d2m13g&amp;t=1&amp;usg=__I-0kP0_qZTQcx1xwWfdvUovdPzk=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946525"/>
            <a:ext cx="388778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3505200" y="5903913"/>
            <a:ext cx="14478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Genoa Harbor</a:t>
            </a:r>
          </a:p>
        </p:txBody>
      </p:sp>
      <p:pic>
        <p:nvPicPr>
          <p:cNvPr id="16391" name="Picture 8" descr="Hand_right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6600" y="990600"/>
            <a:ext cx="1016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7778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0"/>
            <a:ext cx="20605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 smtClean="0"/>
              <a:t>Milan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0"/>
            <a:ext cx="5718175" cy="3505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Milan dominated the inland trade routes because it was the gateway to Italy from the north.</a:t>
            </a:r>
          </a:p>
          <a:p>
            <a:pPr eaLnBrk="1" hangingPunct="1">
              <a:defRPr/>
            </a:pPr>
            <a:r>
              <a:rPr lang="en-US" sz="2800" dirty="0" smtClean="0"/>
              <a:t>Milan is the site of Santa Maria </a:t>
            </a:r>
            <a:r>
              <a:rPr lang="en-US" sz="2800" dirty="0" err="1" smtClean="0"/>
              <a:t>delle</a:t>
            </a:r>
            <a:r>
              <a:rPr lang="en-US" sz="2800" dirty="0" smtClean="0"/>
              <a:t> Grazie, the cathedral where Leonardo </a:t>
            </a:r>
            <a:r>
              <a:rPr lang="en-US" sz="2800" dirty="0" err="1" smtClean="0"/>
              <a:t>da</a:t>
            </a:r>
            <a:r>
              <a:rPr lang="en-US" sz="2800" dirty="0" smtClean="0"/>
              <a:t> Vinci painted </a:t>
            </a:r>
            <a:r>
              <a:rPr lang="en-US" sz="2800" i="1" dirty="0" smtClean="0"/>
              <a:t>The Last Supper in the </a:t>
            </a:r>
            <a:r>
              <a:rPr lang="en-US" sz="2800" dirty="0" smtClean="0"/>
              <a:t>dining hall.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066800"/>
            <a:ext cx="266541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Hand_right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524000"/>
            <a:ext cx="990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200400"/>
            <a:ext cx="25908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3962400"/>
            <a:ext cx="5181600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247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pPr algn="l">
              <a:defRPr/>
            </a:pPr>
            <a:r>
              <a:rPr lang="en-US" sz="5500" dirty="0" smtClean="0"/>
              <a:t>Niccolo Machiavelli</a:t>
            </a:r>
            <a:r>
              <a:rPr lang="en-US" sz="5500" dirty="0" smtClean="0">
                <a:hlinkClick r:id="rId3" tooltip="Santi di Tito - Niccolo Machiavelli's portrait headcrop.jpg"/>
              </a:rPr>
              <a:t> </a:t>
            </a:r>
            <a:endParaRPr lang="en-US" sz="5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40750" cy="419417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800" dirty="0" smtClean="0">
                <a:latin typeface="+mj-lt"/>
              </a:rPr>
              <a:t>IT philosopher, diplomat, poet,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2800" dirty="0" smtClean="0">
                <a:latin typeface="+mj-lt"/>
              </a:rPr>
              <a:t>   musician, playwright..</a:t>
            </a:r>
          </a:p>
          <a:p>
            <a:pPr eaLnBrk="1" hangingPunct="1">
              <a:defRPr/>
            </a:pPr>
            <a:r>
              <a:rPr lang="en-US" sz="2800" dirty="0" smtClean="0">
                <a:latin typeface="+mj-lt"/>
              </a:rPr>
              <a:t>Best known for </a:t>
            </a:r>
            <a:r>
              <a:rPr lang="en-US" sz="2800" u="sng" dirty="0" smtClean="0">
                <a:latin typeface="+mj-lt"/>
              </a:rPr>
              <a:t>The Prince </a:t>
            </a:r>
            <a:r>
              <a:rPr lang="en-US" sz="2800" dirty="0" smtClean="0">
                <a:latin typeface="+mj-lt"/>
              </a:rPr>
              <a:t>– realist politics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Rulers should behave like a lion (aggressive and powerful) and at other times like a fox (cunning and practical) 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“The Ends Justify the Means”</a:t>
            </a:r>
          </a:p>
          <a:p>
            <a:pPr lvl="1" eaLnBrk="1" hangingPunct="1">
              <a:defRPr/>
            </a:pPr>
            <a:r>
              <a:rPr lang="en-US" dirty="0" smtClean="0">
                <a:latin typeface="+mj-lt"/>
              </a:rPr>
              <a:t>“It was better to be feared than to be loved”</a:t>
            </a:r>
          </a:p>
          <a:p>
            <a:pPr lvl="1" eaLnBrk="1" hangingPunct="1">
              <a:defRPr/>
            </a:pPr>
            <a:r>
              <a:rPr lang="en-US" dirty="0" smtClean="0">
                <a:latin typeface="+mj-lt"/>
              </a:rPr>
              <a:t>All this done to keep peace and stabilize power</a:t>
            </a:r>
          </a:p>
          <a:p>
            <a:pPr eaLnBrk="1" hangingPunct="1">
              <a:defRPr/>
            </a:pPr>
            <a:r>
              <a:rPr lang="en-US" sz="2800" dirty="0" smtClean="0">
                <a:latin typeface="+mj-lt"/>
              </a:rPr>
              <a:t>1</a:t>
            </a:r>
            <a:r>
              <a:rPr lang="en-US" sz="2800" baseline="30000" dirty="0" smtClean="0">
                <a:latin typeface="+mj-lt"/>
              </a:rPr>
              <a:t>st</a:t>
            </a:r>
            <a:r>
              <a:rPr lang="en-US" sz="2800" dirty="0" smtClean="0">
                <a:latin typeface="+mj-lt"/>
              </a:rPr>
              <a:t> to publicly suggest immoral behavior for </a:t>
            </a:r>
            <a:r>
              <a:rPr lang="en-US" sz="2800" dirty="0" err="1" smtClean="0">
                <a:latin typeface="+mj-lt"/>
              </a:rPr>
              <a:t>govt</a:t>
            </a:r>
            <a:r>
              <a:rPr lang="en-US" sz="2800" dirty="0" smtClean="0">
                <a:latin typeface="+mj-lt"/>
              </a:rPr>
              <a:t> stability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8436" name="Picture 5" descr="200px-Santi_di_Tito_-_Niccolo_Machiavelli%27s_portrait_headcrop">
            <a:hlinkClick r:id="rId3" tooltip="Santi di Tito - Niccolo Machiavelli's portrait headcrop.jpg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0"/>
            <a:ext cx="1981200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5723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Turn and discuss with your neighbor a few characteristics of the Middle Ages.</a:t>
            </a:r>
          </a:p>
          <a:p>
            <a:r>
              <a:rPr lang="en-US" dirty="0" smtClean="0"/>
              <a:t>Which ones of those characteristics might be about to change?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76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The Intellectual and Artistic Renaissance </a:t>
            </a:r>
          </a:p>
        </p:txBody>
      </p:sp>
      <p:pic>
        <p:nvPicPr>
          <p:cNvPr id="20483" name="Picture 5" descr="http://images.google.com/url?q=http://www.freewebs.com/ultrasgorgjani/donatello_saint_george.jpg&amp;usg=AFQjCNFOtkm8mP2GMfpJSG99l8qZoNml6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28800"/>
            <a:ext cx="2530475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7" descr="http://philosophy.ucsd.edu/faculty/dbrink/courses/31-05/School_of_Athe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657600"/>
            <a:ext cx="3976688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9" descr="http://www.persistenceunlimited.com/wp-content/uploads/2007/10/da%20vin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7513" y="1828800"/>
            <a:ext cx="237648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1" descr="http://msopal29.myweb.uga.edu/entire%20ceil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524000"/>
            <a:ext cx="2971800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4853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Italian Renaissance Humanism</a:t>
            </a:r>
          </a:p>
        </p:txBody>
      </p:sp>
      <p:sp>
        <p:nvSpPr>
          <p:cNvPr id="931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295400"/>
            <a:ext cx="8540750" cy="48037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Stressed that man was the center of the universe and had dignity and value</a:t>
            </a:r>
          </a:p>
          <a:p>
            <a:pPr eaLnBrk="1" hangingPunct="1">
              <a:defRPr/>
            </a:pPr>
            <a:r>
              <a:rPr lang="en-US" sz="2800" dirty="0" smtClean="0"/>
              <a:t>Humanism – intellectual movement based on the classics</a:t>
            </a:r>
          </a:p>
          <a:p>
            <a:pPr lvl="1" eaLnBrk="1" hangingPunct="1">
              <a:defRPr/>
            </a:pPr>
            <a:r>
              <a:rPr lang="en-US" dirty="0" smtClean="0"/>
              <a:t>Study – grammar, rhetoric (debate), poetry, philosophy &amp; history (the Humanities)</a:t>
            </a:r>
          </a:p>
          <a:p>
            <a:pPr eaLnBrk="1" hangingPunct="1">
              <a:defRPr/>
            </a:pPr>
            <a:r>
              <a:rPr lang="en-US" sz="2800" dirty="0" err="1" smtClean="0"/>
              <a:t>Ren</a:t>
            </a:r>
            <a:r>
              <a:rPr lang="en-US" sz="2800" dirty="0" smtClean="0"/>
              <a:t> Educations – based on humanism</a:t>
            </a:r>
          </a:p>
          <a:p>
            <a:pPr lvl="1" eaLnBrk="1" hangingPunct="1">
              <a:defRPr/>
            </a:pPr>
            <a:r>
              <a:rPr lang="en-US" dirty="0" smtClean="0"/>
              <a:t>Goal – create complete citizens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800" dirty="0" smtClean="0"/>
              <a:t>Vernacular Literature – written in common </a:t>
            </a:r>
            <a:r>
              <a:rPr lang="en-US" sz="2800" dirty="0" err="1" smtClean="0"/>
              <a:t>lang</a:t>
            </a:r>
            <a:endParaRPr lang="en-US" sz="2800" dirty="0" smtClean="0"/>
          </a:p>
          <a:p>
            <a:pPr lvl="1" eaLnBrk="1" hangingPunct="1">
              <a:defRPr/>
            </a:pPr>
            <a:r>
              <a:rPr lang="en-US" sz="2400" dirty="0" smtClean="0"/>
              <a:t>Dante, Chaucer, </a:t>
            </a:r>
            <a:r>
              <a:rPr lang="en-US" sz="2400" dirty="0" err="1" smtClean="0"/>
              <a:t>Pizan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58449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Petrarch:  “Father of Humanism”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5486400" cy="4803775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dirty="0" smtClean="0"/>
              <a:t>Petrarch was a scholar and poet who was responsible for the recovery of manuscripts and works of Greek and Roman writers.</a:t>
            </a:r>
          </a:p>
          <a:p>
            <a:pPr eaLnBrk="1" hangingPunct="1">
              <a:defRPr/>
            </a:pPr>
            <a:r>
              <a:rPr lang="en-US" sz="2800" dirty="0" smtClean="0"/>
              <a:t>He traveled throughout Europe recovering manuscripts of Cicero and other Roman authors that had been lost in monastery libraries.</a:t>
            </a:r>
          </a:p>
          <a:p>
            <a:pPr eaLnBrk="1" hangingPunct="1">
              <a:defRPr/>
            </a:pPr>
            <a:r>
              <a:rPr lang="en-US" sz="2800" dirty="0" smtClean="0"/>
              <a:t>Petrarch, like other writers of the time, wrote in Latin.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295400"/>
            <a:ext cx="28448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6019800" y="5791200"/>
            <a:ext cx="2667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/>
              <a:t>Francesco Petrarch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385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0"/>
            <a:ext cx="854075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Dante Alighieri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410200" cy="51847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“Father of the Italian Language”</a:t>
            </a:r>
          </a:p>
          <a:p>
            <a:pPr eaLnBrk="1" hangingPunct="1">
              <a:defRPr/>
            </a:pPr>
            <a:r>
              <a:rPr lang="en-US" sz="2800" dirty="0" smtClean="0"/>
              <a:t>Wrote </a:t>
            </a:r>
            <a:r>
              <a:rPr lang="en-US" sz="2800" i="1" dirty="0" smtClean="0"/>
              <a:t>The Divine Comedy.</a:t>
            </a:r>
          </a:p>
          <a:p>
            <a:pPr eaLnBrk="1" hangingPunct="1">
              <a:defRPr/>
            </a:pPr>
            <a:r>
              <a:rPr lang="en-US" sz="2800" i="1" dirty="0" smtClean="0"/>
              <a:t>The Divine Comedy is considered </a:t>
            </a:r>
            <a:r>
              <a:rPr lang="en-US" sz="2800" dirty="0" smtClean="0"/>
              <a:t>one of the greatest works of Italian and world literature.</a:t>
            </a:r>
          </a:p>
          <a:p>
            <a:pPr eaLnBrk="1" hangingPunct="1">
              <a:defRPr/>
            </a:pPr>
            <a:r>
              <a:rPr lang="en-US" sz="2800" dirty="0" smtClean="0"/>
              <a:t>Dante was first to write in the </a:t>
            </a:r>
            <a:r>
              <a:rPr lang="en-US" sz="2800" u="sng" dirty="0" smtClean="0"/>
              <a:t>vernacular</a:t>
            </a:r>
            <a:r>
              <a:rPr lang="en-US" sz="2800" dirty="0" smtClean="0"/>
              <a:t>, the language used in everyday life. Until his time, all European literature was written  in Latin</a:t>
            </a:r>
            <a:r>
              <a:rPr lang="en-US" sz="2800" b="1" dirty="0" smtClean="0"/>
              <a:t>.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143000"/>
            <a:ext cx="37338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6248400" y="5867400"/>
            <a:ext cx="1981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/>
              <a:t>Dante Alighieri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57014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Insert scanned table</a:t>
            </a:r>
          </a:p>
        </p:txBody>
      </p:sp>
      <p:pic>
        <p:nvPicPr>
          <p:cNvPr id="24579" name="Content Placeholder 3" descr="Impact of Humanis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11277600" cy="8199438"/>
          </a:xfrm>
        </p:spPr>
      </p:pic>
    </p:spTree>
    <p:extLst>
      <p:ext uri="{BB962C8B-B14F-4D97-AF65-F5344CB8AC3E}">
        <p14:creationId xmlns:p14="http://schemas.microsoft.com/office/powerpoint/2010/main" val="261097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0"/>
            <a:ext cx="8540750" cy="13716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New Artistic Techniques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600200"/>
            <a:ext cx="3813175" cy="44989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Fresco – watercolor on fresh plaster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Law of Perspective 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Study of human anatomy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GOAL – imitate nature</a:t>
            </a:r>
            <a:endParaRPr lang="en-US" dirty="0">
              <a:latin typeface="+mj-lt"/>
            </a:endParaRPr>
          </a:p>
        </p:txBody>
      </p:sp>
      <p:pic>
        <p:nvPicPr>
          <p:cNvPr id="26628" name="Picture 4" descr="http://www.artbylucindaknowlton.com/images/40Michelangelo-Stud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143000"/>
            <a:ext cx="37338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0" y="6248400"/>
            <a:ext cx="4953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+mj-lt"/>
              </a:rPr>
              <a:t>From Michelangelo’s Sketch Book</a:t>
            </a:r>
          </a:p>
        </p:txBody>
      </p:sp>
    </p:spTree>
    <p:extLst>
      <p:ext uri="{BB962C8B-B14F-4D97-AF65-F5344CB8AC3E}">
        <p14:creationId xmlns:p14="http://schemas.microsoft.com/office/powerpoint/2010/main" val="267757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3" descr="http://images.google.com/url?q=http://images-cdn01.associatedcontent.com/image/A3188/3188/300_3188.gif&amp;usg=AFQjCNFsW8vgALpf9L38uJ1KF9cbW6g1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4208463"/>
            <a:ext cx="2667000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-152400"/>
            <a:ext cx="5029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Leonardo </a:t>
            </a:r>
            <a:r>
              <a:rPr lang="en-US" dirty="0" err="1" smtClean="0"/>
              <a:t>da</a:t>
            </a:r>
            <a:r>
              <a:rPr lang="en-US" dirty="0" smtClean="0"/>
              <a:t> Vinci</a:t>
            </a:r>
          </a:p>
        </p:txBody>
      </p:sp>
      <p:sp>
        <p:nvSpPr>
          <p:cNvPr id="9523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143000"/>
            <a:ext cx="3736975" cy="49561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Master of realism &amp; perspective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Studied human anatomy (cadavers) to be as accurate as possible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Sculptor, painter, astronomer, inventor – a true “Renaissance Man”</a:t>
            </a:r>
          </a:p>
        </p:txBody>
      </p:sp>
      <p:pic>
        <p:nvPicPr>
          <p:cNvPr id="27653" name="Picture 11" descr="http://www.ruggedelegantliving.com/a/images/Leonardo.da.Vinci.Mona.Lisa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19600" y="1143000"/>
            <a:ext cx="1584325" cy="2362200"/>
          </a:xfrm>
          <a:noFill/>
        </p:spPr>
      </p:pic>
      <p:pic>
        <p:nvPicPr>
          <p:cNvPr id="27654" name="Picture 15" descr="http://images.google.com/url?q=http://illumin.usc.edu/_images/pictures/i8_149_DaVinci_Anatomy.jpg&amp;usg=AFQjCNGrkpXHLkfQcg6dWmD304BiOLRNb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04800"/>
            <a:ext cx="21240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484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0"/>
            <a:ext cx="854075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Leonardo </a:t>
            </a:r>
            <a:r>
              <a:rPr lang="en-US" dirty="0" err="1" smtClean="0"/>
              <a:t>da</a:t>
            </a:r>
            <a:r>
              <a:rPr lang="en-US" dirty="0" smtClean="0"/>
              <a:t> Vinci</a:t>
            </a:r>
          </a:p>
        </p:txBody>
      </p:sp>
      <p:pic>
        <p:nvPicPr>
          <p:cNvPr id="28675" name="Picture 5" descr="http://upload.wikimedia.org/wikipedia/commons/0/08/Leonardo_da_Vinci_(1452-1519)_-_The_Last_Supper_(1495-149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5334000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http://www.manatee.k12.fl.us/sites/elementary/ballard/Art%20Museum/Europe/Rennaisance/daVinci-%20mach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429000"/>
            <a:ext cx="47386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5562600" y="1882775"/>
            <a:ext cx="274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The Last Supper</a:t>
            </a:r>
          </a:p>
        </p:txBody>
      </p:sp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0" y="4419600"/>
            <a:ext cx="4572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A page from one of da Vinci’s notebooks, he “coded” his work by writing backwards.  He could read it, but most other people would need a mirror to read it.</a:t>
            </a:r>
          </a:p>
        </p:txBody>
      </p:sp>
    </p:spTree>
    <p:extLst>
      <p:ext uri="{BB962C8B-B14F-4D97-AF65-F5344CB8AC3E}">
        <p14:creationId xmlns:p14="http://schemas.microsoft.com/office/powerpoint/2010/main" val="389320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Michelangelo</a:t>
            </a:r>
          </a:p>
        </p:txBody>
      </p:sp>
      <p:pic>
        <p:nvPicPr>
          <p:cNvPr id="33795" name="Picture 4" descr="http://www.vaticanotours.com/g/sistine_chap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327660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http://www.netpagz.com/bryce/sistinechapel/CreationofAd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724400"/>
            <a:ext cx="289560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8" descr="http://www.teachnet.ie/stpats2004/renaissance/images/Ceiling%20of%20Sistine%20Chap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581400"/>
            <a:ext cx="222250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0" descr="http://images.bridgeman.co.uk/cgi-bin/bridgemanImage.cgi/400.BAL.5566810.7055475/1834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2743200"/>
            <a:ext cx="32766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 Box 11"/>
          <p:cNvSpPr txBox="1">
            <a:spLocks noChangeArrowheads="1"/>
          </p:cNvSpPr>
          <p:nvPr/>
        </p:nvSpPr>
        <p:spPr bwMode="auto">
          <a:xfrm>
            <a:off x="3733800" y="1600200"/>
            <a:ext cx="51816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Well known for his frescoes in the Sistine Chapel.</a:t>
            </a:r>
          </a:p>
          <a:p>
            <a:pPr>
              <a:spcBef>
                <a:spcPct val="50000"/>
              </a:spcBef>
            </a:pPr>
            <a:r>
              <a:rPr lang="en-US"/>
              <a:t>The ceiling illustrates the stories of the Book of Genesis</a:t>
            </a:r>
          </a:p>
        </p:txBody>
      </p:sp>
      <p:sp>
        <p:nvSpPr>
          <p:cNvPr id="33800" name="Text Box 12"/>
          <p:cNvSpPr txBox="1">
            <a:spLocks noChangeArrowheads="1"/>
          </p:cNvSpPr>
          <p:nvPr/>
        </p:nvSpPr>
        <p:spPr bwMode="auto">
          <a:xfrm>
            <a:off x="2819400" y="42672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Creation of Adam</a:t>
            </a:r>
          </a:p>
        </p:txBody>
      </p:sp>
      <p:sp>
        <p:nvSpPr>
          <p:cNvPr id="33801" name="Text Box 13"/>
          <p:cNvSpPr txBox="1">
            <a:spLocks noChangeArrowheads="1"/>
          </p:cNvSpPr>
          <p:nvPr/>
        </p:nvSpPr>
        <p:spPr bwMode="auto">
          <a:xfrm>
            <a:off x="5867400" y="54102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3802" name="Text Box 14"/>
          <p:cNvSpPr txBox="1">
            <a:spLocks noChangeArrowheads="1"/>
          </p:cNvSpPr>
          <p:nvPr/>
        </p:nvSpPr>
        <p:spPr bwMode="auto">
          <a:xfrm>
            <a:off x="5943600" y="5410200"/>
            <a:ext cx="3048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Last Judgement</a:t>
            </a:r>
          </a:p>
          <a:p>
            <a:pPr>
              <a:spcBef>
                <a:spcPct val="50000"/>
              </a:spcBef>
            </a:pPr>
            <a:r>
              <a:rPr lang="en-US"/>
              <a:t> On the Alter Wall of the               Sistine Chapel.</a:t>
            </a:r>
          </a:p>
        </p:txBody>
      </p:sp>
    </p:spTree>
    <p:extLst>
      <p:ext uri="{BB962C8B-B14F-4D97-AF65-F5344CB8AC3E}">
        <p14:creationId xmlns:p14="http://schemas.microsoft.com/office/powerpoint/2010/main" val="34881023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Michelangelo, the sculptor</a:t>
            </a:r>
          </a:p>
        </p:txBody>
      </p:sp>
      <p:pic>
        <p:nvPicPr>
          <p:cNvPr id="34819" name="Picture 5" descr="http://www.romaviva.com/Vaticano/michelangelo-pie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0"/>
            <a:ext cx="554513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6096000" y="2209800"/>
            <a:ext cx="1752600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Pieta – marble statue of a crucified Jesus being held by his mother Mary.</a:t>
            </a:r>
          </a:p>
          <a:p>
            <a:pPr>
              <a:spcBef>
                <a:spcPct val="50000"/>
              </a:spcBef>
            </a:pPr>
            <a:r>
              <a:rPr lang="en-US"/>
              <a:t>In St. Peter’s Basilica.</a:t>
            </a:r>
          </a:p>
        </p:txBody>
      </p:sp>
    </p:spTree>
    <p:extLst>
      <p:ext uri="{BB962C8B-B14F-4D97-AF65-F5344CB8AC3E}">
        <p14:creationId xmlns:p14="http://schemas.microsoft.com/office/powerpoint/2010/main" val="3031367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35791" y="11301"/>
            <a:ext cx="6728199" cy="6879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Great Famine (1313-1322)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Heavy rains led to flooding</a:t>
            </a:r>
          </a:p>
          <a:p>
            <a:r>
              <a:rPr lang="en-US" dirty="0" smtClean="0"/>
              <a:t>Crops spoiled and livestock drowned</a:t>
            </a:r>
          </a:p>
          <a:p>
            <a:r>
              <a:rPr lang="en-US" dirty="0" smtClean="0"/>
              <a:t>This resulted in the Great Famine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Shortage of grain increased prices by more than 6 times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Millions of people died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People began to question the church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Michelangelo, the sculptor</a:t>
            </a:r>
          </a:p>
        </p:txBody>
      </p:sp>
      <p:pic>
        <p:nvPicPr>
          <p:cNvPr id="35843" name="Picture 4" descr="http://static.howstuffworks.com/gif/michelangelo-sculptures-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58674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6172200" y="1676400"/>
            <a:ext cx="25146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David – carved from one piece of marble from 1501 to 1504.</a:t>
            </a:r>
          </a:p>
          <a:p>
            <a:pPr>
              <a:spcBef>
                <a:spcPct val="50000"/>
              </a:spcBef>
            </a:pPr>
            <a:r>
              <a:rPr lang="en-US"/>
              <a:t>Said to be proportionally perfect, though David is 17 feet tall</a:t>
            </a:r>
          </a:p>
        </p:txBody>
      </p:sp>
      <p:sp>
        <p:nvSpPr>
          <p:cNvPr id="35845" name="Text Box 12"/>
          <p:cNvSpPr txBox="1">
            <a:spLocks noChangeArrowheads="1"/>
          </p:cNvSpPr>
          <p:nvPr/>
        </p:nvSpPr>
        <p:spPr bwMode="auto">
          <a:xfrm>
            <a:off x="3048000" y="54864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57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0"/>
            <a:ext cx="85407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Printing Press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066800"/>
            <a:ext cx="4727575" cy="54864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Johannes Gutenberg was a German goldsmith and printer.</a:t>
            </a:r>
          </a:p>
          <a:p>
            <a:pPr eaLnBrk="1" hangingPunct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Gutenberg was the first to develop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movable type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This allowed for mass production of books.</a:t>
            </a:r>
          </a:p>
          <a:p>
            <a:pPr eaLnBrk="1" hangingPunct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Gutenberg’s invention revolutionized book-making in Europe.</a:t>
            </a:r>
          </a:p>
          <a:p>
            <a:pPr eaLnBrk="1" hangingPunct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Gutenberg was the key figure in spreading the Renaissance.</a:t>
            </a:r>
          </a:p>
          <a:p>
            <a:pPr eaLnBrk="1" hangingPunct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invention of movable type is still considered the most important invention in history.</a:t>
            </a:r>
          </a:p>
        </p:txBody>
      </p:sp>
      <p:pic>
        <p:nvPicPr>
          <p:cNvPr id="43012" name="Picture 4" descr="http://t1.gstatic.com/images?q=tbn:ANd9GcSrciXZ2eugGYvpo6E-Yir24b0msMKTuPv1zxBc5XNK4QXoF7o&amp;t=1&amp;usg=__GC401HSxzHGNCyjujo4ua_5Lc7I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104900"/>
            <a:ext cx="39243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9705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 dirty="0" smtClean="0"/>
              <a:t>IMPACT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371600"/>
            <a:ext cx="3965575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+mj-lt"/>
              </a:rPr>
              <a:t>Much easier to publish books</a:t>
            </a:r>
          </a:p>
          <a:p>
            <a:pPr eaLnBrk="1" hangingPunct="1">
              <a:defRPr/>
            </a:pPr>
            <a:r>
              <a:rPr lang="en-US" sz="2800" dirty="0" smtClean="0">
                <a:latin typeface="+mj-lt"/>
              </a:rPr>
              <a:t>Increased literacy</a:t>
            </a:r>
          </a:p>
          <a:p>
            <a:pPr eaLnBrk="1" hangingPunct="1">
              <a:defRPr/>
            </a:pPr>
            <a:r>
              <a:rPr lang="en-US" sz="2800" dirty="0" smtClean="0">
                <a:latin typeface="+mj-lt"/>
              </a:rPr>
              <a:t>1450-1500, 20 million books printed covering 35,000 topics</a:t>
            </a:r>
          </a:p>
          <a:p>
            <a:pPr eaLnBrk="1" hangingPunct="1">
              <a:defRPr/>
            </a:pPr>
            <a:r>
              <a:rPr lang="en-US" sz="2800" dirty="0" smtClean="0">
                <a:latin typeface="+mj-lt"/>
              </a:rPr>
              <a:t>Vernacular Literature – written in common language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+mj-lt"/>
              </a:rPr>
              <a:t>Dante, Chaucer, Shakespeare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4036" name="Picture 2" descr="http://www.yale.edu/terc/democracy/may1text/images/Metalty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2275" y="1295400"/>
            <a:ext cx="49117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4676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Writers of the Renaissance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600200"/>
            <a:ext cx="8842375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With the printing press. books become more affordable and more people (mostly wealthy) learn to read</a:t>
            </a:r>
          </a:p>
          <a:p>
            <a:pPr eaLnBrk="1" hangingPunct="1">
              <a:defRPr/>
            </a:pPr>
            <a:r>
              <a:rPr lang="en-US" dirty="0" smtClean="0"/>
              <a:t>Dante, Petrarch and Machiavelli were all important writers of the time</a:t>
            </a:r>
          </a:p>
          <a:p>
            <a:pPr eaLnBrk="1" hangingPunct="1">
              <a:defRPr/>
            </a:pPr>
            <a:r>
              <a:rPr lang="en-US" dirty="0" smtClean="0"/>
              <a:t>But there were more…</a:t>
            </a:r>
          </a:p>
        </p:txBody>
      </p:sp>
    </p:spTree>
    <p:extLst>
      <p:ext uri="{BB962C8B-B14F-4D97-AF65-F5344CB8AC3E}">
        <p14:creationId xmlns:p14="http://schemas.microsoft.com/office/powerpoint/2010/main" val="35147546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 smtClean="0"/>
              <a:t>New Words Abound…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600200"/>
            <a:ext cx="8540750" cy="37338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>
                <a:latin typeface="+mj-lt"/>
              </a:rPr>
              <a:t>Alligator		Laughingstock   	Worthless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>
                <a:latin typeface="+mj-lt"/>
              </a:rPr>
              <a:t>Critical		Lonely			Zany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>
                <a:latin typeface="+mj-lt"/>
              </a:rPr>
              <a:t>Equivocal		Luggage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>
                <a:latin typeface="+mj-lt"/>
              </a:rPr>
              <a:t>Eyeball		Manager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>
                <a:latin typeface="+mj-lt"/>
              </a:rPr>
              <a:t>Eyesore		Puke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>
                <a:latin typeface="+mj-lt"/>
              </a:rPr>
              <a:t>Gloomy		Torture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410200"/>
            <a:ext cx="8839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latin typeface="+mj-lt"/>
              </a:rPr>
              <a:t>But where did they come from?</a:t>
            </a:r>
          </a:p>
        </p:txBody>
      </p:sp>
    </p:spTree>
    <p:extLst>
      <p:ext uri="{BB962C8B-B14F-4D97-AF65-F5344CB8AC3E}">
        <p14:creationId xmlns:p14="http://schemas.microsoft.com/office/powerpoint/2010/main" val="238596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0"/>
            <a:ext cx="854075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William Shakespeare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425" y="990600"/>
            <a:ext cx="5870575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Shakespeare is considered the greatest writer and dramatist of all time.</a:t>
            </a:r>
          </a:p>
          <a:p>
            <a:pPr eaLnBrk="1" hangingPunct="1">
              <a:defRPr/>
            </a:pPr>
            <a:r>
              <a:rPr lang="en-US" sz="2800" dirty="0" smtClean="0"/>
              <a:t>Shakespeare wrote </a:t>
            </a:r>
            <a:r>
              <a:rPr lang="en-US" sz="2800" i="1" dirty="0" smtClean="0"/>
              <a:t>Romeo and Juliet, Merchant of Venice, Julius Caesar, A Midsummer’s Night Dream, Henry IV, Henry V, Much Ado About Nothing, Twelfth Night, Hamlet and more.</a:t>
            </a:r>
          </a:p>
          <a:p>
            <a:pPr eaLnBrk="1" hangingPunct="1">
              <a:defRPr/>
            </a:pPr>
            <a:r>
              <a:rPr lang="en-US" sz="2800" dirty="0" smtClean="0"/>
              <a:t>Shakespeare wrote 38 plays, 154 sonnets, two narrative poems, and other poems.</a:t>
            </a:r>
            <a:endParaRPr lang="en-US" sz="2800" i="1" dirty="0" smtClean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14400"/>
            <a:ext cx="28956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228600" y="4648200"/>
            <a:ext cx="29718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“All the world’s a stage, and all the men and women merely players there, they have their exits and their entrances, and one man in his time plays many parts….”</a:t>
            </a:r>
          </a:p>
          <a:p>
            <a:r>
              <a:rPr lang="en-US" sz="1600" b="1"/>
              <a:t>William Shakespeare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4852449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 smtClean="0"/>
              <a:t>Shakespeare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498975"/>
          </a:xfrm>
        </p:spPr>
        <p:txBody>
          <a:bodyPr/>
          <a:lstStyle/>
          <a:p>
            <a:pPr>
              <a:defRPr/>
            </a:pPr>
            <a:r>
              <a:rPr lang="en-US" sz="2800" b="1" dirty="0" smtClean="0">
                <a:latin typeface="+mj-lt"/>
              </a:rPr>
              <a:t>William Shakespeare</a:t>
            </a:r>
            <a:r>
              <a:rPr lang="en-US" sz="2800" dirty="0" smtClean="0">
                <a:latin typeface="+mj-lt"/>
              </a:rPr>
              <a:t> (1564-1616)– Elizabethan era 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 Greatest of English Renaissance authors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His work reflected the Renaissance ideas of classical Greek and Roman culture, individualism and humanism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Wrote comedies, tragedies, histories and sonnets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Known for the “timelessness” of his work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Close to 300 movies and TV adaptations have been made of Shakespeare’s work (e.g. Ten Things I Hate About You, a rendition of The Taming of the Shrew)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53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431256"/>
            <a:ext cx="9144000" cy="5982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845" y="451048"/>
            <a:ext cx="3895699" cy="58515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Began in Italy </a:t>
            </a:r>
          </a:p>
          <a:p>
            <a:r>
              <a:rPr lang="en-US" dirty="0" smtClean="0"/>
              <a:t>As trade between Asia and Europe increased, Italy </a:t>
            </a:r>
            <a:r>
              <a:rPr lang="en-US" dirty="0" smtClean="0">
                <a:solidFill>
                  <a:srgbClr val="0000FF"/>
                </a:solidFill>
              </a:rPr>
              <a:t>emerged as a center of banking, commerce, and crafts</a:t>
            </a:r>
          </a:p>
          <a:p>
            <a:r>
              <a:rPr lang="en-US" dirty="0" smtClean="0"/>
              <a:t>Genoa, Pisa, and Venice as centers of trade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899" y="0"/>
            <a:ext cx="4791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95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431256"/>
            <a:ext cx="9144000" cy="5982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4525963"/>
          </a:xfrm>
        </p:spPr>
        <p:txBody>
          <a:bodyPr/>
          <a:lstStyle/>
          <a:p>
            <a:r>
              <a:rPr lang="en-US" dirty="0" smtClean="0"/>
              <a:t>Rome collected revenues from all of Europe</a:t>
            </a:r>
          </a:p>
          <a:p>
            <a:r>
              <a:rPr lang="en-US" dirty="0" smtClean="0"/>
              <a:t>Milan, Florence, and Siena had banking, farming, and goods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Flourished because they had no single ruler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982" y="2755054"/>
            <a:ext cx="3390900" cy="383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2" y="2755054"/>
            <a:ext cx="50546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0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431256"/>
            <a:ext cx="9144000" cy="59827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113"/>
            <a:ext cx="8229600" cy="5267840"/>
          </a:xfrm>
        </p:spPr>
        <p:txBody>
          <a:bodyPr>
            <a:normAutofit/>
          </a:bodyPr>
          <a:lstStyle/>
          <a:p>
            <a:r>
              <a:rPr lang="en-US" dirty="0" smtClean="0"/>
              <a:t>Wealthy Italian merchants and nobles acted as patrons supporting the arts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Secularism increased (non-religious)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Used observations and experiences instead of church teachings</a:t>
            </a:r>
          </a:p>
          <a:p>
            <a:r>
              <a:rPr lang="en-US" dirty="0" smtClean="0"/>
              <a:t>Italians were influence by ancient civilizations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572" y="3720632"/>
            <a:ext cx="2654300" cy="306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95207"/>
            <a:ext cx="352842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2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35791" y="11301"/>
            <a:ext cx="6728199" cy="6879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869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Black Death (1347-1351)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194"/>
            <a:ext cx="8229600" cy="4525963"/>
          </a:xfrm>
        </p:spPr>
        <p:txBody>
          <a:bodyPr/>
          <a:lstStyle/>
          <a:p>
            <a:r>
              <a:rPr lang="en-US" dirty="0" smtClean="0"/>
              <a:t>Occurred 25 years after the Great Famine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Rats with fleas carrying the disease entered Europe from Asia on trading ships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25 million people, about 1/3 of Europe’s population died</a:t>
            </a:r>
          </a:p>
          <a:p>
            <a:r>
              <a:rPr lang="en-US" dirty="0" smtClean="0"/>
              <a:t>People were buried in mass graves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4390531"/>
            <a:ext cx="2933700" cy="267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93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431256"/>
            <a:ext cx="9144000" cy="5982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418"/>
            <a:ext cx="8229600" cy="4525963"/>
          </a:xfrm>
        </p:spPr>
        <p:txBody>
          <a:bodyPr/>
          <a:lstStyle/>
          <a:p>
            <a:r>
              <a:rPr lang="en-US" dirty="0" smtClean="0"/>
              <a:t>Mainly the </a:t>
            </a:r>
            <a:r>
              <a:rPr lang="en-US" dirty="0" smtClean="0">
                <a:solidFill>
                  <a:srgbClr val="0000FF"/>
                </a:solidFill>
              </a:rPr>
              <a:t>Greeks gave them the power of human reason</a:t>
            </a:r>
          </a:p>
          <a:p>
            <a:r>
              <a:rPr lang="en-US" dirty="0" smtClean="0"/>
              <a:t>Looked on man as the focus of all things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Humanists placed emphasis on the dignity, worth, and uniqueness of each person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056266"/>
            <a:ext cx="3069897" cy="3069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419" y="2946944"/>
            <a:ext cx="23495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9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were the 3 main Greek Philosophers?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863" y="3046692"/>
            <a:ext cx="4642517" cy="325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3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431256"/>
            <a:ext cx="9144000" cy="5982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Artistic Impact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Before, Italy was influenced by Byzantine styles</a:t>
            </a:r>
          </a:p>
          <a:p>
            <a:r>
              <a:rPr lang="en-US" dirty="0" smtClean="0"/>
              <a:t>Religious paintings were highly decorative, but flat</a:t>
            </a:r>
          </a:p>
          <a:p>
            <a:r>
              <a:rPr lang="en-US" dirty="0" smtClean="0"/>
              <a:t>Size was based on importance not real life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Change to make paintings look more realistic</a:t>
            </a:r>
          </a:p>
          <a:p>
            <a:r>
              <a:rPr lang="en-US" dirty="0" smtClean="0"/>
              <a:t>Rules of perspective: show how things fade into the distance, using shadows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Focus on this world rather than the next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03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one is from the Renaissance?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25" y="1790700"/>
            <a:ext cx="3536029" cy="4636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49" y="1790700"/>
            <a:ext cx="3581945" cy="463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66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Ninja Turtle Time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684" y="1228935"/>
            <a:ext cx="3260116" cy="3076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58" y="1228935"/>
            <a:ext cx="2387600" cy="3416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458" y="4151022"/>
            <a:ext cx="32385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0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431256"/>
            <a:ext cx="9144000" cy="5982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5116" y="-24609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Leonardo Da Vinci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56" y="612304"/>
            <a:ext cx="6736756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Sculptor and </a:t>
            </a:r>
            <a:r>
              <a:rPr lang="en-US" dirty="0" smtClean="0">
                <a:solidFill>
                  <a:srgbClr val="0000FF"/>
                </a:solidFill>
              </a:rPr>
              <a:t>inventor</a:t>
            </a:r>
            <a:r>
              <a:rPr lang="en-US" dirty="0" smtClean="0"/>
              <a:t> and painter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Mona Lisa and the Last Supper</a:t>
            </a:r>
          </a:p>
          <a:p>
            <a:r>
              <a:rPr lang="en-US" dirty="0" smtClean="0"/>
              <a:t>Used shadows and blurred lines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Very lifelike</a:t>
            </a:r>
          </a:p>
          <a:p>
            <a:r>
              <a:rPr lang="en-US" dirty="0" smtClean="0"/>
              <a:t>Scientific mind</a:t>
            </a:r>
          </a:p>
          <a:p>
            <a:r>
              <a:rPr lang="en-US" dirty="0" smtClean="0"/>
              <a:t>Dissected human corpses to </a:t>
            </a:r>
            <a:r>
              <a:rPr lang="en-US" dirty="0" smtClean="0">
                <a:solidFill>
                  <a:srgbClr val="0000FF"/>
                </a:solidFill>
              </a:rPr>
              <a:t>study anatomy</a:t>
            </a:r>
          </a:p>
          <a:p>
            <a:r>
              <a:rPr lang="en-US" dirty="0" smtClean="0"/>
              <a:t>Designs for airplanes, tanks, machine guns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084" y="431256"/>
            <a:ext cx="2336800" cy="347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420" y="4624587"/>
            <a:ext cx="2981721" cy="2233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903" y="5138267"/>
            <a:ext cx="46736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4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431256"/>
            <a:ext cx="9144000" cy="5982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64872" y="-13478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Michelangelo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84" y="1784422"/>
            <a:ext cx="6066608" cy="4525963"/>
          </a:xfrm>
        </p:spPr>
        <p:txBody>
          <a:bodyPr/>
          <a:lstStyle/>
          <a:p>
            <a:r>
              <a:rPr lang="en-US" dirty="0" smtClean="0"/>
              <a:t>Florentine artist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Sculptures like David, were very realistic</a:t>
            </a:r>
          </a:p>
          <a:p>
            <a:r>
              <a:rPr lang="en-US" dirty="0" smtClean="0"/>
              <a:t>Carved from a single slab of marble</a:t>
            </a:r>
          </a:p>
          <a:p>
            <a:r>
              <a:rPr lang="en-US" dirty="0" smtClean="0"/>
              <a:t>Painted a fresco on the ceiling of the </a:t>
            </a:r>
            <a:r>
              <a:rPr lang="en-US" dirty="0" smtClean="0">
                <a:solidFill>
                  <a:srgbClr val="0000FF"/>
                </a:solidFill>
              </a:rPr>
              <a:t>Sistine Chapel</a:t>
            </a:r>
          </a:p>
          <a:p>
            <a:r>
              <a:rPr lang="en-US" dirty="0" smtClean="0"/>
              <a:t>Glorified the human form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0" y="3587488"/>
            <a:ext cx="2463800" cy="328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769" y="0"/>
            <a:ext cx="4488231" cy="236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9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801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431256"/>
            <a:ext cx="9144000" cy="5982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98962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Impact on Architecture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335491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Studied the ruins of buildings from ancient Rome</a:t>
            </a:r>
          </a:p>
          <a:p>
            <a:r>
              <a:rPr lang="en-US" dirty="0" smtClean="0"/>
              <a:t>Abandoned pointed arches and ornamentation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Used columns and circular arches</a:t>
            </a:r>
          </a:p>
          <a:p>
            <a:r>
              <a:rPr lang="en-US" dirty="0" smtClean="0"/>
              <a:t>Huge domes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Possible because of the use of reason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491" y="141128"/>
            <a:ext cx="4879051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3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431256"/>
            <a:ext cx="9144000" cy="5982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94723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Intellectual Impact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555" y="2270558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Studied classical Roman and Greek literature</a:t>
            </a:r>
          </a:p>
          <a:p>
            <a:r>
              <a:rPr lang="en-US" dirty="0" smtClean="0"/>
              <a:t>Petrarch (father of Humanism) studied these texts</a:t>
            </a:r>
          </a:p>
          <a:p>
            <a:r>
              <a:rPr lang="en-US" dirty="0" smtClean="0"/>
              <a:t>Led some, like Erasmus, to question the Church</a:t>
            </a:r>
          </a:p>
          <a:p>
            <a:r>
              <a:rPr lang="en-US" dirty="0" smtClean="0"/>
              <a:t>Wrote on secular themes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Wrote in vernacular (local) language instead of </a:t>
            </a:r>
            <a:r>
              <a:rPr lang="en-US" dirty="0">
                <a:solidFill>
                  <a:srgbClr val="0000FF"/>
                </a:solidFill>
              </a:rPr>
              <a:t>L</a:t>
            </a:r>
            <a:r>
              <a:rPr lang="en-US" dirty="0" smtClean="0">
                <a:solidFill>
                  <a:srgbClr val="0000FF"/>
                </a:solidFill>
              </a:rPr>
              <a:t>atin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Shakespeare wrote in English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988" y="133350"/>
            <a:ext cx="1596012" cy="2130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987" y="133350"/>
            <a:ext cx="1649890" cy="233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2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20" y="850027"/>
            <a:ext cx="4208835" cy="5881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0"/>
            <a:ext cx="35306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0" y="3344622"/>
            <a:ext cx="2540000" cy="306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350"/>
            <a:ext cx="2540000" cy="3797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19062"/>
            <a:ext cx="33909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86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431256"/>
            <a:ext cx="9144000" cy="5982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5117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Political Impact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Machiavelli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Wrote “The Prince”</a:t>
            </a:r>
          </a:p>
          <a:p>
            <a:pPr lvl="1"/>
            <a:r>
              <a:rPr lang="en-US" dirty="0" smtClean="0"/>
              <a:t>Argues that rulers need to do whatever it takes in their favor, not doing what is good for the people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Ends justify the means</a:t>
            </a:r>
          </a:p>
          <a:p>
            <a:pPr lvl="1"/>
            <a:r>
              <a:rPr lang="en-US" dirty="0" smtClean="0"/>
              <a:t>Written to get a job</a:t>
            </a:r>
          </a:p>
          <a:p>
            <a:pPr lvl="1"/>
            <a:r>
              <a:rPr lang="en-US" dirty="0" smtClean="0"/>
              <a:t>Gives rulers the write to be cruel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36" y="-19050"/>
            <a:ext cx="2019263" cy="2600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652" y="3881054"/>
            <a:ext cx="2139599" cy="280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8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9874"/>
            <a:ext cx="8229600" cy="1143000"/>
          </a:xfrm>
        </p:spPr>
        <p:txBody>
          <a:bodyPr/>
          <a:lstStyle/>
          <a:p>
            <a:r>
              <a:rPr lang="en-US" dirty="0" smtClean="0"/>
              <a:t>Machiavelli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53126"/>
            <a:ext cx="7831479" cy="6004874"/>
          </a:xfrm>
        </p:spPr>
        <p:txBody>
          <a:bodyPr>
            <a:normAutofit fontScale="62500" lnSpcReduction="20000"/>
          </a:bodyPr>
          <a:lstStyle/>
          <a:p>
            <a:r>
              <a:rPr lang="en-US" b="1" u="sng" dirty="0"/>
              <a:t>Statements . . . . . . . . . . Agree Undecided Disagree</a:t>
            </a:r>
            <a:endParaRPr lang="en-US" u="sng" dirty="0"/>
          </a:p>
          <a:p>
            <a:r>
              <a:rPr lang="en-US" sz="4200" b="1" u="sng" dirty="0"/>
              <a:t>1.</a:t>
            </a:r>
            <a:r>
              <a:rPr lang="en-US" sz="4200" u="sng" dirty="0"/>
              <a:t> Most people are honest. </a:t>
            </a:r>
            <a:r>
              <a:rPr lang="en-US" sz="4200" b="1" u="sng" dirty="0" smtClean="0"/>
              <a:t>1 3 5</a:t>
            </a:r>
            <a:endParaRPr lang="en-US" sz="4200" u="sng" dirty="0"/>
          </a:p>
          <a:p>
            <a:r>
              <a:rPr lang="en-US" sz="4200" b="1" u="sng" dirty="0"/>
              <a:t>2.</a:t>
            </a:r>
            <a:r>
              <a:rPr lang="en-US" sz="4200" u="sng" dirty="0"/>
              <a:t> Most people think first of their </a:t>
            </a:r>
            <a:r>
              <a:rPr lang="en-US" sz="4200" u="sng" dirty="0" smtClean="0"/>
              <a:t>pocket</a:t>
            </a:r>
            <a:r>
              <a:rPr lang="en-US" sz="4200" u="sng" dirty="0"/>
              <a:t> </a:t>
            </a:r>
            <a:r>
              <a:rPr lang="en-US" sz="4200" u="sng" dirty="0" smtClean="0"/>
              <a:t>books </a:t>
            </a:r>
            <a:r>
              <a:rPr lang="en-US" sz="4200" u="sng" dirty="0"/>
              <a:t>and later about right or wrong. </a:t>
            </a:r>
            <a:r>
              <a:rPr lang="en-US" sz="4200" b="1" u="sng" dirty="0" smtClean="0"/>
              <a:t>5 3 1</a:t>
            </a:r>
            <a:endParaRPr lang="en-US" sz="4200" u="sng" dirty="0"/>
          </a:p>
          <a:p>
            <a:r>
              <a:rPr lang="en-US" sz="4200" b="1" u="sng" dirty="0"/>
              <a:t>3.</a:t>
            </a:r>
            <a:r>
              <a:rPr lang="en-US" sz="4200" u="sng" dirty="0"/>
              <a:t> To get someone to like you, tell </a:t>
            </a:r>
            <a:r>
              <a:rPr lang="en-US" sz="4200" u="sng" dirty="0" smtClean="0"/>
              <a:t>that person </a:t>
            </a:r>
            <a:r>
              <a:rPr lang="en-US" sz="4200" u="sng" dirty="0"/>
              <a:t>what he or she wants to hear. </a:t>
            </a:r>
            <a:r>
              <a:rPr lang="en-US" sz="4200" b="1" u="sng" dirty="0"/>
              <a:t>5 3 1</a:t>
            </a:r>
            <a:endParaRPr lang="en-US" sz="4200" u="sng" dirty="0"/>
          </a:p>
          <a:p>
            <a:r>
              <a:rPr lang="en-US" sz="4200" b="1" u="sng" dirty="0"/>
              <a:t>4. </a:t>
            </a:r>
            <a:r>
              <a:rPr lang="en-US" sz="4200" u="sng" dirty="0"/>
              <a:t>The best way to earn </a:t>
            </a:r>
            <a:r>
              <a:rPr lang="en-US" sz="4200" u="sng" dirty="0" smtClean="0"/>
              <a:t>someone’s respect </a:t>
            </a:r>
            <a:r>
              <a:rPr lang="en-US" sz="4200" u="sng" dirty="0"/>
              <a:t>is to be kind and honest. </a:t>
            </a:r>
            <a:r>
              <a:rPr lang="en-US" sz="4200" b="1" u="sng" dirty="0" smtClean="0"/>
              <a:t>1 3 5</a:t>
            </a:r>
            <a:endParaRPr lang="en-US" sz="4200" u="sng" dirty="0"/>
          </a:p>
          <a:p>
            <a:r>
              <a:rPr lang="en-US" sz="4200" b="1" u="sng" dirty="0"/>
              <a:t>5. </a:t>
            </a:r>
            <a:r>
              <a:rPr lang="en-US" sz="4200" u="sng" dirty="0"/>
              <a:t>The best way to earn </a:t>
            </a:r>
            <a:r>
              <a:rPr lang="en-US" sz="4200" u="sng" dirty="0" smtClean="0"/>
              <a:t>someone’s loyalty </a:t>
            </a:r>
            <a:r>
              <a:rPr lang="en-US" sz="4200" u="sng" dirty="0"/>
              <a:t>is show him or her your power. </a:t>
            </a:r>
            <a:r>
              <a:rPr lang="en-US" sz="4200" b="1" u="sng" dirty="0"/>
              <a:t>5 3 1</a:t>
            </a:r>
            <a:endParaRPr lang="en-US" sz="4200" u="sng" dirty="0"/>
          </a:p>
          <a:p>
            <a:r>
              <a:rPr lang="en-US" sz="4200" b="1" u="sng" dirty="0"/>
              <a:t>6. </a:t>
            </a:r>
            <a:r>
              <a:rPr lang="en-US" sz="4200" u="sng" dirty="0"/>
              <a:t>There are no absolute rights </a:t>
            </a:r>
            <a:r>
              <a:rPr lang="en-US" sz="4200" u="sng" dirty="0" smtClean="0"/>
              <a:t>and wrongs</a:t>
            </a:r>
            <a:r>
              <a:rPr lang="en-US" sz="4200" u="sng" dirty="0"/>
              <a:t>. “Right” is what works. </a:t>
            </a:r>
            <a:r>
              <a:rPr lang="en-US" sz="4200" b="1" u="sng" dirty="0"/>
              <a:t>5 3 1</a:t>
            </a:r>
            <a:endParaRPr lang="en-US" sz="4200" u="sng" dirty="0"/>
          </a:p>
          <a:p>
            <a:r>
              <a:rPr lang="en-US" sz="4200" b="1" u="sng" dirty="0"/>
              <a:t>7. </a:t>
            </a:r>
            <a:r>
              <a:rPr lang="en-US" sz="4200" u="sng" dirty="0"/>
              <a:t>A good president reads the polls </a:t>
            </a:r>
            <a:r>
              <a:rPr lang="en-US" sz="4200" u="sng" dirty="0" smtClean="0"/>
              <a:t>to find </a:t>
            </a:r>
            <a:r>
              <a:rPr lang="en-US" sz="4200" u="sng" dirty="0"/>
              <a:t>out what people want </a:t>
            </a:r>
            <a:r>
              <a:rPr lang="en-US" sz="4200" u="sng" dirty="0" smtClean="0"/>
              <a:t>and makes </a:t>
            </a:r>
            <a:r>
              <a:rPr lang="en-US" sz="4200" u="sng" dirty="0"/>
              <a:t>those things his policies. </a:t>
            </a:r>
            <a:r>
              <a:rPr lang="en-US" sz="4200" b="1" u="sng" dirty="0" smtClean="0"/>
              <a:t>1 3 5</a:t>
            </a:r>
            <a:endParaRPr lang="en-US" sz="4200" u="sng" dirty="0"/>
          </a:p>
          <a:p>
            <a:r>
              <a:rPr lang="en-US" sz="4200" b="1" u="sng" dirty="0"/>
              <a:t>8. </a:t>
            </a:r>
            <a:r>
              <a:rPr lang="en-US" sz="4200" u="sng" dirty="0"/>
              <a:t>Most people are extremely selfish. </a:t>
            </a:r>
            <a:r>
              <a:rPr lang="en-US" sz="4200" b="1" u="sng" dirty="0" smtClean="0"/>
              <a:t>1 3 5</a:t>
            </a:r>
            <a:endParaRPr lang="en-US" sz="4200" u="sng" dirty="0"/>
          </a:p>
        </p:txBody>
      </p:sp>
    </p:spTree>
    <p:extLst>
      <p:ext uri="{BB962C8B-B14F-4D97-AF65-F5344CB8AC3E}">
        <p14:creationId xmlns:p14="http://schemas.microsoft.com/office/powerpoint/2010/main" val="3365264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431256"/>
            <a:ext cx="9144000" cy="5982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Rulers justified taking whatever measure they needed to strengthen their state in order to survive</a:t>
            </a:r>
          </a:p>
          <a:p>
            <a:r>
              <a:rPr lang="en-US" dirty="0" smtClean="0"/>
              <a:t>Collected taxes and raised armies</a:t>
            </a:r>
          </a:p>
          <a:p>
            <a:r>
              <a:rPr lang="en-US" dirty="0" smtClean="0"/>
              <a:t>Exchanged ambassadors, creating modern diplomacy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27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431256"/>
            <a:ext cx="9144000" cy="5982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931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Economic Impact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3996"/>
            <a:ext cx="8229600" cy="4525963"/>
          </a:xfrm>
        </p:spPr>
        <p:txBody>
          <a:bodyPr/>
          <a:lstStyle/>
          <a:p>
            <a:r>
              <a:rPr lang="en-US" dirty="0" smtClean="0"/>
              <a:t>Renaissance ideas and products spread all over Europe</a:t>
            </a:r>
          </a:p>
          <a:p>
            <a:r>
              <a:rPr lang="en-US" dirty="0" smtClean="0"/>
              <a:t>People wanted more material goods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Encouraged an increase in trade, a greater variety of products, and the growth of cities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277" y="3830944"/>
            <a:ext cx="4585227" cy="28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2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431256"/>
            <a:ext cx="9144000" cy="5982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9124" y="-7818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Technology Impact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3846" y="1064818"/>
            <a:ext cx="6040154" cy="579318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Spirit of inquiry led to discoveries in science</a:t>
            </a:r>
          </a:p>
          <a:p>
            <a:r>
              <a:rPr lang="en-US" dirty="0" smtClean="0"/>
              <a:t>The Church taught that the Earth was the center of the universe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Copernicus, a Polish scientist, concluded that the Earth rotated around the sun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Galileo </a:t>
            </a:r>
            <a:r>
              <a:rPr lang="en-US" dirty="0" err="1" smtClean="0">
                <a:solidFill>
                  <a:srgbClr val="0000FF"/>
                </a:solidFill>
              </a:rPr>
              <a:t>Galilei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smtClean="0"/>
              <a:t>an Italian scientist, used a telescope to </a:t>
            </a:r>
            <a:r>
              <a:rPr lang="en-US" dirty="0" smtClean="0">
                <a:solidFill>
                  <a:srgbClr val="0000FF"/>
                </a:solidFill>
              </a:rPr>
              <a:t>confirm Copernicus’ theory</a:t>
            </a:r>
            <a:r>
              <a:rPr lang="en-US" dirty="0" smtClean="0"/>
              <a:t>.  He was charged with heresy by the church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638"/>
            <a:ext cx="2628900" cy="30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344"/>
            <a:ext cx="2768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9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10839" y="388105"/>
            <a:ext cx="6560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Which one of these models was around before Copernicus?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1" y="2418515"/>
            <a:ext cx="4479027" cy="3312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49" y="2418516"/>
            <a:ext cx="4216823" cy="354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7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431256"/>
            <a:ext cx="9144000" cy="5982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Gutenberg’s Printing Press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5867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For 1000s of years, </a:t>
            </a:r>
            <a:r>
              <a:rPr lang="en-US" dirty="0" smtClean="0">
                <a:solidFill>
                  <a:srgbClr val="0000FF"/>
                </a:solidFill>
              </a:rPr>
              <a:t>Europeans had copied all of their books by hand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Done in monasteries by Monks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Johann Gutenberg developed a printing press </a:t>
            </a:r>
            <a:r>
              <a:rPr lang="en-US" dirty="0" smtClean="0"/>
              <a:t>with movable type in Germany around 1450</a:t>
            </a:r>
          </a:p>
          <a:p>
            <a:r>
              <a:rPr lang="en-US" dirty="0" smtClean="0"/>
              <a:t>Allowed the mass production of printed books for the first time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Encouraged the spread of new ideas and more people began to read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8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336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Protestant Reformation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64" y="1600200"/>
            <a:ext cx="68453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The spirit of inquiry of the Renaissance, as well as knowledge of the widespread corruption of the Church, led to new challenges to the Pope’s authority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Many clergy men were in it for power and wealth</a:t>
            </a:r>
          </a:p>
          <a:p>
            <a:r>
              <a:rPr lang="en-US" dirty="0" smtClean="0"/>
              <a:t>Held more positions than they could fulfill, had secret spouses and children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964" y="2006600"/>
            <a:ext cx="2159036" cy="333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78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63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Papacy experienced a growing loss of spiritual influence</a:t>
            </a:r>
            <a:r>
              <a:rPr lang="en-US" dirty="0" smtClean="0"/>
              <a:t>, as the Pope and members of the Church acted more like princes then spiritual leaders</a:t>
            </a:r>
          </a:p>
          <a:p>
            <a:r>
              <a:rPr lang="en-US" dirty="0" smtClean="0"/>
              <a:t>People like Erasmus and Sir Thomas Moore sought to reform the church but leaders were slow to respond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211" y="3717828"/>
            <a:ext cx="2191353" cy="3095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127" y="3458763"/>
            <a:ext cx="24257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Fleas on Rats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http://www.youtube.com/watch?v=rZy6XilXDZQ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403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431256"/>
            <a:ext cx="9144000" cy="5982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Effects of the Reformation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End of Religious Unity</a:t>
            </a:r>
            <a:r>
              <a:rPr lang="en-US" dirty="0" smtClean="0"/>
              <a:t>:  lead to warfare between the Protestants and Catholics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Growth of Royal Power</a:t>
            </a:r>
            <a:r>
              <a:rPr lang="en-US" dirty="0" smtClean="0"/>
              <a:t>:  decline of church led to rise of Kings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Persecution:  </a:t>
            </a:r>
            <a:r>
              <a:rPr lang="en-US" dirty="0" smtClean="0"/>
              <a:t>rulers tried to make all their subjects one faith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700" y="4507537"/>
            <a:ext cx="37211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04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602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Luther and His Ideas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65659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church fell into the </a:t>
            </a:r>
            <a:r>
              <a:rPr lang="en-US" dirty="0" smtClean="0">
                <a:solidFill>
                  <a:srgbClr val="0000FF"/>
                </a:solidFill>
              </a:rPr>
              <a:t>practice of selling indulgences (pardons from punishment for committing a sin, allowing the sinner to enter Heaven)</a:t>
            </a:r>
          </a:p>
          <a:p>
            <a:r>
              <a:rPr lang="en-US" dirty="0" smtClean="0"/>
              <a:t>Brought a lot of money to the church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Martin Luther was an Augustinian monk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He posted the Ninety-five Theses on a church door in Germany in 1517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0" y="279400"/>
            <a:ext cx="2578100" cy="314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978" y="3723287"/>
            <a:ext cx="21082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6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00" y="-357291"/>
            <a:ext cx="5486400" cy="655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9398"/>
            <a:ext cx="3835400" cy="40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064" y="3587888"/>
            <a:ext cx="23622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1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023"/>
            <a:ext cx="9144000" cy="314889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His theses challenged the Pope’s right to sell indulgences</a:t>
            </a:r>
          </a:p>
          <a:p>
            <a:r>
              <a:rPr lang="en-US" dirty="0" smtClean="0"/>
              <a:t>He believed that neither priests nor the Pope had special powers to provide salvation to individuals</a:t>
            </a:r>
          </a:p>
          <a:p>
            <a:r>
              <a:rPr lang="en-US" dirty="0" smtClean="0"/>
              <a:t>Concluded that </a:t>
            </a:r>
            <a:r>
              <a:rPr lang="en-US" dirty="0" smtClean="0">
                <a:solidFill>
                  <a:srgbClr val="0000FF"/>
                </a:solidFill>
              </a:rPr>
              <a:t>only through faith in God could a person be saved and go to Heaven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529" y="3493510"/>
            <a:ext cx="4714314" cy="336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17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043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Believed that </a:t>
            </a:r>
            <a:r>
              <a:rPr lang="en-US" dirty="0" smtClean="0">
                <a:solidFill>
                  <a:srgbClr val="0000FF"/>
                </a:solidFill>
              </a:rPr>
              <a:t>each individual must read and understand the Bible </a:t>
            </a:r>
            <a:r>
              <a:rPr lang="en-US" dirty="0" smtClean="0"/>
              <a:t>for himself or herself to achieve this faith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Pope excommunicated Luther</a:t>
            </a:r>
          </a:p>
          <a:p>
            <a:r>
              <a:rPr lang="en-US" dirty="0" smtClean="0"/>
              <a:t>Luther defied him, so he was summoned to appear before Charles V and representatives at Worms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3667194"/>
            <a:ext cx="28575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7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Luther refused to recant and was banned as an outlaw</a:t>
            </a:r>
          </a:p>
          <a:p>
            <a:r>
              <a:rPr lang="en-US" dirty="0" smtClean="0"/>
              <a:t>He received protection from several German princes</a:t>
            </a:r>
          </a:p>
          <a:p>
            <a:r>
              <a:rPr lang="en-US" dirty="0" smtClean="0"/>
              <a:t>They helped him due to feelings of patriotism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207" y="3484327"/>
            <a:ext cx="5358394" cy="329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14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5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Established the Lutheran Church</a:t>
            </a:r>
          </a:p>
          <a:p>
            <a:r>
              <a:rPr lang="en-US" dirty="0" smtClean="0"/>
              <a:t>Felt we did not need special priests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Translated the New Testament into German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Became known as Protestants</a:t>
            </a:r>
          </a:p>
          <a:p>
            <a:r>
              <a:rPr lang="en-US" dirty="0" smtClean="0"/>
              <a:t>Seized church lands and monasteries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0"/>
            <a:ext cx="28575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74638"/>
            <a:ext cx="35052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3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602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Later Reformers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639038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Gutenberg's invention helped Luther and his followers spread their ideas throughout Europe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John Calvin (1509-1564) started a new Protestant Church in Geneva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He believed in predestination (already decided by God who was saved and who was damned</a:t>
            </a:r>
            <a:r>
              <a:rPr lang="en-US" dirty="0" smtClean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380" y="27023"/>
            <a:ext cx="2852139" cy="339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1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784" y="266700"/>
            <a:ext cx="4222216" cy="3110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867149" cy="3612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784" y="3376958"/>
            <a:ext cx="2768600" cy="293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27" y="361260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9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Only the “Elect” would be saved</a:t>
            </a:r>
          </a:p>
          <a:p>
            <a:r>
              <a:rPr lang="en-US" dirty="0" smtClean="0"/>
              <a:t>Calvinists encouraged hard work and a strict moral code</a:t>
            </a:r>
          </a:p>
          <a:p>
            <a:r>
              <a:rPr lang="en-US" dirty="0" smtClean="0"/>
              <a:t>They saw worldly success as a sign of God’s favor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125866"/>
            <a:ext cx="6158262" cy="257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8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35791" y="11301"/>
            <a:ext cx="6728199" cy="6879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blamed the Jews for poisoning wells</a:t>
            </a:r>
          </a:p>
          <a:p>
            <a:r>
              <a:rPr lang="en-US" dirty="0" smtClean="0"/>
              <a:t>Others claimed it as punishment from God</a:t>
            </a:r>
          </a:p>
          <a:p>
            <a:r>
              <a:rPr lang="en-US" dirty="0" smtClean="0"/>
              <a:t>People continued to question the church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Created a labor shortage in Europe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Peasants were able to escape serfdom because they could demand their own wages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1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 an Introductory Paragraph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Answer the question</a:t>
            </a:r>
            <a:r>
              <a:rPr lang="en-US" b="1" dirty="0" smtClean="0"/>
              <a:t>:  “Both the Protestant Reformation and the Renaissance had great impacts on the World.  Which one had the greatest impact?”</a:t>
            </a:r>
          </a:p>
          <a:p>
            <a:r>
              <a:rPr lang="en-US" dirty="0" smtClean="0"/>
              <a:t>Back up your decision with three reasons why</a:t>
            </a:r>
          </a:p>
          <a:p>
            <a:r>
              <a:rPr lang="en-US" b="1" dirty="0" smtClean="0"/>
              <a:t>You must have a THESIS STATEMENT!!!</a:t>
            </a:r>
          </a:p>
          <a:p>
            <a:r>
              <a:rPr lang="en-US" b="1" dirty="0" smtClean="0"/>
              <a:t>It must be 5 sentences</a:t>
            </a:r>
          </a:p>
          <a:p>
            <a:r>
              <a:rPr lang="en-US" dirty="0" smtClean="0"/>
              <a:t>When done, have your neighbor read and correct it.  They must sign their name at the bottom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3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998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Catholic Counter-Reformation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Catholic Church reacted to Protestantism by making limited reforms and curbing earlier abuses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At the Council of Trent, the Church redefined Catholic beliefs and ended the sale of indulgences</a:t>
            </a:r>
          </a:p>
          <a:p>
            <a:r>
              <a:rPr lang="en-US" dirty="0" smtClean="0"/>
              <a:t>Banned Protestant books and established the Inquisition (court whose purpose was to punish heretics)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34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70568"/>
            <a:ext cx="8229600" cy="4525963"/>
          </a:xfrm>
        </p:spPr>
        <p:txBody>
          <a:bodyPr/>
          <a:lstStyle/>
          <a:p>
            <a:r>
              <a:rPr lang="en-US" dirty="0" smtClean="0"/>
              <a:t>The Council of Trent (1545-1563): held to redefine Catholic beliefs and to stop the spread of Protestantism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Inquisition: used to end heresy by force.  </a:t>
            </a:r>
            <a:r>
              <a:rPr lang="en-US" dirty="0" smtClean="0"/>
              <a:t>Torture was often used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Jesuits: begun by Ignatius Loyola, dedicated to spreading the Catholic faith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32" y="109538"/>
            <a:ext cx="3098800" cy="261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85738"/>
            <a:ext cx="33020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25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175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Political Impact of the Reformation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68" y="607725"/>
            <a:ext cx="91440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France, Germany, Spain, and Southern Germany remained Catholic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Northern Germany, Holland, and Scandinavia became Protestant</a:t>
            </a:r>
          </a:p>
          <a:p>
            <a:r>
              <a:rPr lang="en-US" dirty="0" smtClean="0"/>
              <a:t>At first England remained Catholic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940" y="3508496"/>
            <a:ext cx="4977359" cy="317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47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582"/>
            <a:ext cx="5892800" cy="5411581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Then the Pope refused to grant King Henry VIII a divorce from his Spanish wife</a:t>
            </a:r>
          </a:p>
          <a:p>
            <a:r>
              <a:rPr lang="en-US" dirty="0" smtClean="0"/>
              <a:t>Henry splits from the church and turned to Protestantism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He creates the Church of England and seizes all Church lands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076" y="1600200"/>
            <a:ext cx="2336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http://www.youtube.com/watch?v=-fadCAHjN-</a:t>
            </a:r>
            <a:r>
              <a:rPr lang="en-US" dirty="0" smtClean="0">
                <a:hlinkClick r:id="rId2"/>
              </a:rPr>
              <a:t>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42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 </a:t>
            </a:r>
            <a:r>
              <a:rPr lang="en-US" dirty="0" smtClean="0">
                <a:solidFill>
                  <a:srgbClr val="0000FF"/>
                </a:solidFill>
              </a:rPr>
              <a:t>declares himself the head of the English Church in the Act of Supremacy (1534)</a:t>
            </a:r>
          </a:p>
          <a:p>
            <a:r>
              <a:rPr lang="en-US" dirty="0" smtClean="0"/>
              <a:t>Wars between the Catholics and Protestants began in the 1520s and last for more than a century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During the Thirty Years War (1618-1648), as many as one-third of the German population was killed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399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Reformation tended to strengthen the power of secular rulers</a:t>
            </a:r>
          </a:p>
          <a:p>
            <a:r>
              <a:rPr lang="en-US" dirty="0" smtClean="0"/>
              <a:t>In protestant countries people no longer had allegiance to the Pope, so the secular ruler became the highest authority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3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782" y="274638"/>
            <a:ext cx="4198218" cy="65833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catholic countries, the Church gave more power to secular rulers to help fight Protestantism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Queen Elizabeth I of England</a:t>
            </a:r>
          </a:p>
          <a:p>
            <a:pPr lvl="1"/>
            <a:r>
              <a:rPr lang="en-US" dirty="0" smtClean="0"/>
              <a:t>Strong secular ruler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Maintained a moderate form of Protestantism and defended England from attacks by Catholic Spain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1"/>
            <a:ext cx="4945783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12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35791" y="11301"/>
            <a:ext cx="6728199" cy="6879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Hundred Years’ War (1337-1453)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Fought between England and France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French king died without an heir, and the King of England claimed the throne</a:t>
            </a:r>
          </a:p>
          <a:p>
            <a:r>
              <a:rPr lang="en-US" dirty="0" smtClean="0"/>
              <a:t>Eventually strengthened royal power in both countries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Each king developed a standing army of foot soldiers </a:t>
            </a:r>
            <a:r>
              <a:rPr lang="en-US" dirty="0" smtClean="0"/>
              <a:t>instead of using the feudal system</a:t>
            </a:r>
          </a:p>
          <a:p>
            <a:r>
              <a:rPr lang="en-US" dirty="0" smtClean="0"/>
              <a:t>New weapons emerged like the </a:t>
            </a:r>
            <a:r>
              <a:rPr lang="en-US" dirty="0" smtClean="0">
                <a:solidFill>
                  <a:srgbClr val="0000FF"/>
                </a:solidFill>
              </a:rPr>
              <a:t>long bow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http://www.youtube.com/watch?v=</a:t>
            </a:r>
            <a:r>
              <a:rPr lang="en-US" dirty="0" smtClean="0">
                <a:hlinkClick r:id="rId2"/>
              </a:rPr>
              <a:t>8xN_89uynqw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84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Artistic and Economic Impact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art styles emerged in Catholic and Protestant countries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Catholic art glorified Jesus, Mary and the Saints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Protestants felt it was wrong to depict God, so they specialized in still life scenes</a:t>
            </a:r>
          </a:p>
          <a:p>
            <a:r>
              <a:rPr lang="en-US" dirty="0" smtClean="0"/>
              <a:t>Glorified God by portraying the natural beauty of God’s creation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8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3721100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5400"/>
            <a:ext cx="3505200" cy="231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57" y="3013465"/>
            <a:ext cx="2387600" cy="339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727" y="3013465"/>
            <a:ext cx="23114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3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952603" y="27023"/>
            <a:ext cx="7303293" cy="6876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-6715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Church no longer collected taxes in Protestant areas, so the economy was stimulated</a:t>
            </a:r>
          </a:p>
          <a:p>
            <a:r>
              <a:rPr lang="en-US" dirty="0" smtClean="0"/>
              <a:t>Religious wars led to widespread destruction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War also created a need for new goods to be purchased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41204"/>
            <a:ext cx="4505213" cy="2772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883" y="2357064"/>
            <a:ext cx="4498741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5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8499</TotalTime>
  <Words>3584</Words>
  <Application>Microsoft Macintosh PowerPoint</Application>
  <PresentationFormat>On-screen Show (4:3)</PresentationFormat>
  <Paragraphs>407</Paragraphs>
  <Slides>93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Office Theme</vt:lpstr>
      <vt:lpstr>Renaissance and Reformation</vt:lpstr>
      <vt:lpstr>The Waning of the Middle Ages</vt:lpstr>
      <vt:lpstr>PowerPoint Presentation</vt:lpstr>
      <vt:lpstr>The Great Famine (1313-1322)</vt:lpstr>
      <vt:lpstr>The Black Death (1347-1351)</vt:lpstr>
      <vt:lpstr>PowerPoint Presentation</vt:lpstr>
      <vt:lpstr>Fleas on Rats</vt:lpstr>
      <vt:lpstr>PowerPoint Presentation</vt:lpstr>
      <vt:lpstr>The Hundred Years’ War (1337-1453)</vt:lpstr>
      <vt:lpstr>PowerPoint Presentation</vt:lpstr>
      <vt:lpstr>PowerPoint Presentation</vt:lpstr>
      <vt:lpstr>Great Schism (1378-1417)</vt:lpstr>
      <vt:lpstr>PowerPoint Presentation</vt:lpstr>
      <vt:lpstr>PowerPoint Presentation</vt:lpstr>
      <vt:lpstr>How could this children’s game be related to the plague?</vt:lpstr>
      <vt:lpstr>Discuss with your neighbor</vt:lpstr>
      <vt:lpstr>Pass out End of Middle Ages WS</vt:lpstr>
      <vt:lpstr>The Renaissance</vt:lpstr>
      <vt:lpstr>The Italian Renaissance</vt:lpstr>
      <vt:lpstr>Origins of the Renaissance</vt:lpstr>
      <vt:lpstr>Origins of the Renaissance (cont)</vt:lpstr>
      <vt:lpstr>Florence</vt:lpstr>
      <vt:lpstr>Florence</vt:lpstr>
      <vt:lpstr>Medici Family</vt:lpstr>
      <vt:lpstr>Rome</vt:lpstr>
      <vt:lpstr>Venice</vt:lpstr>
      <vt:lpstr>Genoa</vt:lpstr>
      <vt:lpstr>Milan</vt:lpstr>
      <vt:lpstr>Niccolo Machiavelli </vt:lpstr>
      <vt:lpstr>The Intellectual and Artistic Renaissance </vt:lpstr>
      <vt:lpstr>Italian Renaissance Humanism</vt:lpstr>
      <vt:lpstr>Petrarch:  “Father of Humanism”</vt:lpstr>
      <vt:lpstr>Dante Alighieri</vt:lpstr>
      <vt:lpstr>Insert scanned table</vt:lpstr>
      <vt:lpstr>New Artistic Techniques</vt:lpstr>
      <vt:lpstr>Leonardo da Vinci</vt:lpstr>
      <vt:lpstr>Leonardo da Vinci</vt:lpstr>
      <vt:lpstr>Michelangelo</vt:lpstr>
      <vt:lpstr>Michelangelo, the sculptor</vt:lpstr>
      <vt:lpstr>Michelangelo, the sculptor</vt:lpstr>
      <vt:lpstr>The Printing Press</vt:lpstr>
      <vt:lpstr>IMPACT</vt:lpstr>
      <vt:lpstr>Writers of the Renaissance</vt:lpstr>
      <vt:lpstr>New Words Abound…</vt:lpstr>
      <vt:lpstr>William Shakespeare</vt:lpstr>
      <vt:lpstr>Shakespeare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Artistic Impact</vt:lpstr>
      <vt:lpstr>Which one is from the Renaissance?</vt:lpstr>
      <vt:lpstr>Ninja Turtle Time</vt:lpstr>
      <vt:lpstr>Leonardo Da Vinci</vt:lpstr>
      <vt:lpstr>Michelangelo</vt:lpstr>
      <vt:lpstr>PowerPoint Presentation</vt:lpstr>
      <vt:lpstr>Impact on Architecture</vt:lpstr>
      <vt:lpstr>Intellectual Impact</vt:lpstr>
      <vt:lpstr>Political Impact</vt:lpstr>
      <vt:lpstr>Machiavelli Test</vt:lpstr>
      <vt:lpstr>PowerPoint Presentation</vt:lpstr>
      <vt:lpstr>Economic Impact</vt:lpstr>
      <vt:lpstr>Technology Impact</vt:lpstr>
      <vt:lpstr>PowerPoint Presentation</vt:lpstr>
      <vt:lpstr>Gutenberg’s Printing Press</vt:lpstr>
      <vt:lpstr>PowerPoint Presentation</vt:lpstr>
      <vt:lpstr>The Protestant Reformation</vt:lpstr>
      <vt:lpstr>PowerPoint Presentation</vt:lpstr>
      <vt:lpstr>Effects of the Reformation</vt:lpstr>
      <vt:lpstr>Luther and His Ideas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Later Reformers</vt:lpstr>
      <vt:lpstr>PowerPoint Presentation</vt:lpstr>
      <vt:lpstr>PowerPoint Presentation</vt:lpstr>
      <vt:lpstr>Write an Introductory Paragraph</vt:lpstr>
      <vt:lpstr>PowerPoint Presentation</vt:lpstr>
      <vt:lpstr>Catholic Counter-Reformation</vt:lpstr>
      <vt:lpstr>PowerPoint Presentation</vt:lpstr>
      <vt:lpstr>Political Impact of the Reformation</vt:lpstr>
      <vt:lpstr>PowerPoint Presentation</vt:lpstr>
      <vt:lpstr>video</vt:lpstr>
      <vt:lpstr>PowerPoint Presentation</vt:lpstr>
      <vt:lpstr>PowerPoint Presentation</vt:lpstr>
      <vt:lpstr>PowerPoint Presentation</vt:lpstr>
      <vt:lpstr>Video</vt:lpstr>
      <vt:lpstr>The Artistic and Economic Impact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Renaissance and Reformation</dc:title>
  <dc:creator>Emma Davis</dc:creator>
  <cp:lastModifiedBy>Tim Mainord</cp:lastModifiedBy>
  <cp:revision>46</cp:revision>
  <dcterms:created xsi:type="dcterms:W3CDTF">2013-10-28T02:07:30Z</dcterms:created>
  <dcterms:modified xsi:type="dcterms:W3CDTF">2014-11-05T03:31:11Z</dcterms:modified>
</cp:coreProperties>
</file>