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06" r:id="rId6"/>
    <p:sldId id="260" r:id="rId7"/>
    <p:sldId id="261" r:id="rId8"/>
    <p:sldId id="262" r:id="rId9"/>
    <p:sldId id="266" r:id="rId10"/>
    <p:sldId id="274" r:id="rId11"/>
    <p:sldId id="263" r:id="rId12"/>
    <p:sldId id="264" r:id="rId13"/>
    <p:sldId id="265" r:id="rId14"/>
    <p:sldId id="267" r:id="rId15"/>
    <p:sldId id="268" r:id="rId16"/>
    <p:sldId id="279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80" r:id="rId26"/>
    <p:sldId id="273" r:id="rId27"/>
    <p:sldId id="282" r:id="rId28"/>
    <p:sldId id="281" r:id="rId29"/>
    <p:sldId id="283" r:id="rId30"/>
    <p:sldId id="284" r:id="rId31"/>
    <p:sldId id="300" r:id="rId32"/>
    <p:sldId id="285" r:id="rId33"/>
    <p:sldId id="286" r:id="rId34"/>
    <p:sldId id="287" r:id="rId35"/>
    <p:sldId id="288" r:id="rId36"/>
    <p:sldId id="289" r:id="rId37"/>
    <p:sldId id="307" r:id="rId38"/>
    <p:sldId id="290" r:id="rId39"/>
    <p:sldId id="301" r:id="rId40"/>
    <p:sldId id="291" r:id="rId41"/>
    <p:sldId id="292" r:id="rId42"/>
    <p:sldId id="302" r:id="rId43"/>
    <p:sldId id="303" r:id="rId44"/>
    <p:sldId id="293" r:id="rId45"/>
    <p:sldId id="304" r:id="rId46"/>
    <p:sldId id="294" r:id="rId47"/>
    <p:sldId id="305" r:id="rId48"/>
    <p:sldId id="295" r:id="rId49"/>
    <p:sldId id="296" r:id="rId50"/>
    <p:sldId id="297" r:id="rId51"/>
    <p:sldId id="298" r:id="rId52"/>
    <p:sldId id="29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1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3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2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CB6F-EB1E-AD46-A6AA-317AE2FAE1AF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6950-BAD2-E443-88EE-4521FF84B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youtube.com/watch?v=yDSyhqMEze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FHym_W6vk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nV_MTFEGIY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3840" y="228165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Americas: Pre-Columbian Empires to Colonies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3749609"/>
            <a:ext cx="25781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728" y="0"/>
            <a:ext cx="2276672" cy="2843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435" y="0"/>
            <a:ext cx="33909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" y="3886200"/>
            <a:ext cx="5686778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405" y="-60490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Eldorado Ball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http://www.youtube.com/watch?v=yDSyhqMEzek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3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the 9</a:t>
            </a:r>
            <a:r>
              <a:rPr lang="en-US" baseline="30000" dirty="0" smtClean="0"/>
              <a:t>th</a:t>
            </a:r>
            <a:r>
              <a:rPr lang="en-US" dirty="0" smtClean="0"/>
              <a:t> c. the Mayans experienced a crisis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 sure if it was a food shortage, epidemic, or great war that ended the Maya civilization</a:t>
            </a:r>
          </a:p>
          <a:p>
            <a:r>
              <a:rPr lang="en-US" dirty="0" smtClean="0"/>
              <a:t>Migrated north </a:t>
            </a:r>
            <a:r>
              <a:rPr lang="en-US" dirty="0"/>
              <a:t> </a:t>
            </a:r>
            <a:r>
              <a:rPr lang="en-US" dirty="0" smtClean="0"/>
              <a:t>and built new cities</a:t>
            </a:r>
          </a:p>
          <a:p>
            <a:r>
              <a:rPr lang="en-US" dirty="0" smtClean="0">
                <a:solidFill>
                  <a:srgbClr val="0D0D0D"/>
                </a:solidFill>
              </a:rPr>
              <a:t>Constant warfare from the 13</a:t>
            </a:r>
            <a:r>
              <a:rPr lang="en-US" baseline="30000" dirty="0" smtClean="0">
                <a:solidFill>
                  <a:srgbClr val="0D0D0D"/>
                </a:solidFill>
              </a:rPr>
              <a:t>th</a:t>
            </a:r>
            <a:r>
              <a:rPr lang="en-US" dirty="0" smtClean="0">
                <a:solidFill>
                  <a:srgbClr val="0D0D0D"/>
                </a:solidFill>
              </a:rPr>
              <a:t>-16</a:t>
            </a:r>
            <a:r>
              <a:rPr lang="en-US" baseline="30000" dirty="0" smtClean="0">
                <a:solidFill>
                  <a:srgbClr val="0D0D0D"/>
                </a:solidFill>
              </a:rPr>
              <a:t>th</a:t>
            </a:r>
            <a:r>
              <a:rPr lang="en-US" dirty="0" smtClean="0">
                <a:solidFill>
                  <a:srgbClr val="0D0D0D"/>
                </a:solidFill>
              </a:rPr>
              <a:t> c. led to the final decline</a:t>
            </a:r>
            <a:endParaRPr lang="en-US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Aztecs (1200-1521)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5433"/>
            <a:ext cx="5753100" cy="5712567"/>
          </a:xfrm>
        </p:spPr>
        <p:txBody>
          <a:bodyPr>
            <a:normAutofit/>
          </a:bodyPr>
          <a:lstStyle/>
          <a:p>
            <a:r>
              <a:rPr lang="en-US" dirty="0" smtClean="0"/>
              <a:t>Alliance of several local people</a:t>
            </a:r>
          </a:p>
          <a:p>
            <a:r>
              <a:rPr lang="en-US" dirty="0" smtClean="0"/>
              <a:t>Learned to grow corn from their neighbors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Floating gardens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Capital at Tenochtitlan, on island in middle of Lake </a:t>
            </a:r>
            <a:r>
              <a:rPr lang="en-US" dirty="0" err="1" smtClean="0">
                <a:solidFill>
                  <a:srgbClr val="0000FF"/>
                </a:solidFill>
              </a:rPr>
              <a:t>Texcoco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Aligned temples based on  the movements of the sun and moon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4038600"/>
            <a:ext cx="28829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1417638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46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Engaged in frequent wars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End because of Europeans</a:t>
            </a:r>
          </a:p>
          <a:p>
            <a:r>
              <a:rPr lang="en-US" dirty="0" smtClean="0"/>
              <a:t>Complex social organization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all-powerful emperor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Nobles</a:t>
            </a:r>
            <a:r>
              <a:rPr lang="en-US" dirty="0" smtClean="0"/>
              <a:t>: government, army, or priesthood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Commoners</a:t>
            </a:r>
            <a:r>
              <a:rPr lang="en-US" dirty="0" smtClean="0"/>
              <a:t>: farmers, fishermen, craftsmen, warriors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slaves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456" y="0"/>
            <a:ext cx="3456544" cy="3024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914900"/>
            <a:ext cx="4191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2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818" y="1600200"/>
            <a:ext cx="5692981" cy="5257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Worshipped many gods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Sun God was most important (Huitzilopochtli)</a:t>
            </a:r>
          </a:p>
          <a:p>
            <a:r>
              <a:rPr lang="en-US" dirty="0" smtClean="0"/>
              <a:t>Though Sun God needed human blood, so they practiced a lot of </a:t>
            </a:r>
            <a:r>
              <a:rPr lang="en-US" dirty="0" smtClean="0">
                <a:solidFill>
                  <a:srgbClr val="0000FF"/>
                </a:solidFill>
              </a:rPr>
              <a:t>human sacrifice</a:t>
            </a:r>
          </a:p>
          <a:p>
            <a:r>
              <a:rPr lang="en-US" dirty="0" smtClean="0"/>
              <a:t>Believed in struggle between forces of good and evil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700"/>
            <a:ext cx="24638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30063"/>
            <a:ext cx="233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124" y="2637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Inca Empire (1200-1535)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730"/>
            <a:ext cx="65913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Along Pacific coast and in the Andes Mountains of South America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Terraced mountains and grew potatoes</a:t>
            </a:r>
          </a:p>
          <a:p>
            <a:r>
              <a:rPr lang="en-US" dirty="0" smtClean="0"/>
              <a:t>Kept llamas and alpacas</a:t>
            </a:r>
          </a:p>
          <a:p>
            <a:r>
              <a:rPr lang="en-US" dirty="0" smtClean="0"/>
              <a:t>Built upon the achievements of earlier people</a:t>
            </a:r>
          </a:p>
          <a:p>
            <a:r>
              <a:rPr lang="en-US" dirty="0" smtClean="0"/>
              <a:t>Eventually ruled much of Peru, Ecuador, Bolivia, and Chile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600200"/>
            <a:ext cx="20955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51" y="756119"/>
            <a:ext cx="4007082" cy="26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7" y="536647"/>
            <a:ext cx="4011239" cy="2669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63" y="3742594"/>
            <a:ext cx="4468584" cy="29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6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4" y="-43687"/>
            <a:ext cx="8932316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Built stone roads</a:t>
            </a:r>
          </a:p>
          <a:p>
            <a:r>
              <a:rPr lang="en-US" dirty="0" smtClean="0"/>
              <a:t>Preserved food</a:t>
            </a:r>
          </a:p>
          <a:p>
            <a:r>
              <a:rPr lang="en-US" dirty="0" smtClean="0"/>
              <a:t>Never developed carts with wheels</a:t>
            </a:r>
          </a:p>
          <a:p>
            <a:r>
              <a:rPr lang="en-US" dirty="0" smtClean="0"/>
              <a:t>No form of writing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Used </a:t>
            </a:r>
            <a:r>
              <a:rPr lang="en-US" dirty="0" err="1" smtClean="0">
                <a:solidFill>
                  <a:srgbClr val="0000FF"/>
                </a:solidFill>
              </a:rPr>
              <a:t>quipu</a:t>
            </a:r>
            <a:r>
              <a:rPr lang="en-US" dirty="0" smtClean="0">
                <a:solidFill>
                  <a:srgbClr val="0000FF"/>
                </a:solidFill>
              </a:rPr>
              <a:t>-bundles of knotted and colored ropes to count, keep records, and send messages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4495800"/>
            <a:ext cx="3784600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3622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163" y="3864749"/>
            <a:ext cx="2657739" cy="23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59" y="265877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Constructed vast stone buildings high in the Andes</a:t>
            </a:r>
          </a:p>
          <a:p>
            <a:r>
              <a:rPr lang="en-US" dirty="0" smtClean="0"/>
              <a:t>No cement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Machu Picchu was a famous fortress in the Andes Mountains</a:t>
            </a:r>
          </a:p>
          <a:p>
            <a:pPr lvl="1"/>
            <a:r>
              <a:rPr lang="en-US" dirty="0" smtClean="0"/>
              <a:t>Blocks weigh 50 tons, but fit so close together you cannot put a knife though the joints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902" y="16473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Made stone sculptures to decorate the sides of temples and palaces</a:t>
            </a:r>
          </a:p>
          <a:p>
            <a:r>
              <a:rPr lang="en-US" dirty="0" smtClean="0"/>
              <a:t>Ceramic bowls with human and animal forms for religious ceremonies</a:t>
            </a:r>
          </a:p>
          <a:p>
            <a:r>
              <a:rPr lang="en-US" dirty="0" smtClean="0"/>
              <a:t>Used to ward off demonic spirits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95" y="3505200"/>
            <a:ext cx="24638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46600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5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First Americans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975"/>
            <a:ext cx="8229600" cy="4525963"/>
          </a:xfrm>
        </p:spPr>
        <p:txBody>
          <a:bodyPr/>
          <a:lstStyle/>
          <a:p>
            <a:r>
              <a:rPr lang="en-US" dirty="0" smtClean="0"/>
              <a:t>Scientists believe that during the last Ice Age, </a:t>
            </a:r>
            <a:r>
              <a:rPr lang="en-US" dirty="0" smtClean="0">
                <a:solidFill>
                  <a:srgbClr val="0000FF"/>
                </a:solidFill>
              </a:rPr>
              <a:t>Asia and Alaska were attached by a land bridge </a:t>
            </a:r>
            <a:r>
              <a:rPr lang="en-US" dirty="0" smtClean="0"/>
              <a:t>where the Bering Straits are found today</a:t>
            </a:r>
          </a:p>
          <a:p>
            <a:r>
              <a:rPr lang="en-US" dirty="0" smtClean="0"/>
              <a:t>Crossed the bridge in search of food and following animal migration</a:t>
            </a:r>
          </a:p>
          <a:p>
            <a:r>
              <a:rPr lang="en-US" dirty="0" smtClean="0"/>
              <a:t>Spread south from Alaska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74" y="4204022"/>
            <a:ext cx="3668326" cy="26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1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Gender Roles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456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Established at birth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Boys were given a machete and girls were given a stone grinder</a:t>
            </a:r>
          </a:p>
          <a:p>
            <a:r>
              <a:rPr lang="en-US" dirty="0" smtClean="0"/>
              <a:t>Boys taught crafts and girls taught to cook</a:t>
            </a:r>
          </a:p>
          <a:p>
            <a:r>
              <a:rPr lang="en-US" dirty="0" smtClean="0"/>
              <a:t>Women made maize into flour</a:t>
            </a:r>
          </a:p>
          <a:p>
            <a:r>
              <a:rPr lang="en-US" dirty="0" smtClean="0"/>
              <a:t>Women could also hold jobs outside the home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1" y="4533900"/>
            <a:ext cx="2839295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civilization created a calendar with 365 days?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Aztec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Maya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Inca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err="1" smtClean="0"/>
              <a:t>Olmecs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err="1" smtClean="0"/>
              <a:t>Toltecs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2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What civilization had its capitol in the center of a lake?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Mayas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Aztec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Incas</a:t>
            </a:r>
          </a:p>
          <a:p>
            <a:pPr marL="914400" lvl="1" indent="-514350">
              <a:buAutoNum type="alphaUcPeriod"/>
            </a:pPr>
            <a:r>
              <a:rPr lang="en-US" dirty="0" err="1" smtClean="0"/>
              <a:t>Olmecs</a:t>
            </a:r>
            <a:endParaRPr lang="en-US" dirty="0" smtClean="0"/>
          </a:p>
          <a:p>
            <a:pPr marL="914400" lvl="1" indent="-514350">
              <a:buAutoNum type="alphaUcPeriod"/>
            </a:pPr>
            <a:r>
              <a:rPr lang="en-US" dirty="0" err="1" smtClean="0"/>
              <a:t>Toltecs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06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What civilization used terraced farming?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err="1" smtClean="0"/>
              <a:t>Olmecs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err="1" smtClean="0"/>
              <a:t>Toltecs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Aztec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Maya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Inca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3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What made the Inca different from the Aztec and Maya?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Monotheistic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democratic government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located in Mexico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used knots instead of actual writing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 more human sacrifice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/>
              <a:t>In what way did the Maya and Aztec differ?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A. Religion</a:t>
            </a:r>
          </a:p>
          <a:p>
            <a:pPr marL="400050" lvl="1" indent="0">
              <a:buNone/>
            </a:pPr>
            <a:r>
              <a:rPr lang="en-US" dirty="0" smtClean="0"/>
              <a:t>B. Social Structure</a:t>
            </a:r>
          </a:p>
          <a:p>
            <a:pPr marL="400050" lvl="1" indent="0">
              <a:buNone/>
            </a:pPr>
            <a:r>
              <a:rPr lang="en-US" dirty="0" smtClean="0"/>
              <a:t>C. Use of Sacrifice</a:t>
            </a:r>
          </a:p>
          <a:p>
            <a:pPr marL="400050" lvl="1" indent="0">
              <a:buNone/>
            </a:pPr>
            <a:r>
              <a:rPr lang="en-US" dirty="0" smtClean="0"/>
              <a:t>D. Reason why they ended</a:t>
            </a:r>
          </a:p>
          <a:p>
            <a:pPr marL="400050" lvl="1" indent="0">
              <a:buNone/>
            </a:pPr>
            <a:r>
              <a:rPr lang="en-US" dirty="0" smtClean="0"/>
              <a:t>E. One was located in South America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Columbian Exchange: Beginning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writings of Marco Polo increased interest in trade with Asia</a:t>
            </a:r>
          </a:p>
          <a:p>
            <a:r>
              <a:rPr lang="en-US" dirty="0" smtClean="0"/>
              <a:t>Goods were carried to Constantinople and then shipped to the Italian city-states</a:t>
            </a:r>
          </a:p>
          <a:p>
            <a:r>
              <a:rPr lang="en-US" dirty="0" smtClean="0"/>
              <a:t>When the Ottoman Turks conquered the Byzantine, trade declined and a water route was needed</a:t>
            </a:r>
          </a:p>
          <a:p>
            <a:r>
              <a:rPr lang="en-US" dirty="0" smtClean="0"/>
              <a:t>The Renaissance encouraged people to explore the oceans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New innovations like the compass and the triangular lateen allowed people to explore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3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22" y="3570953"/>
            <a:ext cx="3938202" cy="305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4" y="376015"/>
            <a:ext cx="4554486" cy="31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8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599" y="-73938"/>
            <a:ext cx="3642459" cy="215757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Age of Discovery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64" y="241681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Spain and Portugal lead the way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Prince Henry of Portugal developed a lighter sailing ship </a:t>
            </a:r>
            <a:r>
              <a:rPr lang="en-US" dirty="0" smtClean="0"/>
              <a:t>and sponsored expeditions to Africa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Ferdinand and Isabella </a:t>
            </a:r>
            <a:r>
              <a:rPr lang="en-US" dirty="0" smtClean="0"/>
              <a:t>had just took over the Muslim areas of Spain and kicked out the Jews</a:t>
            </a:r>
          </a:p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0000FF"/>
                </a:solidFill>
              </a:rPr>
              <a:t>hoped to further the spread of the Christian faith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818" y="0"/>
            <a:ext cx="2128182" cy="243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08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65135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03"/>
            <a:ext cx="4018408" cy="1757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Christopher Columbus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485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From Genoa in Italy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Thought he could reach Asia by sailing west</a:t>
            </a:r>
          </a:p>
          <a:p>
            <a:r>
              <a:rPr lang="en-US" dirty="0" smtClean="0"/>
              <a:t>Rulers of Spain gave him 3 ships to try</a:t>
            </a:r>
          </a:p>
          <a:p>
            <a:r>
              <a:rPr lang="en-US" dirty="0" smtClean="0"/>
              <a:t>Accidentally landed in the Americas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“discover” provided new sources of wealth and raw materials that would alter the economy of Europe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05" y="0"/>
            <a:ext cx="4823095" cy="24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2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18" y="332695"/>
            <a:ext cx="6451600" cy="6126163"/>
          </a:xfrm>
        </p:spPr>
        <p:txBody>
          <a:bodyPr>
            <a:normAutofit/>
          </a:bodyPr>
          <a:lstStyle/>
          <a:p>
            <a:r>
              <a:rPr lang="en-US" dirty="0" smtClean="0"/>
              <a:t>Multiplied and made it into North America, Central America, and South America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Separated by mountains and jungles, so they develop their own separate languages and cultures</a:t>
            </a:r>
          </a:p>
          <a:p>
            <a:r>
              <a:rPr lang="en-US" dirty="0" smtClean="0">
                <a:solidFill>
                  <a:srgbClr val="0D0D0D"/>
                </a:solidFill>
              </a:rPr>
              <a:t>“Native Americans” experienced their own Neolithic Revolution: learned to grow corn (maize)</a:t>
            </a:r>
          </a:p>
          <a:p>
            <a:r>
              <a:rPr lang="en-US" dirty="0" smtClean="0"/>
              <a:t>Civilizations emerged in Mesoamerica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0"/>
            <a:ext cx="22352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205" t="30578" r="7214"/>
          <a:stretch/>
        </p:blipFill>
        <p:spPr>
          <a:xfrm>
            <a:off x="5685232" y="4732591"/>
            <a:ext cx="3447440" cy="21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Columbian Exchange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Exchange of products and ideas between the Americas and Europe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European diet was improved </a:t>
            </a:r>
            <a:r>
              <a:rPr lang="en-US" dirty="0" smtClean="0"/>
              <a:t>with corn, potatoes, chocolate, turkeys, tobacco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Americas </a:t>
            </a:r>
            <a:r>
              <a:rPr lang="en-US" dirty="0" smtClean="0"/>
              <a:t>received wheat, sugar, cattle, </a:t>
            </a:r>
            <a:r>
              <a:rPr lang="en-US" dirty="0" smtClean="0">
                <a:solidFill>
                  <a:srgbClr val="0000FF"/>
                </a:solidFill>
              </a:rPr>
              <a:t>horses</a:t>
            </a:r>
            <a:r>
              <a:rPr lang="en-US" dirty="0" smtClean="0"/>
              <a:t>, sheep, </a:t>
            </a:r>
            <a:r>
              <a:rPr lang="en-US" dirty="0" smtClean="0">
                <a:solidFill>
                  <a:srgbClr val="0000FF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9845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2681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Conquest of Mexico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19932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Conquistadors arrived in the Americas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Small numbers with horses and firearms were able to overcome large numbers of native Americans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Hernan Cortes conquered the Aztecs </a:t>
            </a:r>
            <a:r>
              <a:rPr lang="en-US" dirty="0" smtClean="0"/>
              <a:t>in search of gold and silver</a:t>
            </a:r>
          </a:p>
          <a:p>
            <a:r>
              <a:rPr lang="en-US" dirty="0" smtClean="0"/>
              <a:t>The Aztecs fought back, but the introduction of smallpox knocked them 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0"/>
            <a:ext cx="2641600" cy="307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3073399"/>
            <a:ext cx="2641600" cy="36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2183" y="-2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Conquest of Peru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7600"/>
            <a:ext cx="6794500" cy="574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Francisco Pizarro conquered the Inca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Fought a much larger Indian force, but he had better technology</a:t>
            </a:r>
          </a:p>
          <a:p>
            <a:r>
              <a:rPr lang="en-US" dirty="0" smtClean="0"/>
              <a:t>He pretended friendship and then ambushed the Inca and murdered the emperor</a:t>
            </a:r>
          </a:p>
          <a:p>
            <a:r>
              <a:rPr lang="en-US" dirty="0" smtClean="0"/>
              <a:t>Treated the Indians harshly and forced them to accept Christianity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-25400"/>
            <a:ext cx="2349500" cy="345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273" r="23960"/>
          <a:stretch/>
        </p:blipFill>
        <p:spPr>
          <a:xfrm>
            <a:off x="6708007" y="3847404"/>
            <a:ext cx="2485139" cy="29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Colonial Latin America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Spanish asserted their dominance, religion, and culture on native tribes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Region was transformed into Latin America</a:t>
            </a:r>
          </a:p>
          <a:p>
            <a:r>
              <a:rPr lang="en-US" dirty="0" smtClean="0"/>
              <a:t>Spain set up viceroys to rule the colonies</a:t>
            </a:r>
          </a:p>
          <a:p>
            <a:r>
              <a:rPr lang="en-US" dirty="0" smtClean="0"/>
              <a:t>Had to be born in Spain to have high position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Shipped Gold and Silver to Spain</a:t>
            </a:r>
          </a:p>
          <a:p>
            <a:r>
              <a:rPr lang="en-US" dirty="0" smtClean="0"/>
              <a:t>Native Americans used to work the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Encomienda</a:t>
            </a:r>
            <a:r>
              <a:rPr lang="en-US" dirty="0" smtClean="0">
                <a:solidFill>
                  <a:srgbClr val="0000FF"/>
                </a:solidFill>
              </a:rPr>
              <a:t> system: system of forced labor</a:t>
            </a:r>
          </a:p>
          <a:p>
            <a:r>
              <a:rPr lang="en-US" dirty="0" smtClean="0"/>
              <a:t>Jesuits built schools, hospitals, and taught</a:t>
            </a:r>
          </a:p>
          <a:p>
            <a:r>
              <a:rPr lang="en-US" dirty="0" smtClean="0"/>
              <a:t>Eventually expelled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45" y="1905420"/>
            <a:ext cx="8739847" cy="49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609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Native American population declined because had no immunity to diseases</a:t>
            </a:r>
          </a:p>
          <a:p>
            <a:r>
              <a:rPr lang="en-US" dirty="0" smtClean="0"/>
              <a:t>Got smallpox, typhus, and measles</a:t>
            </a:r>
          </a:p>
          <a:p>
            <a:r>
              <a:rPr lang="en-US" dirty="0" smtClean="0"/>
              <a:t>Could not survive harsh working conditions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Spanish needed stronger labor force, so began to import African slaves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95" y="3622282"/>
            <a:ext cx="3848305" cy="3235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22282"/>
            <a:ext cx="4150520" cy="29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8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English Colonies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529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permanent colony was at Jamestown, Virginia in 1607</a:t>
            </a:r>
          </a:p>
          <a:p>
            <a:r>
              <a:rPr lang="en-US" dirty="0" smtClean="0"/>
              <a:t>First came for gold, but then </a:t>
            </a:r>
            <a:r>
              <a:rPr lang="en-US" dirty="0" smtClean="0">
                <a:solidFill>
                  <a:srgbClr val="0000FF"/>
                </a:solidFill>
              </a:rPr>
              <a:t>discovered tobacco</a:t>
            </a:r>
          </a:p>
          <a:p>
            <a:r>
              <a:rPr lang="en-US" dirty="0" smtClean="0"/>
              <a:t>Second was found by the</a:t>
            </a:r>
            <a:r>
              <a:rPr lang="en-US" dirty="0" smtClean="0">
                <a:solidFill>
                  <a:srgbClr val="0000FF"/>
                </a:solidFill>
              </a:rPr>
              <a:t> Pilgrims </a:t>
            </a:r>
            <a:r>
              <a:rPr lang="en-US" dirty="0" smtClean="0"/>
              <a:t>and Plymouth Rock</a:t>
            </a:r>
          </a:p>
          <a:p>
            <a:r>
              <a:rPr lang="en-US" dirty="0" smtClean="0"/>
              <a:t>Then the</a:t>
            </a:r>
            <a:r>
              <a:rPr lang="en-US" dirty="0" smtClean="0">
                <a:solidFill>
                  <a:srgbClr val="0000FF"/>
                </a:solidFill>
              </a:rPr>
              <a:t> Puritans </a:t>
            </a:r>
            <a:r>
              <a:rPr lang="en-US" dirty="0" smtClean="0"/>
              <a:t>landed in Massachusetts bay in 1630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Came to escape religious persecution</a:t>
            </a:r>
          </a:p>
          <a:p>
            <a:r>
              <a:rPr lang="en-US" dirty="0" smtClean="0"/>
              <a:t>Eventually became 13 colonies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4343400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Company &amp;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http://www.youtube.com/watch?v=Ne2tzfxQ6T4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gFHym_W6vkE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54" y="274638"/>
            <a:ext cx="6083300" cy="6197741"/>
          </a:xfrm>
        </p:spPr>
        <p:txBody>
          <a:bodyPr>
            <a:normAutofit/>
          </a:bodyPr>
          <a:lstStyle/>
          <a:p>
            <a:r>
              <a:rPr lang="en-US" dirty="0" smtClean="0"/>
              <a:t>These civilizations  are known as pre-Columbian because they existed before Columbus came in 1492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Did not emerge in river valleys</a:t>
            </a:r>
          </a:p>
          <a:p>
            <a:r>
              <a:rPr lang="en-US" dirty="0" smtClean="0"/>
              <a:t>Learned to plant </a:t>
            </a:r>
            <a:r>
              <a:rPr lang="en-US" dirty="0" smtClean="0">
                <a:solidFill>
                  <a:srgbClr val="0000FF"/>
                </a:solidFill>
              </a:rPr>
              <a:t>corn</a:t>
            </a:r>
          </a:p>
          <a:p>
            <a:r>
              <a:rPr lang="en-US" dirty="0" smtClean="0"/>
              <a:t>Became the basic food crop in the Americas, </a:t>
            </a:r>
            <a:r>
              <a:rPr lang="en-US" dirty="0" smtClean="0">
                <a:solidFill>
                  <a:srgbClr val="0000FF"/>
                </a:solidFill>
              </a:rPr>
              <a:t>led to the development of permanent settlements and large cities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-2429"/>
            <a:ext cx="26035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5854700" y="4022553"/>
            <a:ext cx="3289300" cy="3236190"/>
          </a:xfrm>
          <a:prstGeom prst="noSmoking">
            <a:avLst>
              <a:gd name="adj" fmla="val 75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Atlantic Slave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Finding workers to survive harsh conditions in the colonies became a problem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Solution was the rise of the slave trade</a:t>
            </a:r>
          </a:p>
          <a:p>
            <a:r>
              <a:rPr lang="en-US" dirty="0" smtClean="0"/>
              <a:t>Slavery had existed long before European intervention</a:t>
            </a:r>
          </a:p>
          <a:p>
            <a:r>
              <a:rPr lang="en-US" dirty="0" smtClean="0"/>
              <a:t>However, the new Atlantic slave trade expanded slavery on an unparalleled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Enslaved people were captured by powerful African tribes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They were brought to the West Coast of Africa where they were traded to European and American slave traders </a:t>
            </a:r>
            <a:r>
              <a:rPr lang="en-US" dirty="0" smtClean="0"/>
              <a:t>in exchange for guns and other goods</a:t>
            </a:r>
          </a:p>
          <a:p>
            <a:r>
              <a:rPr lang="en-US" dirty="0" smtClean="0"/>
              <a:t>Estimated the the Atlantic slave trade took away as many as 15 million African men and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4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92" y="2501899"/>
            <a:ext cx="4456708" cy="331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750"/>
            <a:ext cx="4413080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74" y="725874"/>
            <a:ext cx="9181874" cy="53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3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It decimated the population and took away all the people of child bearing age</a:t>
            </a:r>
          </a:p>
          <a:p>
            <a:r>
              <a:rPr lang="en-US" dirty="0" smtClean="0"/>
              <a:t>Many died during the </a:t>
            </a:r>
            <a:r>
              <a:rPr lang="en-US" dirty="0" smtClean="0">
                <a:solidFill>
                  <a:srgbClr val="0000FF"/>
                </a:solidFill>
              </a:rPr>
              <a:t>“Middle Passage”</a:t>
            </a:r>
          </a:p>
          <a:p>
            <a:pPr lvl="1"/>
            <a:r>
              <a:rPr lang="en-US" dirty="0" smtClean="0"/>
              <a:t>Horrible conditions on voyage across the Atlantic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Most Africans worked </a:t>
            </a:r>
            <a:r>
              <a:rPr lang="en-US" dirty="0" smtClean="0"/>
              <a:t>long hours </a:t>
            </a:r>
            <a:r>
              <a:rPr lang="en-US" dirty="0" smtClean="0">
                <a:solidFill>
                  <a:srgbClr val="0000FF"/>
                </a:solidFill>
              </a:rPr>
              <a:t>in the </a:t>
            </a:r>
            <a:r>
              <a:rPr lang="en-US" dirty="0" smtClean="0"/>
              <a:t>sugar fields of the</a:t>
            </a:r>
            <a:r>
              <a:rPr lang="en-US" dirty="0" smtClean="0">
                <a:solidFill>
                  <a:srgbClr val="0000FF"/>
                </a:solidFill>
              </a:rPr>
              <a:t> Caribbean and Brazil</a:t>
            </a:r>
          </a:p>
          <a:p>
            <a:r>
              <a:rPr lang="en-US" dirty="0" smtClean="0"/>
              <a:t>Others raised tobacco and cotton in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1" y="2781300"/>
            <a:ext cx="5893693" cy="426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400"/>
            <a:ext cx="4572000" cy="477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274" y="114300"/>
            <a:ext cx="5219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4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295380"/>
            <a:ext cx="9144000" cy="627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Effect of Slavery on Africa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93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Encouraged African Warfare</a:t>
            </a:r>
            <a:r>
              <a:rPr lang="en-US" dirty="0" smtClean="0"/>
              <a:t>:  went to war to obtain slaves to trade for guns, rum, and other goods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Disrupted African Culture</a:t>
            </a:r>
            <a:r>
              <a:rPr lang="en-US" dirty="0" smtClean="0"/>
              <a:t>:  destroyed rich heritage, created legacy of violence and upheaval</a:t>
            </a:r>
          </a:p>
          <a:p>
            <a:r>
              <a:rPr lang="en-US" dirty="0" smtClean="0"/>
              <a:t>Increased Cultural Diffusion:  </a:t>
            </a:r>
            <a:r>
              <a:rPr lang="en-US" dirty="0" smtClean="0">
                <a:solidFill>
                  <a:srgbClr val="0000FF"/>
                </a:solidFill>
              </a:rPr>
              <a:t>exchange of goods and ideas increased</a:t>
            </a:r>
            <a:r>
              <a:rPr lang="en-US" dirty="0" smtClean="0"/>
              <a:t>, slavers brought new weapons to Africa and slaves brought their customs to the Americas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4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</a:t>
            </a:r>
            <a:r>
              <a:rPr lang="en-US" smtClean="0"/>
              <a:t>on Slavery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dnV_MTFEGIY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5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What did the writings of Marco Polo encourage?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Warfare between Europe and Asia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Increased hatred between Muslims and Christians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Increased trade with Asia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People to go out and become tourists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The expansion of the European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9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The Columbian Exchange, was an exchange of what 2 things?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Guns and rum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Salt and gold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Food and disease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Products and Gold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Ideas and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5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5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8"/>
            </a:pPr>
            <a:r>
              <a:rPr lang="en-US" dirty="0" smtClean="0"/>
              <a:t>Why were African slaves introduced into the Americas?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Were better farmers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Cost less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More compliant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Were less susceptible to disease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Better educated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25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9"/>
            </a:pPr>
            <a:r>
              <a:rPr lang="en-US" dirty="0" smtClean="0"/>
              <a:t>What did the Africans receive for selling slaves?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Salt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Gold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Guns and rum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Bibles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Camels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02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0"/>
            </a:pPr>
            <a:r>
              <a:rPr lang="en-US" dirty="0" smtClean="0"/>
              <a:t>What was a social outcome of the Slave trade?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The population of Africa grew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Africa lost many people of child bearing age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Communities established treaties with each other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Culture continued to flourish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Experienced a shortage of goods</a:t>
            </a:r>
          </a:p>
          <a:p>
            <a:pPr marL="914400" lvl="1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1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Maya (1500 BC-1546 AD)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489700" cy="49326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Earliest civilizations were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Olmecs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Toltecs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/>
              <a:t>Then the </a:t>
            </a:r>
            <a:r>
              <a:rPr lang="en-US" dirty="0" smtClean="0">
                <a:solidFill>
                  <a:srgbClr val="0000FF"/>
                </a:solidFill>
              </a:rPr>
              <a:t>Mayans developed in present day Guatemala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Each city had its own chief ruler, who was considered half man half god</a:t>
            </a:r>
          </a:p>
          <a:p>
            <a:r>
              <a:rPr lang="en-US" dirty="0" smtClean="0"/>
              <a:t>Most Mayans were peasant farmers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0" y="3784600"/>
            <a:ext cx="2654300" cy="307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156" y="1417638"/>
            <a:ext cx="3216843" cy="20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class of craftsmen</a:t>
            </a:r>
          </a:p>
          <a:p>
            <a:r>
              <a:rPr lang="en-US" dirty="0" smtClean="0"/>
              <a:t>Nobility were a small hereditary class, who performed sacred ceremonies  and assisted rulers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Engaged in frequent wars and practiced human sacrifice</a:t>
            </a:r>
          </a:p>
          <a:p>
            <a:r>
              <a:rPr lang="en-US" dirty="0" smtClean="0"/>
              <a:t>Ball game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01" y="4559300"/>
            <a:ext cx="3568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18902" y="-2429"/>
            <a:ext cx="6891056" cy="686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8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Achievements:</a:t>
            </a:r>
          </a:p>
          <a:p>
            <a:pPr lvl="1"/>
            <a:r>
              <a:rPr lang="en-US" dirty="0" smtClean="0"/>
              <a:t>Builders: built huge cities in the jungle with large palaces, temples, and pyramids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Writing System</a:t>
            </a:r>
            <a:r>
              <a:rPr lang="en-US" dirty="0" smtClean="0"/>
              <a:t>: own hieroglyphics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Math and Science: calendar of 365 days</a:t>
            </a:r>
          </a:p>
          <a:p>
            <a:pPr lvl="1"/>
            <a:r>
              <a:rPr lang="en-US" dirty="0" smtClean="0"/>
              <a:t>Artistry: colorful murals, </a:t>
            </a:r>
            <a:r>
              <a:rPr lang="en-US" dirty="0" smtClean="0">
                <a:solidFill>
                  <a:srgbClr val="0000FF"/>
                </a:solidFill>
              </a:rPr>
              <a:t>ball game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976" y="3776235"/>
            <a:ext cx="4245024" cy="3004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76235"/>
            <a:ext cx="4018408" cy="26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3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529" b="5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864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1513</Words>
  <Application>Microsoft Macintosh PowerPoint</Application>
  <PresentationFormat>On-screen Show (4:3)</PresentationFormat>
  <Paragraphs>211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The Americas: Pre-Columbian Empires to Colonies</vt:lpstr>
      <vt:lpstr>The First Americans</vt:lpstr>
      <vt:lpstr>PowerPoint Presentation</vt:lpstr>
      <vt:lpstr>PowerPoint Presentation</vt:lpstr>
      <vt:lpstr>PowerPoint Presentation</vt:lpstr>
      <vt:lpstr>The Maya (1500 BC-1546 AD)</vt:lpstr>
      <vt:lpstr>PowerPoint Presentation</vt:lpstr>
      <vt:lpstr>PowerPoint Presentation</vt:lpstr>
      <vt:lpstr>PowerPoint Presentation</vt:lpstr>
      <vt:lpstr>Eldorado Ball Game</vt:lpstr>
      <vt:lpstr>PowerPoint Presentation</vt:lpstr>
      <vt:lpstr>Aztecs (1200-1521)</vt:lpstr>
      <vt:lpstr>PowerPoint Presentation</vt:lpstr>
      <vt:lpstr>PowerPoint Presentation</vt:lpstr>
      <vt:lpstr>Inca Empire (1200-1535)</vt:lpstr>
      <vt:lpstr>PowerPoint Presentation</vt:lpstr>
      <vt:lpstr>PowerPoint Presentation</vt:lpstr>
      <vt:lpstr>PowerPoint Presentation</vt:lpstr>
      <vt:lpstr>Art</vt:lpstr>
      <vt:lpstr>Gender Roles</vt:lpstr>
      <vt:lpstr>Quick Quiz</vt:lpstr>
      <vt:lpstr>PowerPoint Presentation</vt:lpstr>
      <vt:lpstr>PowerPoint Presentation</vt:lpstr>
      <vt:lpstr>PowerPoint Presentation</vt:lpstr>
      <vt:lpstr>PowerPoint Presentation</vt:lpstr>
      <vt:lpstr>Columbian Exchange: Beginning</vt:lpstr>
      <vt:lpstr>PowerPoint Presentation</vt:lpstr>
      <vt:lpstr>Age of Discovery</vt:lpstr>
      <vt:lpstr>Christopher Columbus</vt:lpstr>
      <vt:lpstr>Columbian Exchange</vt:lpstr>
      <vt:lpstr>PowerPoint Presentation</vt:lpstr>
      <vt:lpstr>Conquest of Mexico</vt:lpstr>
      <vt:lpstr>Conquest of Peru</vt:lpstr>
      <vt:lpstr>Colonial Latin America</vt:lpstr>
      <vt:lpstr>PowerPoint Presentation</vt:lpstr>
      <vt:lpstr>PowerPoint Presentation</vt:lpstr>
      <vt:lpstr>PowerPoint Presentation</vt:lpstr>
      <vt:lpstr>English Colonies</vt:lpstr>
      <vt:lpstr>Virginia Company &amp; Gold</vt:lpstr>
      <vt:lpstr>Atlantic Slave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Slavery on Africa</vt:lpstr>
      <vt:lpstr>Crash Course on Slavery</vt:lpstr>
      <vt:lpstr>Quick Quiz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Americas: Pre-Columbian Empires to Colonies</dc:title>
  <dc:creator>Emma Davis</dc:creator>
  <cp:lastModifiedBy>Emma Davis</cp:lastModifiedBy>
  <cp:revision>32</cp:revision>
  <dcterms:created xsi:type="dcterms:W3CDTF">2013-11-04T19:24:54Z</dcterms:created>
  <dcterms:modified xsi:type="dcterms:W3CDTF">2014-06-03T17:25:21Z</dcterms:modified>
</cp:coreProperties>
</file>