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70" r:id="rId4"/>
    <p:sldId id="261" r:id="rId5"/>
    <p:sldId id="258" r:id="rId6"/>
    <p:sldId id="259" r:id="rId7"/>
    <p:sldId id="260" r:id="rId8"/>
    <p:sldId id="262" r:id="rId9"/>
    <p:sldId id="263" r:id="rId10"/>
    <p:sldId id="271" r:id="rId11"/>
    <p:sldId id="264" r:id="rId12"/>
    <p:sldId id="265" r:id="rId13"/>
    <p:sldId id="266" r:id="rId14"/>
    <p:sldId id="298" r:id="rId15"/>
    <p:sldId id="299" r:id="rId16"/>
    <p:sldId id="300" r:id="rId17"/>
    <p:sldId id="301" r:id="rId18"/>
    <p:sldId id="267" r:id="rId19"/>
    <p:sldId id="268" r:id="rId20"/>
    <p:sldId id="269" r:id="rId21"/>
    <p:sldId id="272" r:id="rId22"/>
    <p:sldId id="273" r:id="rId23"/>
    <p:sldId id="274" r:id="rId24"/>
    <p:sldId id="297" r:id="rId25"/>
    <p:sldId id="302" r:id="rId26"/>
    <p:sldId id="303" r:id="rId27"/>
    <p:sldId id="304" r:id="rId28"/>
    <p:sldId id="305" r:id="rId29"/>
    <p:sldId id="275" r:id="rId30"/>
    <p:sldId id="276" r:id="rId31"/>
    <p:sldId id="277" r:id="rId32"/>
    <p:sldId id="278" r:id="rId33"/>
    <p:sldId id="279" r:id="rId34"/>
    <p:sldId id="280" r:id="rId35"/>
    <p:sldId id="281" r:id="rId36"/>
    <p:sldId id="282" r:id="rId37"/>
    <p:sldId id="283" r:id="rId38"/>
    <p:sldId id="306" r:id="rId39"/>
    <p:sldId id="307" r:id="rId40"/>
    <p:sldId id="308" r:id="rId41"/>
    <p:sldId id="309" r:id="rId42"/>
    <p:sldId id="310" r:id="rId43"/>
    <p:sldId id="311" r:id="rId44"/>
    <p:sldId id="284" r:id="rId45"/>
    <p:sldId id="285" r:id="rId46"/>
    <p:sldId id="286" r:id="rId47"/>
    <p:sldId id="287" r:id="rId48"/>
    <p:sldId id="288" r:id="rId49"/>
    <p:sldId id="289" r:id="rId50"/>
    <p:sldId id="292" r:id="rId51"/>
    <p:sldId id="290" r:id="rId52"/>
    <p:sldId id="321" r:id="rId53"/>
    <p:sldId id="291" r:id="rId54"/>
    <p:sldId id="293" r:id="rId55"/>
    <p:sldId id="294" r:id="rId56"/>
    <p:sldId id="295" r:id="rId57"/>
    <p:sldId id="318" r:id="rId58"/>
    <p:sldId id="320" r:id="rId59"/>
    <p:sldId id="319" r:id="rId60"/>
    <p:sldId id="312" r:id="rId61"/>
    <p:sldId id="317" r:id="rId62"/>
    <p:sldId id="314" r:id="rId63"/>
    <p:sldId id="315" r:id="rId64"/>
    <p:sldId id="316" r:id="rId65"/>
    <p:sldId id="296"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p:scale>
          <a:sx n="36" d="100"/>
          <a:sy n="36" d="100"/>
        </p:scale>
        <p:origin x="-1320" y="-80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printerSettings" Target="printerSettings/printerSettings1.bin"/><Relationship Id="rId68" Type="http://schemas.openxmlformats.org/officeDocument/2006/relationships/presProps" Target="presProps.xml"/><Relationship Id="rId69" Type="http://schemas.openxmlformats.org/officeDocument/2006/relationships/viewProps" Target="viewProp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theme" Target="theme/theme1.xml"/><Relationship Id="rId71"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96A075B-8DBE-4D87-BED7-018009385072}" type="datetimeFigureOut">
              <a:rPr lang="en-US" smtClean="0"/>
              <a:t>8/5/14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25E885-108C-41AB-A3F7-EC880EDE108F}" type="slidenum">
              <a:rPr lang="en-US" smtClean="0"/>
              <a:t>‹#›</a:t>
            </a:fld>
            <a:endParaRPr lang="en-US"/>
          </a:p>
        </p:txBody>
      </p:sp>
    </p:spTree>
    <p:extLst>
      <p:ext uri="{BB962C8B-B14F-4D97-AF65-F5344CB8AC3E}">
        <p14:creationId xmlns:p14="http://schemas.microsoft.com/office/powerpoint/2010/main" val="30851696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6A075B-8DBE-4D87-BED7-018009385072}" type="datetimeFigureOut">
              <a:rPr lang="en-US" smtClean="0"/>
              <a:t>8/5/14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25E885-108C-41AB-A3F7-EC880EDE108F}" type="slidenum">
              <a:rPr lang="en-US" smtClean="0"/>
              <a:t>‹#›</a:t>
            </a:fld>
            <a:endParaRPr lang="en-US"/>
          </a:p>
        </p:txBody>
      </p:sp>
    </p:spTree>
    <p:extLst>
      <p:ext uri="{BB962C8B-B14F-4D97-AF65-F5344CB8AC3E}">
        <p14:creationId xmlns:p14="http://schemas.microsoft.com/office/powerpoint/2010/main" val="40791228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6A075B-8DBE-4D87-BED7-018009385072}" type="datetimeFigureOut">
              <a:rPr lang="en-US" smtClean="0"/>
              <a:t>8/5/14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25E885-108C-41AB-A3F7-EC880EDE108F}" type="slidenum">
              <a:rPr lang="en-US" smtClean="0"/>
              <a:t>‹#›</a:t>
            </a:fld>
            <a:endParaRPr lang="en-US"/>
          </a:p>
        </p:txBody>
      </p:sp>
    </p:spTree>
    <p:extLst>
      <p:ext uri="{BB962C8B-B14F-4D97-AF65-F5344CB8AC3E}">
        <p14:creationId xmlns:p14="http://schemas.microsoft.com/office/powerpoint/2010/main" val="1571080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6A075B-8DBE-4D87-BED7-018009385072}" type="datetimeFigureOut">
              <a:rPr lang="en-US" smtClean="0"/>
              <a:t>8/5/14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25E885-108C-41AB-A3F7-EC880EDE108F}" type="slidenum">
              <a:rPr lang="en-US" smtClean="0"/>
              <a:t>‹#›</a:t>
            </a:fld>
            <a:endParaRPr lang="en-US"/>
          </a:p>
        </p:txBody>
      </p:sp>
    </p:spTree>
    <p:extLst>
      <p:ext uri="{BB962C8B-B14F-4D97-AF65-F5344CB8AC3E}">
        <p14:creationId xmlns:p14="http://schemas.microsoft.com/office/powerpoint/2010/main" val="7067036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96A075B-8DBE-4D87-BED7-018009385072}" type="datetimeFigureOut">
              <a:rPr lang="en-US" smtClean="0"/>
              <a:t>8/5/14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25E885-108C-41AB-A3F7-EC880EDE108F}" type="slidenum">
              <a:rPr lang="en-US" smtClean="0"/>
              <a:t>‹#›</a:t>
            </a:fld>
            <a:endParaRPr lang="en-US"/>
          </a:p>
        </p:txBody>
      </p:sp>
    </p:spTree>
    <p:extLst>
      <p:ext uri="{BB962C8B-B14F-4D97-AF65-F5344CB8AC3E}">
        <p14:creationId xmlns:p14="http://schemas.microsoft.com/office/powerpoint/2010/main" val="4071427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96A075B-8DBE-4D87-BED7-018009385072}" type="datetimeFigureOut">
              <a:rPr lang="en-US" smtClean="0"/>
              <a:t>8/5/14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25E885-108C-41AB-A3F7-EC880EDE108F}" type="slidenum">
              <a:rPr lang="en-US" smtClean="0"/>
              <a:t>‹#›</a:t>
            </a:fld>
            <a:endParaRPr lang="en-US"/>
          </a:p>
        </p:txBody>
      </p:sp>
    </p:spTree>
    <p:extLst>
      <p:ext uri="{BB962C8B-B14F-4D97-AF65-F5344CB8AC3E}">
        <p14:creationId xmlns:p14="http://schemas.microsoft.com/office/powerpoint/2010/main" val="27454087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96A075B-8DBE-4D87-BED7-018009385072}" type="datetimeFigureOut">
              <a:rPr lang="en-US" smtClean="0"/>
              <a:t>8/5/14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25E885-108C-41AB-A3F7-EC880EDE108F}" type="slidenum">
              <a:rPr lang="en-US" smtClean="0"/>
              <a:t>‹#›</a:t>
            </a:fld>
            <a:endParaRPr lang="en-US"/>
          </a:p>
        </p:txBody>
      </p:sp>
    </p:spTree>
    <p:extLst>
      <p:ext uri="{BB962C8B-B14F-4D97-AF65-F5344CB8AC3E}">
        <p14:creationId xmlns:p14="http://schemas.microsoft.com/office/powerpoint/2010/main" val="11472934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96A075B-8DBE-4D87-BED7-018009385072}" type="datetimeFigureOut">
              <a:rPr lang="en-US" smtClean="0"/>
              <a:t>8/5/14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25E885-108C-41AB-A3F7-EC880EDE108F}" type="slidenum">
              <a:rPr lang="en-US" smtClean="0"/>
              <a:t>‹#›</a:t>
            </a:fld>
            <a:endParaRPr lang="en-US"/>
          </a:p>
        </p:txBody>
      </p:sp>
    </p:spTree>
    <p:extLst>
      <p:ext uri="{BB962C8B-B14F-4D97-AF65-F5344CB8AC3E}">
        <p14:creationId xmlns:p14="http://schemas.microsoft.com/office/powerpoint/2010/main" val="2840615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6A075B-8DBE-4D87-BED7-018009385072}" type="datetimeFigureOut">
              <a:rPr lang="en-US" smtClean="0"/>
              <a:t>8/5/14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25E885-108C-41AB-A3F7-EC880EDE108F}" type="slidenum">
              <a:rPr lang="en-US" smtClean="0"/>
              <a:t>‹#›</a:t>
            </a:fld>
            <a:endParaRPr lang="en-US"/>
          </a:p>
        </p:txBody>
      </p:sp>
    </p:spTree>
    <p:extLst>
      <p:ext uri="{BB962C8B-B14F-4D97-AF65-F5344CB8AC3E}">
        <p14:creationId xmlns:p14="http://schemas.microsoft.com/office/powerpoint/2010/main" val="16427051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96A075B-8DBE-4D87-BED7-018009385072}" type="datetimeFigureOut">
              <a:rPr lang="en-US" smtClean="0"/>
              <a:t>8/5/14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25E885-108C-41AB-A3F7-EC880EDE108F}" type="slidenum">
              <a:rPr lang="en-US" smtClean="0"/>
              <a:t>‹#›</a:t>
            </a:fld>
            <a:endParaRPr lang="en-US"/>
          </a:p>
        </p:txBody>
      </p:sp>
    </p:spTree>
    <p:extLst>
      <p:ext uri="{BB962C8B-B14F-4D97-AF65-F5344CB8AC3E}">
        <p14:creationId xmlns:p14="http://schemas.microsoft.com/office/powerpoint/2010/main" val="19516866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96A075B-8DBE-4D87-BED7-018009385072}" type="datetimeFigureOut">
              <a:rPr lang="en-US" smtClean="0"/>
              <a:t>8/5/14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25E885-108C-41AB-A3F7-EC880EDE108F}" type="slidenum">
              <a:rPr lang="en-US" smtClean="0"/>
              <a:t>‹#›</a:t>
            </a:fld>
            <a:endParaRPr lang="en-US"/>
          </a:p>
        </p:txBody>
      </p:sp>
    </p:spTree>
    <p:extLst>
      <p:ext uri="{BB962C8B-B14F-4D97-AF65-F5344CB8AC3E}">
        <p14:creationId xmlns:p14="http://schemas.microsoft.com/office/powerpoint/2010/main" val="243583929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6A075B-8DBE-4D87-BED7-018009385072}" type="datetimeFigureOut">
              <a:rPr lang="en-US" smtClean="0"/>
              <a:t>8/5/14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25E885-108C-41AB-A3F7-EC880EDE108F}" type="slidenum">
              <a:rPr lang="en-US" smtClean="0"/>
              <a:t>‹#›</a:t>
            </a:fld>
            <a:endParaRPr lang="en-US"/>
          </a:p>
        </p:txBody>
      </p:sp>
    </p:spTree>
    <p:extLst>
      <p:ext uri="{BB962C8B-B14F-4D97-AF65-F5344CB8AC3E}">
        <p14:creationId xmlns:p14="http://schemas.microsoft.com/office/powerpoint/2010/main" val="30801728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 Id="rId3" Type="http://schemas.openxmlformats.org/officeDocument/2006/relationships/image" Target="../media/image2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 Id="rId3" Type="http://schemas.openxmlformats.org/officeDocument/2006/relationships/image" Target="../media/image2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 Id="rId3" Type="http://schemas.openxmlformats.org/officeDocument/2006/relationships/image" Target="../media/image2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 Id="rId3" Type="http://schemas.openxmlformats.org/officeDocument/2006/relationships/image" Target="../media/image3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 Id="rId3" Type="http://schemas.openxmlformats.org/officeDocument/2006/relationships/image" Target="../media/image40.png"/></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 Id="rId3" Type="http://schemas.openxmlformats.org/officeDocument/2006/relationships/image" Target="../media/image46.png"/></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 Id="rId3" Type="http://schemas.openxmlformats.org/officeDocument/2006/relationships/image" Target="../media/image49.png"/></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48.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 Id="rId3" Type="http://schemas.openxmlformats.org/officeDocument/2006/relationships/image" Target="../media/image5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 Id="rId3" Type="http://schemas.openxmlformats.org/officeDocument/2006/relationships/image" Target="../media/image58.png"/></Relationships>
</file>

<file path=ppt/slides/_rels/slide54.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56.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9.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68985" y="3842934"/>
            <a:ext cx="4614545" cy="2387600"/>
          </a:xfrm>
        </p:spPr>
        <p:txBody>
          <a:bodyPr>
            <a:normAutofit fontScale="90000"/>
          </a:bodyPr>
          <a:lstStyle/>
          <a:p>
            <a:r>
              <a:rPr lang="en-US" dirty="0" smtClean="0">
                <a:solidFill>
                  <a:srgbClr val="0000FF"/>
                </a:solidFill>
              </a:rPr>
              <a:t>The Middle Ages in Europe</a:t>
            </a:r>
            <a:endParaRPr lang="en-US" dirty="0">
              <a:solidFill>
                <a:srgbClr val="0000FF"/>
              </a:solidFill>
            </a:endParaRPr>
          </a:p>
        </p:txBody>
      </p:sp>
      <p:pic>
        <p:nvPicPr>
          <p:cNvPr id="5" name="Picture 4"/>
          <p:cNvPicPr>
            <a:picLocks noChangeAspect="1"/>
          </p:cNvPicPr>
          <p:nvPr/>
        </p:nvPicPr>
        <p:blipFill>
          <a:blip r:embed="rId2"/>
          <a:stretch>
            <a:fillRect/>
          </a:stretch>
        </p:blipFill>
        <p:spPr>
          <a:xfrm>
            <a:off x="7524053" y="0"/>
            <a:ext cx="4667947" cy="3602038"/>
          </a:xfrm>
          <a:prstGeom prst="rect">
            <a:avLst/>
          </a:prstGeom>
        </p:spPr>
      </p:pic>
      <p:pic>
        <p:nvPicPr>
          <p:cNvPr id="6" name="Picture 5"/>
          <p:cNvPicPr>
            <a:picLocks noChangeAspect="1"/>
          </p:cNvPicPr>
          <p:nvPr/>
        </p:nvPicPr>
        <p:blipFill>
          <a:blip r:embed="rId3"/>
          <a:stretch>
            <a:fillRect/>
          </a:stretch>
        </p:blipFill>
        <p:spPr>
          <a:xfrm>
            <a:off x="9192840" y="3598796"/>
            <a:ext cx="2999160" cy="3259203"/>
          </a:xfrm>
          <a:prstGeom prst="rect">
            <a:avLst/>
          </a:prstGeom>
        </p:spPr>
      </p:pic>
      <p:pic>
        <p:nvPicPr>
          <p:cNvPr id="7" name="Picture 6"/>
          <p:cNvPicPr>
            <a:picLocks noChangeAspect="1"/>
          </p:cNvPicPr>
          <p:nvPr/>
        </p:nvPicPr>
        <p:blipFill>
          <a:blip r:embed="rId4"/>
          <a:stretch>
            <a:fillRect/>
          </a:stretch>
        </p:blipFill>
        <p:spPr>
          <a:xfrm>
            <a:off x="0" y="3528008"/>
            <a:ext cx="4091926" cy="3330638"/>
          </a:xfrm>
          <a:prstGeom prst="rect">
            <a:avLst/>
          </a:prstGeom>
        </p:spPr>
      </p:pic>
      <p:pic>
        <p:nvPicPr>
          <p:cNvPr id="4" name="Picture 3"/>
          <p:cNvPicPr>
            <a:picLocks noChangeAspect="1"/>
          </p:cNvPicPr>
          <p:nvPr/>
        </p:nvPicPr>
        <p:blipFill>
          <a:blip r:embed="rId5"/>
          <a:stretch>
            <a:fillRect/>
          </a:stretch>
        </p:blipFill>
        <p:spPr>
          <a:xfrm>
            <a:off x="0" y="1588"/>
            <a:ext cx="5326559" cy="3660799"/>
          </a:xfrm>
          <a:prstGeom prst="rect">
            <a:avLst/>
          </a:prstGeom>
        </p:spPr>
      </p:pic>
    </p:spTree>
    <p:extLst>
      <p:ext uri="{BB962C8B-B14F-4D97-AF65-F5344CB8AC3E}">
        <p14:creationId xmlns:p14="http://schemas.microsoft.com/office/powerpoint/2010/main" val="114416362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8477718" cy="4868960"/>
          </a:xfrm>
          <a:prstGeom prst="rect">
            <a:avLst/>
          </a:prstGeom>
        </p:spPr>
      </p:pic>
      <p:pic>
        <p:nvPicPr>
          <p:cNvPr id="6" name="Picture 5"/>
          <p:cNvPicPr>
            <a:picLocks noChangeAspect="1"/>
          </p:cNvPicPr>
          <p:nvPr/>
        </p:nvPicPr>
        <p:blipFill>
          <a:blip r:embed="rId3"/>
          <a:stretch>
            <a:fillRect/>
          </a:stretch>
        </p:blipFill>
        <p:spPr>
          <a:xfrm>
            <a:off x="8394781" y="952623"/>
            <a:ext cx="3797219" cy="5413058"/>
          </a:xfrm>
          <a:prstGeom prst="rect">
            <a:avLst/>
          </a:prstGeom>
        </p:spPr>
      </p:pic>
    </p:spTree>
    <p:extLst>
      <p:ext uri="{BB962C8B-B14F-4D97-AF65-F5344CB8AC3E}">
        <p14:creationId xmlns:p14="http://schemas.microsoft.com/office/powerpoint/2010/main" val="81144711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5000"/>
          </a:blip>
          <a:stretch>
            <a:fillRect/>
          </a:stretch>
        </p:blipFill>
        <p:spPr>
          <a:xfrm>
            <a:off x="868437" y="0"/>
            <a:ext cx="10490186" cy="6936228"/>
          </a:xfrm>
          <a:prstGeom prst="rect">
            <a:avLst/>
          </a:prstGeom>
        </p:spPr>
      </p:pic>
      <p:sp>
        <p:nvSpPr>
          <p:cNvPr id="3" name="Content Placeholder 2"/>
          <p:cNvSpPr>
            <a:spLocks noGrp="1"/>
          </p:cNvSpPr>
          <p:nvPr>
            <p:ph idx="1"/>
          </p:nvPr>
        </p:nvSpPr>
        <p:spPr>
          <a:xfrm>
            <a:off x="838200" y="0"/>
            <a:ext cx="10515600" cy="4351338"/>
          </a:xfrm>
        </p:spPr>
        <p:txBody>
          <a:bodyPr/>
          <a:lstStyle/>
          <a:p>
            <a:r>
              <a:rPr lang="en-US" dirty="0" smtClean="0"/>
              <a:t>Began to unravel from attacks on all sides</a:t>
            </a:r>
          </a:p>
          <a:p>
            <a:r>
              <a:rPr lang="en-US" dirty="0" smtClean="0"/>
              <a:t>By 1440, the Byzantine Empire was just the area around Constantinople</a:t>
            </a:r>
          </a:p>
          <a:p>
            <a:r>
              <a:rPr lang="en-US" dirty="0" smtClean="0">
                <a:solidFill>
                  <a:srgbClr val="FF6600"/>
                </a:solidFill>
              </a:rPr>
              <a:t>In 1453, Constantinople was finally conquered by the Ottoman Turks</a:t>
            </a:r>
          </a:p>
          <a:p>
            <a:endParaRPr lang="en-US" dirty="0"/>
          </a:p>
        </p:txBody>
      </p:sp>
      <p:pic>
        <p:nvPicPr>
          <p:cNvPr id="5" name="Picture 4"/>
          <p:cNvPicPr>
            <a:picLocks noChangeAspect="1"/>
          </p:cNvPicPr>
          <p:nvPr/>
        </p:nvPicPr>
        <p:blipFill>
          <a:blip r:embed="rId3"/>
          <a:stretch>
            <a:fillRect/>
          </a:stretch>
        </p:blipFill>
        <p:spPr>
          <a:xfrm>
            <a:off x="5961513" y="2108045"/>
            <a:ext cx="5496414" cy="4397132"/>
          </a:xfrm>
          <a:prstGeom prst="rect">
            <a:avLst/>
          </a:prstGeom>
        </p:spPr>
      </p:pic>
      <p:pic>
        <p:nvPicPr>
          <p:cNvPr id="6" name="Picture 5"/>
          <p:cNvPicPr>
            <a:picLocks noChangeAspect="1"/>
          </p:cNvPicPr>
          <p:nvPr/>
        </p:nvPicPr>
        <p:blipFill>
          <a:blip r:embed="rId4"/>
          <a:stretch>
            <a:fillRect/>
          </a:stretch>
        </p:blipFill>
        <p:spPr>
          <a:xfrm>
            <a:off x="604111" y="3034279"/>
            <a:ext cx="4795320" cy="3470898"/>
          </a:xfrm>
          <a:prstGeom prst="rect">
            <a:avLst/>
          </a:prstGeom>
        </p:spPr>
      </p:pic>
    </p:spTree>
    <p:extLst>
      <p:ext uri="{BB962C8B-B14F-4D97-AF65-F5344CB8AC3E}">
        <p14:creationId xmlns:p14="http://schemas.microsoft.com/office/powerpoint/2010/main" val="423955407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25000"/>
          </a:blip>
          <a:stretch>
            <a:fillRect/>
          </a:stretch>
        </p:blipFill>
        <p:spPr>
          <a:xfrm>
            <a:off x="1141856" y="-529235"/>
            <a:ext cx="9969840" cy="7975872"/>
          </a:xfrm>
          <a:prstGeom prst="rect">
            <a:avLst/>
          </a:prstGeom>
        </p:spPr>
      </p:pic>
      <p:sp>
        <p:nvSpPr>
          <p:cNvPr id="2" name="Title 1"/>
          <p:cNvSpPr>
            <a:spLocks noGrp="1"/>
          </p:cNvSpPr>
          <p:nvPr>
            <p:ph type="title"/>
          </p:nvPr>
        </p:nvSpPr>
        <p:spPr/>
        <p:txBody>
          <a:bodyPr/>
          <a:lstStyle/>
          <a:p>
            <a:pPr algn="ctr"/>
            <a:r>
              <a:rPr lang="en-US" dirty="0" smtClean="0">
                <a:solidFill>
                  <a:srgbClr val="FF0000"/>
                </a:solidFill>
              </a:rPr>
              <a:t>Influence on Russia</a:t>
            </a:r>
            <a:endParaRPr lang="en-US" dirty="0">
              <a:solidFill>
                <a:srgbClr val="FF0000"/>
              </a:solidFill>
            </a:endParaRPr>
          </a:p>
        </p:txBody>
      </p:sp>
      <p:sp>
        <p:nvSpPr>
          <p:cNvPr id="3" name="Content Placeholder 2"/>
          <p:cNvSpPr>
            <a:spLocks noGrp="1"/>
          </p:cNvSpPr>
          <p:nvPr>
            <p:ph idx="1"/>
          </p:nvPr>
        </p:nvSpPr>
        <p:spPr/>
        <p:txBody>
          <a:bodyPr/>
          <a:lstStyle/>
          <a:p>
            <a:r>
              <a:rPr lang="en-US" dirty="0" smtClean="0">
                <a:solidFill>
                  <a:srgbClr val="C55A11"/>
                </a:solidFill>
              </a:rPr>
              <a:t>Russia emerged as a state in the 9</a:t>
            </a:r>
            <a:r>
              <a:rPr lang="en-US" baseline="30000" dirty="0" smtClean="0">
                <a:solidFill>
                  <a:srgbClr val="C55A11"/>
                </a:solidFill>
              </a:rPr>
              <a:t>th</a:t>
            </a:r>
            <a:r>
              <a:rPr lang="en-US" dirty="0" smtClean="0">
                <a:solidFill>
                  <a:srgbClr val="C55A11"/>
                </a:solidFill>
              </a:rPr>
              <a:t> c. </a:t>
            </a:r>
          </a:p>
          <a:p>
            <a:r>
              <a:rPr lang="en-US" dirty="0" smtClean="0"/>
              <a:t>Vikings organized Slavs into a kingdom centered in Kiev and Moscow</a:t>
            </a:r>
          </a:p>
          <a:p>
            <a:r>
              <a:rPr lang="en-US" dirty="0" smtClean="0"/>
              <a:t>Traded with the Byzantine</a:t>
            </a:r>
          </a:p>
          <a:p>
            <a:r>
              <a:rPr lang="en-US" dirty="0" smtClean="0">
                <a:solidFill>
                  <a:schemeClr val="accent2">
                    <a:lumMod val="75000"/>
                  </a:schemeClr>
                </a:solidFill>
              </a:rPr>
              <a:t>Received Orthodox Christianity, the Cyrillic alphabet, and Byzantine crafts and products</a:t>
            </a:r>
          </a:p>
          <a:p>
            <a:r>
              <a:rPr lang="en-US" dirty="0" smtClean="0"/>
              <a:t>Converted to Christianity</a:t>
            </a:r>
          </a:p>
          <a:p>
            <a:endParaRPr lang="en-US" dirty="0"/>
          </a:p>
        </p:txBody>
      </p:sp>
    </p:spTree>
    <p:extLst>
      <p:ext uri="{BB962C8B-B14F-4D97-AF65-F5344CB8AC3E}">
        <p14:creationId xmlns:p14="http://schemas.microsoft.com/office/powerpoint/2010/main" val="36057190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5000"/>
          </a:blip>
          <a:stretch>
            <a:fillRect/>
          </a:stretch>
        </p:blipFill>
        <p:spPr>
          <a:xfrm>
            <a:off x="2177143" y="-1"/>
            <a:ext cx="7946847" cy="6953491"/>
          </a:xfrm>
          <a:prstGeom prst="rect">
            <a:avLst/>
          </a:prstGeom>
        </p:spPr>
      </p:pic>
      <p:sp>
        <p:nvSpPr>
          <p:cNvPr id="2" name="Title 1"/>
          <p:cNvSpPr>
            <a:spLocks noGrp="1"/>
          </p:cNvSpPr>
          <p:nvPr>
            <p:ph type="title"/>
          </p:nvPr>
        </p:nvSpPr>
        <p:spPr/>
        <p:txBody>
          <a:bodyPr/>
          <a:lstStyle/>
          <a:p>
            <a:pPr algn="ctr"/>
            <a:r>
              <a:rPr lang="en-US" dirty="0" smtClean="0">
                <a:solidFill>
                  <a:srgbClr val="FF0000"/>
                </a:solidFill>
              </a:rPr>
              <a:t>Byzantine Legacy</a:t>
            </a:r>
            <a:endParaRPr lang="en-US" dirty="0">
              <a:solidFill>
                <a:srgbClr val="FF0000"/>
              </a:solidFill>
            </a:endParaRPr>
          </a:p>
        </p:txBody>
      </p:sp>
      <p:sp>
        <p:nvSpPr>
          <p:cNvPr id="3" name="Content Placeholder 2"/>
          <p:cNvSpPr>
            <a:spLocks noGrp="1"/>
          </p:cNvSpPr>
          <p:nvPr>
            <p:ph idx="1"/>
          </p:nvPr>
        </p:nvSpPr>
        <p:spPr/>
        <p:txBody>
          <a:bodyPr/>
          <a:lstStyle/>
          <a:p>
            <a:r>
              <a:rPr lang="en-US" dirty="0" smtClean="0">
                <a:solidFill>
                  <a:srgbClr val="C55A11"/>
                </a:solidFill>
              </a:rPr>
              <a:t>Preserved Ancient Cultures</a:t>
            </a:r>
            <a:r>
              <a:rPr lang="en-US" dirty="0" smtClean="0">
                <a:solidFill>
                  <a:schemeClr val="accent4">
                    <a:lumMod val="60000"/>
                    <a:lumOff val="40000"/>
                  </a:schemeClr>
                </a:solidFill>
              </a:rPr>
              <a:t>: </a:t>
            </a:r>
            <a:r>
              <a:rPr lang="en-US" dirty="0" smtClean="0"/>
              <a:t>Greek Philosophy, Roman engineering, copies of ancient texts</a:t>
            </a:r>
          </a:p>
          <a:p>
            <a:r>
              <a:rPr lang="en-US" dirty="0" smtClean="0">
                <a:solidFill>
                  <a:srgbClr val="C55A11"/>
                </a:solidFill>
              </a:rPr>
              <a:t>New form of Christianity</a:t>
            </a:r>
            <a:r>
              <a:rPr lang="en-US" dirty="0" smtClean="0"/>
              <a:t>: led by Patriarch and the emperor</a:t>
            </a:r>
          </a:p>
          <a:p>
            <a:r>
              <a:rPr lang="en-US" dirty="0" smtClean="0">
                <a:solidFill>
                  <a:srgbClr val="C55A11"/>
                </a:solidFill>
              </a:rPr>
              <a:t>Code of Justinian</a:t>
            </a:r>
            <a:r>
              <a:rPr lang="en-US" dirty="0" smtClean="0"/>
              <a:t>: put all Roman laws into one code</a:t>
            </a:r>
          </a:p>
          <a:p>
            <a:r>
              <a:rPr lang="en-US" dirty="0" smtClean="0">
                <a:solidFill>
                  <a:srgbClr val="C55A11"/>
                </a:solidFill>
              </a:rPr>
              <a:t>The Arts</a:t>
            </a:r>
            <a:r>
              <a:rPr lang="en-US" dirty="0" smtClean="0"/>
              <a:t>: mosaics, painted icons, gold, and silks, </a:t>
            </a:r>
            <a:r>
              <a:rPr lang="en-US" dirty="0" err="1" smtClean="0"/>
              <a:t>Hagia</a:t>
            </a:r>
            <a:r>
              <a:rPr lang="en-US" dirty="0" smtClean="0"/>
              <a:t> Sophia</a:t>
            </a:r>
          </a:p>
          <a:p>
            <a:endParaRPr lang="en-US" dirty="0"/>
          </a:p>
        </p:txBody>
      </p:sp>
    </p:spTree>
    <p:extLst>
      <p:ext uri="{BB962C8B-B14F-4D97-AF65-F5344CB8AC3E}">
        <p14:creationId xmlns:p14="http://schemas.microsoft.com/office/powerpoint/2010/main" val="332040836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Quick Quiz </a:t>
            </a:r>
            <a:endParaRPr lang="en-US" dirty="0"/>
          </a:p>
        </p:txBody>
      </p:sp>
      <p:sp>
        <p:nvSpPr>
          <p:cNvPr id="3" name="Content Placeholder 2"/>
          <p:cNvSpPr>
            <a:spLocks noGrp="1"/>
          </p:cNvSpPr>
          <p:nvPr>
            <p:ph idx="1"/>
          </p:nvPr>
        </p:nvSpPr>
        <p:spPr/>
        <p:txBody>
          <a:bodyPr>
            <a:normAutofit/>
          </a:bodyPr>
          <a:lstStyle/>
          <a:p>
            <a:r>
              <a:rPr lang="en-US" sz="3200" dirty="0" smtClean="0"/>
              <a:t>1.  What emperor moved the Capital of Rome to Constantinople?</a:t>
            </a:r>
          </a:p>
          <a:p>
            <a:pPr lvl="1"/>
            <a:r>
              <a:rPr lang="en-US" sz="2800" dirty="0" smtClean="0"/>
              <a:t>A. Justinian</a:t>
            </a:r>
          </a:p>
          <a:p>
            <a:pPr lvl="1"/>
            <a:r>
              <a:rPr lang="en-US" sz="2800" dirty="0" smtClean="0"/>
              <a:t>B. Constantine</a:t>
            </a:r>
          </a:p>
          <a:p>
            <a:pPr lvl="1"/>
            <a:r>
              <a:rPr lang="en-US" sz="2800" dirty="0" smtClean="0"/>
              <a:t>C. Caesar</a:t>
            </a:r>
          </a:p>
          <a:p>
            <a:pPr lvl="1"/>
            <a:r>
              <a:rPr lang="en-US" sz="2800" dirty="0"/>
              <a:t>D</a:t>
            </a:r>
            <a:r>
              <a:rPr lang="en-US" sz="2800" dirty="0" smtClean="0"/>
              <a:t> Brutus</a:t>
            </a:r>
            <a:endParaRPr lang="en-US" sz="2800" dirty="0"/>
          </a:p>
        </p:txBody>
      </p:sp>
    </p:spTree>
    <p:extLst>
      <p:ext uri="{BB962C8B-B14F-4D97-AF65-F5344CB8AC3E}">
        <p14:creationId xmlns:p14="http://schemas.microsoft.com/office/powerpoint/2010/main" val="319252009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2.   Which of the below is NOT a reason why the Byzantine Empire survived?</a:t>
            </a:r>
          </a:p>
          <a:p>
            <a:pPr lvl="1"/>
            <a:r>
              <a:rPr lang="en-US" dirty="0" smtClean="0"/>
              <a:t>A.  Strong </a:t>
            </a:r>
            <a:r>
              <a:rPr lang="en-US" dirty="0"/>
              <a:t>Central </a:t>
            </a:r>
            <a:r>
              <a:rPr lang="en-US" dirty="0" smtClean="0"/>
              <a:t>Government</a:t>
            </a:r>
          </a:p>
          <a:p>
            <a:pPr lvl="1"/>
            <a:r>
              <a:rPr lang="en-US" dirty="0" smtClean="0"/>
              <a:t>B.  Location</a:t>
            </a:r>
          </a:p>
          <a:p>
            <a:pPr lvl="1"/>
            <a:r>
              <a:rPr lang="en-US" dirty="0" smtClean="0"/>
              <a:t>C.  Large Army</a:t>
            </a:r>
          </a:p>
          <a:p>
            <a:pPr lvl="1"/>
            <a:r>
              <a:rPr lang="en-US" dirty="0" smtClean="0"/>
              <a:t>D.  Use of the Latin Language</a:t>
            </a:r>
            <a:endParaRPr lang="en-US" dirty="0"/>
          </a:p>
          <a:p>
            <a:pPr lvl="1"/>
            <a:endParaRPr lang="en-US" dirty="0"/>
          </a:p>
        </p:txBody>
      </p:sp>
    </p:spTree>
    <p:extLst>
      <p:ext uri="{BB962C8B-B14F-4D97-AF65-F5344CB8AC3E}">
        <p14:creationId xmlns:p14="http://schemas.microsoft.com/office/powerpoint/2010/main" val="275119199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3. Which of the following is a characteristic of Catholicism and not Eastern Orthodox?</a:t>
            </a:r>
          </a:p>
          <a:p>
            <a:pPr lvl="1"/>
            <a:r>
              <a:rPr lang="en-US" dirty="0" smtClean="0"/>
              <a:t>A. Priests can marry</a:t>
            </a:r>
          </a:p>
          <a:p>
            <a:pPr lvl="1"/>
            <a:r>
              <a:rPr lang="en-US" dirty="0" smtClean="0"/>
              <a:t>B.  The use of Icons</a:t>
            </a:r>
          </a:p>
          <a:p>
            <a:pPr lvl="1"/>
            <a:r>
              <a:rPr lang="en-US" dirty="0" smtClean="0"/>
              <a:t>C.  The Emperor does not have all the power</a:t>
            </a:r>
          </a:p>
          <a:p>
            <a:pPr lvl="1"/>
            <a:r>
              <a:rPr lang="en-US" dirty="0" smtClean="0"/>
              <a:t>D.  Patriarch  </a:t>
            </a:r>
            <a:endParaRPr lang="en-US" dirty="0"/>
          </a:p>
        </p:txBody>
      </p:sp>
    </p:spTree>
    <p:extLst>
      <p:ext uri="{BB962C8B-B14F-4D97-AF65-F5344CB8AC3E}">
        <p14:creationId xmlns:p14="http://schemas.microsoft.com/office/powerpoint/2010/main" val="238470840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4.  What was the most important lasting effect the Byzantine Empire?</a:t>
            </a:r>
          </a:p>
          <a:p>
            <a:pPr lvl="1"/>
            <a:r>
              <a:rPr lang="en-US" dirty="0" smtClean="0"/>
              <a:t>A.  Eastern Orthodox Religion</a:t>
            </a:r>
          </a:p>
          <a:p>
            <a:pPr lvl="1"/>
            <a:r>
              <a:rPr lang="en-US" dirty="0" smtClean="0"/>
              <a:t>B.  Trade</a:t>
            </a:r>
          </a:p>
          <a:p>
            <a:pPr lvl="1"/>
            <a:r>
              <a:rPr lang="en-US" dirty="0" smtClean="0"/>
              <a:t>C.  Arts</a:t>
            </a:r>
          </a:p>
          <a:p>
            <a:pPr lvl="1"/>
            <a:r>
              <a:rPr lang="en-US" dirty="0" smtClean="0"/>
              <a:t> D. Code of Justinian</a:t>
            </a:r>
            <a:endParaRPr lang="en-US" dirty="0"/>
          </a:p>
        </p:txBody>
      </p:sp>
    </p:spTree>
    <p:extLst>
      <p:ext uri="{BB962C8B-B14F-4D97-AF65-F5344CB8AC3E}">
        <p14:creationId xmlns:p14="http://schemas.microsoft.com/office/powerpoint/2010/main" val="193605161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9000"/>
          </a:blip>
          <a:stretch>
            <a:fillRect/>
          </a:stretch>
        </p:blipFill>
        <p:spPr>
          <a:xfrm>
            <a:off x="3068945" y="39181"/>
            <a:ext cx="6102614" cy="6848320"/>
          </a:xfrm>
          <a:prstGeom prst="rect">
            <a:avLst/>
          </a:prstGeom>
        </p:spPr>
      </p:pic>
      <p:sp>
        <p:nvSpPr>
          <p:cNvPr id="2" name="Title 1"/>
          <p:cNvSpPr>
            <a:spLocks noGrp="1"/>
          </p:cNvSpPr>
          <p:nvPr>
            <p:ph type="title"/>
          </p:nvPr>
        </p:nvSpPr>
        <p:spPr/>
        <p:txBody>
          <a:bodyPr/>
          <a:lstStyle/>
          <a:p>
            <a:pPr algn="ctr"/>
            <a:r>
              <a:rPr lang="en-US" dirty="0" smtClean="0">
                <a:solidFill>
                  <a:srgbClr val="FF0000"/>
                </a:solidFill>
              </a:rPr>
              <a:t>Western Europe in Turmoil</a:t>
            </a:r>
            <a:endParaRPr lang="en-US" dirty="0">
              <a:solidFill>
                <a:srgbClr val="FF0000"/>
              </a:solidFill>
            </a:endParaRPr>
          </a:p>
        </p:txBody>
      </p:sp>
      <p:sp>
        <p:nvSpPr>
          <p:cNvPr id="3" name="Content Placeholder 2"/>
          <p:cNvSpPr>
            <a:spLocks noGrp="1"/>
          </p:cNvSpPr>
          <p:nvPr>
            <p:ph idx="1"/>
          </p:nvPr>
        </p:nvSpPr>
        <p:spPr/>
        <p:txBody>
          <a:bodyPr/>
          <a:lstStyle/>
          <a:p>
            <a:r>
              <a:rPr lang="en-US" dirty="0" smtClean="0">
                <a:solidFill>
                  <a:srgbClr val="0000FF"/>
                </a:solidFill>
              </a:rPr>
              <a:t>Fall of Rome in 476 AD to the 1400’s is call the “Middle Ages”</a:t>
            </a:r>
            <a:endParaRPr lang="en-US" dirty="0">
              <a:solidFill>
                <a:srgbClr val="0000FF"/>
              </a:solidFill>
            </a:endParaRPr>
          </a:p>
        </p:txBody>
      </p:sp>
      <p:pic>
        <p:nvPicPr>
          <p:cNvPr id="5" name="Picture 4"/>
          <p:cNvPicPr>
            <a:picLocks noChangeAspect="1"/>
          </p:cNvPicPr>
          <p:nvPr/>
        </p:nvPicPr>
        <p:blipFill>
          <a:blip r:embed="rId3"/>
          <a:stretch>
            <a:fillRect/>
          </a:stretch>
        </p:blipFill>
        <p:spPr>
          <a:xfrm>
            <a:off x="5687396" y="2781749"/>
            <a:ext cx="5446348" cy="4076251"/>
          </a:xfrm>
          <a:prstGeom prst="rect">
            <a:avLst/>
          </a:prstGeom>
        </p:spPr>
      </p:pic>
      <p:pic>
        <p:nvPicPr>
          <p:cNvPr id="6" name="Picture 5"/>
          <p:cNvPicPr>
            <a:picLocks noChangeAspect="1"/>
          </p:cNvPicPr>
          <p:nvPr/>
        </p:nvPicPr>
        <p:blipFill>
          <a:blip r:embed="rId4"/>
          <a:stretch>
            <a:fillRect/>
          </a:stretch>
        </p:blipFill>
        <p:spPr>
          <a:xfrm>
            <a:off x="786160" y="2752020"/>
            <a:ext cx="3940720" cy="3915186"/>
          </a:xfrm>
          <a:prstGeom prst="rect">
            <a:avLst/>
          </a:prstGeom>
        </p:spPr>
      </p:pic>
    </p:spTree>
    <p:extLst>
      <p:ext uri="{BB962C8B-B14F-4D97-AF65-F5344CB8AC3E}">
        <p14:creationId xmlns:p14="http://schemas.microsoft.com/office/powerpoint/2010/main" val="112189226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30000"/>
          </a:blip>
          <a:stretch>
            <a:fillRect/>
          </a:stretch>
        </p:blipFill>
        <p:spPr>
          <a:xfrm>
            <a:off x="1193800" y="0"/>
            <a:ext cx="9792865" cy="6858000"/>
          </a:xfrm>
          <a:prstGeom prst="rect">
            <a:avLst/>
          </a:prstGeom>
        </p:spPr>
      </p:pic>
      <p:sp>
        <p:nvSpPr>
          <p:cNvPr id="2" name="Title 1"/>
          <p:cNvSpPr>
            <a:spLocks noGrp="1"/>
          </p:cNvSpPr>
          <p:nvPr>
            <p:ph type="title"/>
          </p:nvPr>
        </p:nvSpPr>
        <p:spPr/>
        <p:txBody>
          <a:bodyPr/>
          <a:lstStyle/>
          <a:p>
            <a:pPr algn="ctr"/>
            <a:r>
              <a:rPr lang="en-US" dirty="0" smtClean="0">
                <a:solidFill>
                  <a:srgbClr val="FF0000"/>
                </a:solidFill>
              </a:rPr>
              <a:t>The Barbarian Invasions</a:t>
            </a:r>
            <a:endParaRPr lang="en-US" dirty="0">
              <a:solidFill>
                <a:srgbClr val="FF0000"/>
              </a:solidFill>
            </a:endParaRPr>
          </a:p>
        </p:txBody>
      </p:sp>
      <p:sp>
        <p:nvSpPr>
          <p:cNvPr id="3" name="Content Placeholder 2"/>
          <p:cNvSpPr>
            <a:spLocks noGrp="1"/>
          </p:cNvSpPr>
          <p:nvPr>
            <p:ph idx="1"/>
          </p:nvPr>
        </p:nvSpPr>
        <p:spPr/>
        <p:txBody>
          <a:bodyPr/>
          <a:lstStyle/>
          <a:p>
            <a:r>
              <a:rPr lang="en-US" dirty="0" smtClean="0">
                <a:solidFill>
                  <a:srgbClr val="0000FF"/>
                </a:solidFill>
              </a:rPr>
              <a:t>Beyond Rome’s borders lived many Germanic tribes</a:t>
            </a:r>
          </a:p>
          <a:p>
            <a:r>
              <a:rPr lang="en-US" dirty="0" smtClean="0">
                <a:solidFill>
                  <a:srgbClr val="0000FF"/>
                </a:solidFill>
              </a:rPr>
              <a:t>The Romans considered them to be barbarians (non-Roman Culture)</a:t>
            </a:r>
          </a:p>
          <a:p>
            <a:r>
              <a:rPr lang="en-US" dirty="0" smtClean="0"/>
              <a:t>In the 4</a:t>
            </a:r>
            <a:r>
              <a:rPr lang="en-US" baseline="30000" dirty="0" smtClean="0"/>
              <a:t>th</a:t>
            </a:r>
            <a:r>
              <a:rPr lang="en-US" dirty="0"/>
              <a:t> </a:t>
            </a:r>
            <a:r>
              <a:rPr lang="en-US" dirty="0" smtClean="0"/>
              <a:t>c. the Huns moved from Central Asia to Europe and forced the Germanic tribes into the Roman Empire</a:t>
            </a:r>
          </a:p>
          <a:p>
            <a:r>
              <a:rPr lang="en-US" dirty="0" smtClean="0"/>
              <a:t>The Visigoths were allowed into Rome to escape the Huns</a:t>
            </a:r>
          </a:p>
          <a:p>
            <a:r>
              <a:rPr lang="en-US" dirty="0" smtClean="0"/>
              <a:t>They turned on the Romans and sacked the city in 410 AD</a:t>
            </a:r>
            <a:endParaRPr lang="en-US" dirty="0"/>
          </a:p>
        </p:txBody>
      </p:sp>
    </p:spTree>
    <p:extLst>
      <p:ext uri="{BB962C8B-B14F-4D97-AF65-F5344CB8AC3E}">
        <p14:creationId xmlns:p14="http://schemas.microsoft.com/office/powerpoint/2010/main" val="213371483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5000"/>
          </a:blip>
          <a:stretch>
            <a:fillRect/>
          </a:stretch>
        </p:blipFill>
        <p:spPr>
          <a:xfrm>
            <a:off x="868437" y="0"/>
            <a:ext cx="10490186" cy="6936228"/>
          </a:xfrm>
          <a:prstGeom prst="rect">
            <a:avLst/>
          </a:prstGeom>
        </p:spPr>
      </p:pic>
      <p:sp>
        <p:nvSpPr>
          <p:cNvPr id="2" name="Title 1"/>
          <p:cNvSpPr>
            <a:spLocks noGrp="1"/>
          </p:cNvSpPr>
          <p:nvPr>
            <p:ph type="title"/>
          </p:nvPr>
        </p:nvSpPr>
        <p:spPr/>
        <p:txBody>
          <a:bodyPr/>
          <a:lstStyle/>
          <a:p>
            <a:pPr algn="ctr"/>
            <a:r>
              <a:rPr lang="en-US" dirty="0" smtClean="0">
                <a:solidFill>
                  <a:srgbClr val="FF0000"/>
                </a:solidFill>
              </a:rPr>
              <a:t>The Byzantine Empire (330-1453)</a:t>
            </a:r>
            <a:endParaRPr lang="en-US" dirty="0">
              <a:solidFill>
                <a:srgbClr val="FF0000"/>
              </a:solidFill>
            </a:endParaRPr>
          </a:p>
        </p:txBody>
      </p:sp>
      <p:sp>
        <p:nvSpPr>
          <p:cNvPr id="3" name="Content Placeholder 2"/>
          <p:cNvSpPr>
            <a:spLocks noGrp="1"/>
          </p:cNvSpPr>
          <p:nvPr>
            <p:ph idx="1"/>
          </p:nvPr>
        </p:nvSpPr>
        <p:spPr/>
        <p:txBody>
          <a:bodyPr/>
          <a:lstStyle/>
          <a:p>
            <a:r>
              <a:rPr lang="en-US" dirty="0" smtClean="0">
                <a:solidFill>
                  <a:schemeClr val="accent6">
                    <a:lumMod val="75000"/>
                  </a:schemeClr>
                </a:solidFill>
              </a:rPr>
              <a:t>In 330 AD, Emperor Constantine moved the capital of the Roman Empire from Rome to Constantinople</a:t>
            </a:r>
          </a:p>
          <a:p>
            <a:r>
              <a:rPr lang="en-US" dirty="0" smtClean="0"/>
              <a:t>It was located along trade routes by land and water</a:t>
            </a:r>
          </a:p>
          <a:p>
            <a:r>
              <a:rPr lang="en-US" dirty="0" smtClean="0"/>
              <a:t>It was surrounded on three sides by water, and had thick walls, making it hard to attack</a:t>
            </a:r>
          </a:p>
        </p:txBody>
      </p:sp>
    </p:spTree>
    <p:extLst>
      <p:ext uri="{BB962C8B-B14F-4D97-AF65-F5344CB8AC3E}">
        <p14:creationId xmlns:p14="http://schemas.microsoft.com/office/powerpoint/2010/main" val="157875501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30000"/>
          </a:blip>
          <a:stretch>
            <a:fillRect/>
          </a:stretch>
        </p:blipFill>
        <p:spPr>
          <a:xfrm>
            <a:off x="1193800" y="0"/>
            <a:ext cx="9792865" cy="6858000"/>
          </a:xfrm>
          <a:prstGeom prst="rect">
            <a:avLst/>
          </a:prstGeom>
        </p:spPr>
      </p:pic>
      <p:sp>
        <p:nvSpPr>
          <p:cNvPr id="3" name="Content Placeholder 2"/>
          <p:cNvSpPr>
            <a:spLocks noGrp="1"/>
          </p:cNvSpPr>
          <p:nvPr>
            <p:ph idx="1"/>
          </p:nvPr>
        </p:nvSpPr>
        <p:spPr>
          <a:xfrm>
            <a:off x="838200" y="211692"/>
            <a:ext cx="10515600" cy="6176963"/>
          </a:xfrm>
        </p:spPr>
        <p:txBody>
          <a:bodyPr>
            <a:normAutofit/>
          </a:bodyPr>
          <a:lstStyle/>
          <a:p>
            <a:r>
              <a:rPr lang="en-US" sz="3200" dirty="0" smtClean="0">
                <a:solidFill>
                  <a:srgbClr val="0000FF"/>
                </a:solidFill>
              </a:rPr>
              <a:t>The constant warfare disrupted trade</a:t>
            </a:r>
          </a:p>
          <a:p>
            <a:r>
              <a:rPr lang="en-US" sz="3200" dirty="0" smtClean="0"/>
              <a:t>Travel became unsafe and bridges and roads fell apart</a:t>
            </a:r>
          </a:p>
          <a:p>
            <a:r>
              <a:rPr lang="en-US" sz="3200" dirty="0" smtClean="0"/>
              <a:t>Cities were abandoned</a:t>
            </a:r>
          </a:p>
          <a:p>
            <a:r>
              <a:rPr lang="en-US" sz="3200" dirty="0" smtClean="0"/>
              <a:t>Bandits roamed freely</a:t>
            </a:r>
          </a:p>
          <a:p>
            <a:r>
              <a:rPr lang="en-US" sz="3200" dirty="0" smtClean="0">
                <a:solidFill>
                  <a:srgbClr val="0000FF"/>
                </a:solidFill>
              </a:rPr>
              <a:t>Life became rural and unsafe</a:t>
            </a:r>
          </a:p>
          <a:p>
            <a:r>
              <a:rPr lang="en-US" sz="3200" dirty="0" smtClean="0"/>
              <a:t>Wealthy families moved out of towns to the safety of fortified homes in the country</a:t>
            </a:r>
          </a:p>
          <a:p>
            <a:r>
              <a:rPr lang="en-US" sz="3200" dirty="0" smtClean="0"/>
              <a:t>People became uninterested in learning</a:t>
            </a:r>
          </a:p>
          <a:p>
            <a:r>
              <a:rPr lang="en-US" sz="3200" dirty="0" smtClean="0">
                <a:solidFill>
                  <a:srgbClr val="0000FF"/>
                </a:solidFill>
              </a:rPr>
              <a:t>Churches and monasteries became the only place to learn to read and write</a:t>
            </a:r>
            <a:endParaRPr lang="en-US" sz="3200" dirty="0">
              <a:solidFill>
                <a:srgbClr val="0000FF"/>
              </a:solidFill>
            </a:endParaRPr>
          </a:p>
        </p:txBody>
      </p:sp>
    </p:spTree>
    <p:extLst>
      <p:ext uri="{BB962C8B-B14F-4D97-AF65-F5344CB8AC3E}">
        <p14:creationId xmlns:p14="http://schemas.microsoft.com/office/powerpoint/2010/main" val="26897908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28000"/>
          </a:blip>
          <a:stretch>
            <a:fillRect/>
          </a:stretch>
        </p:blipFill>
        <p:spPr>
          <a:xfrm>
            <a:off x="1392634" y="0"/>
            <a:ext cx="9394032" cy="6858000"/>
          </a:xfrm>
          <a:prstGeom prst="rect">
            <a:avLst/>
          </a:prstGeom>
        </p:spPr>
      </p:pic>
      <p:sp>
        <p:nvSpPr>
          <p:cNvPr id="2" name="Title 1"/>
          <p:cNvSpPr>
            <a:spLocks noGrp="1"/>
          </p:cNvSpPr>
          <p:nvPr>
            <p:ph type="title"/>
          </p:nvPr>
        </p:nvSpPr>
        <p:spPr>
          <a:xfrm>
            <a:off x="-2371846" y="-246974"/>
            <a:ext cx="10515600" cy="1325563"/>
          </a:xfrm>
        </p:spPr>
        <p:txBody>
          <a:bodyPr/>
          <a:lstStyle/>
          <a:p>
            <a:pPr algn="ctr"/>
            <a:r>
              <a:rPr lang="en-US" dirty="0" smtClean="0">
                <a:solidFill>
                  <a:srgbClr val="FF0000"/>
                </a:solidFill>
              </a:rPr>
              <a:t>The Rise of the Franks</a:t>
            </a:r>
            <a:endParaRPr lang="en-US" dirty="0">
              <a:solidFill>
                <a:srgbClr val="FF0000"/>
              </a:solidFill>
            </a:endParaRPr>
          </a:p>
        </p:txBody>
      </p:sp>
      <p:sp>
        <p:nvSpPr>
          <p:cNvPr id="3" name="Content Placeholder 2"/>
          <p:cNvSpPr>
            <a:spLocks noGrp="1"/>
          </p:cNvSpPr>
          <p:nvPr>
            <p:ph idx="1"/>
          </p:nvPr>
        </p:nvSpPr>
        <p:spPr>
          <a:xfrm>
            <a:off x="0" y="846776"/>
            <a:ext cx="6067339" cy="6011224"/>
          </a:xfrm>
        </p:spPr>
        <p:txBody>
          <a:bodyPr>
            <a:normAutofit/>
          </a:bodyPr>
          <a:lstStyle/>
          <a:p>
            <a:r>
              <a:rPr lang="en-US" sz="3200" dirty="0" smtClean="0"/>
              <a:t>Franks established kingdom in what is now France</a:t>
            </a:r>
          </a:p>
          <a:p>
            <a:r>
              <a:rPr lang="en-US" sz="3200" dirty="0" smtClean="0">
                <a:solidFill>
                  <a:srgbClr val="0000FF"/>
                </a:solidFill>
              </a:rPr>
              <a:t>Charles Martel helped unite the Franks</a:t>
            </a:r>
          </a:p>
          <a:p>
            <a:r>
              <a:rPr lang="en-US" sz="3200" dirty="0" smtClean="0"/>
              <a:t>In 732, at the Battle of Tours, Martel stopped the advance of Islam from Spain into France</a:t>
            </a:r>
          </a:p>
          <a:p>
            <a:r>
              <a:rPr lang="en-US" sz="3200" dirty="0" smtClean="0"/>
              <a:t>His son </a:t>
            </a:r>
            <a:r>
              <a:rPr lang="en-US" sz="3200" dirty="0" smtClean="0">
                <a:solidFill>
                  <a:srgbClr val="0000FF"/>
                </a:solidFill>
              </a:rPr>
              <a:t>Pepin </a:t>
            </a:r>
            <a:r>
              <a:rPr lang="en-US" sz="3200" dirty="0" smtClean="0"/>
              <a:t>became King and took control of Northern Italy</a:t>
            </a:r>
          </a:p>
          <a:p>
            <a:r>
              <a:rPr lang="en-US" sz="3200" dirty="0" smtClean="0">
                <a:solidFill>
                  <a:srgbClr val="0000FF"/>
                </a:solidFill>
              </a:rPr>
              <a:t>Created army by granting land in exchange for service in the army</a:t>
            </a:r>
            <a:endParaRPr lang="en-US" sz="3200" dirty="0">
              <a:solidFill>
                <a:srgbClr val="0000FF"/>
              </a:solidFill>
            </a:endParaRPr>
          </a:p>
        </p:txBody>
      </p:sp>
      <p:pic>
        <p:nvPicPr>
          <p:cNvPr id="4" name="Picture 3"/>
          <p:cNvPicPr>
            <a:picLocks noChangeAspect="1"/>
          </p:cNvPicPr>
          <p:nvPr/>
        </p:nvPicPr>
        <p:blipFill>
          <a:blip r:embed="rId3"/>
          <a:stretch>
            <a:fillRect/>
          </a:stretch>
        </p:blipFill>
        <p:spPr>
          <a:xfrm>
            <a:off x="5853778" y="529234"/>
            <a:ext cx="6696440" cy="6239865"/>
          </a:xfrm>
          <a:prstGeom prst="rect">
            <a:avLst/>
          </a:prstGeom>
        </p:spPr>
      </p:pic>
    </p:spTree>
    <p:extLst>
      <p:ext uri="{BB962C8B-B14F-4D97-AF65-F5344CB8AC3E}">
        <p14:creationId xmlns:p14="http://schemas.microsoft.com/office/powerpoint/2010/main" val="79349900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6000"/>
          </a:blip>
          <a:stretch>
            <a:fillRect/>
          </a:stretch>
        </p:blipFill>
        <p:spPr>
          <a:xfrm>
            <a:off x="3251200" y="0"/>
            <a:ext cx="5674794" cy="6858000"/>
          </a:xfrm>
          <a:prstGeom prst="rect">
            <a:avLst/>
          </a:prstGeom>
        </p:spPr>
      </p:pic>
      <p:sp>
        <p:nvSpPr>
          <p:cNvPr id="2" name="Title 1"/>
          <p:cNvSpPr>
            <a:spLocks noGrp="1"/>
          </p:cNvSpPr>
          <p:nvPr>
            <p:ph type="title"/>
          </p:nvPr>
        </p:nvSpPr>
        <p:spPr>
          <a:xfrm>
            <a:off x="944026" y="-388102"/>
            <a:ext cx="10515600" cy="1325563"/>
          </a:xfrm>
        </p:spPr>
        <p:txBody>
          <a:bodyPr/>
          <a:lstStyle/>
          <a:p>
            <a:pPr algn="ctr"/>
            <a:r>
              <a:rPr lang="en-US" dirty="0" smtClean="0">
                <a:solidFill>
                  <a:srgbClr val="FF0000"/>
                </a:solidFill>
              </a:rPr>
              <a:t>Charlemagne</a:t>
            </a:r>
            <a:endParaRPr lang="en-US" dirty="0">
              <a:solidFill>
                <a:srgbClr val="FF0000"/>
              </a:solidFill>
            </a:endParaRPr>
          </a:p>
        </p:txBody>
      </p:sp>
      <p:sp>
        <p:nvSpPr>
          <p:cNvPr id="3" name="Content Placeholder 2"/>
          <p:cNvSpPr>
            <a:spLocks noGrp="1"/>
          </p:cNvSpPr>
          <p:nvPr>
            <p:ph idx="1"/>
          </p:nvPr>
        </p:nvSpPr>
        <p:spPr>
          <a:xfrm>
            <a:off x="0" y="776211"/>
            <a:ext cx="10515600" cy="4518694"/>
          </a:xfrm>
        </p:spPr>
        <p:txBody>
          <a:bodyPr/>
          <a:lstStyle/>
          <a:p>
            <a:r>
              <a:rPr lang="en-US" dirty="0" smtClean="0">
                <a:solidFill>
                  <a:srgbClr val="0000FF"/>
                </a:solidFill>
              </a:rPr>
              <a:t>Pepin’s son, became King in 768</a:t>
            </a:r>
          </a:p>
          <a:p>
            <a:r>
              <a:rPr lang="en-US" dirty="0" smtClean="0"/>
              <a:t>Continued to give land in exchange for service</a:t>
            </a:r>
          </a:p>
          <a:p>
            <a:r>
              <a:rPr lang="en-US" dirty="0" smtClean="0"/>
              <a:t>Peasants gave up their rights to lords in exchange for protection</a:t>
            </a:r>
          </a:p>
          <a:p>
            <a:r>
              <a:rPr lang="en-US" dirty="0" smtClean="0"/>
              <a:t>Took over France, Germany, Holland, Belgium, and Northern Italy</a:t>
            </a:r>
          </a:p>
          <a:p>
            <a:r>
              <a:rPr lang="en-US" dirty="0" smtClean="0"/>
              <a:t>Capital at Aachen</a:t>
            </a:r>
          </a:p>
          <a:p>
            <a:r>
              <a:rPr lang="en-US" dirty="0" smtClean="0">
                <a:solidFill>
                  <a:srgbClr val="0000FF"/>
                </a:solidFill>
              </a:rPr>
              <a:t>Was crowned “Emperor of the Holy Roman Empire” in 800</a:t>
            </a:r>
          </a:p>
          <a:p>
            <a:r>
              <a:rPr lang="en-US" dirty="0" smtClean="0">
                <a:solidFill>
                  <a:srgbClr val="0000FF"/>
                </a:solidFill>
              </a:rPr>
              <a:t>Unified Western Europe under Christendom</a:t>
            </a:r>
            <a:endParaRPr lang="en-US" dirty="0">
              <a:solidFill>
                <a:srgbClr val="0000FF"/>
              </a:solidFill>
            </a:endParaRPr>
          </a:p>
        </p:txBody>
      </p:sp>
      <p:pic>
        <p:nvPicPr>
          <p:cNvPr id="5" name="Picture 4"/>
          <p:cNvPicPr>
            <a:picLocks noChangeAspect="1"/>
          </p:cNvPicPr>
          <p:nvPr/>
        </p:nvPicPr>
        <p:blipFill>
          <a:blip r:embed="rId3"/>
          <a:stretch>
            <a:fillRect/>
          </a:stretch>
        </p:blipFill>
        <p:spPr>
          <a:xfrm>
            <a:off x="7407798" y="3882184"/>
            <a:ext cx="4345122" cy="2975816"/>
          </a:xfrm>
          <a:prstGeom prst="rect">
            <a:avLst/>
          </a:prstGeom>
        </p:spPr>
      </p:pic>
    </p:spTree>
    <p:extLst>
      <p:ext uri="{BB962C8B-B14F-4D97-AF65-F5344CB8AC3E}">
        <p14:creationId xmlns:p14="http://schemas.microsoft.com/office/powerpoint/2010/main" val="34656431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7000"/>
          </a:blip>
          <a:stretch>
            <a:fillRect/>
          </a:stretch>
        </p:blipFill>
        <p:spPr>
          <a:xfrm>
            <a:off x="2504541" y="-36759"/>
            <a:ext cx="7196146" cy="6944281"/>
          </a:xfrm>
          <a:prstGeom prst="rect">
            <a:avLst/>
          </a:prstGeom>
        </p:spPr>
      </p:pic>
      <p:sp>
        <p:nvSpPr>
          <p:cNvPr id="2" name="Title 1"/>
          <p:cNvSpPr>
            <a:spLocks noGrp="1"/>
          </p:cNvSpPr>
          <p:nvPr>
            <p:ph type="title"/>
          </p:nvPr>
        </p:nvSpPr>
        <p:spPr/>
        <p:txBody>
          <a:bodyPr/>
          <a:lstStyle/>
          <a:p>
            <a:pPr algn="ctr"/>
            <a:r>
              <a:rPr lang="en-US" dirty="0" smtClean="0">
                <a:solidFill>
                  <a:srgbClr val="FF0000"/>
                </a:solidFill>
              </a:rPr>
              <a:t>New Threats</a:t>
            </a:r>
            <a:endParaRPr lang="en-US" dirty="0">
              <a:solidFill>
                <a:srgbClr val="FF0000"/>
              </a:solidFill>
            </a:endParaRPr>
          </a:p>
        </p:txBody>
      </p:sp>
      <p:sp>
        <p:nvSpPr>
          <p:cNvPr id="3" name="Content Placeholder 2"/>
          <p:cNvSpPr>
            <a:spLocks noGrp="1"/>
          </p:cNvSpPr>
          <p:nvPr>
            <p:ph idx="1"/>
          </p:nvPr>
        </p:nvSpPr>
        <p:spPr>
          <a:xfrm>
            <a:off x="740780" y="1755060"/>
            <a:ext cx="6137889" cy="4351338"/>
          </a:xfrm>
        </p:spPr>
        <p:txBody>
          <a:bodyPr>
            <a:normAutofit/>
          </a:bodyPr>
          <a:lstStyle/>
          <a:p>
            <a:r>
              <a:rPr lang="en-US" dirty="0" smtClean="0"/>
              <a:t>East: Slavs and Magyars invaded the lands of Germany, France, and Italy</a:t>
            </a:r>
          </a:p>
          <a:p>
            <a:r>
              <a:rPr lang="en-US" dirty="0" smtClean="0"/>
              <a:t>South: Muslims attack Italy</a:t>
            </a:r>
          </a:p>
          <a:p>
            <a:r>
              <a:rPr lang="en-US" dirty="0" smtClean="0"/>
              <a:t>North: </a:t>
            </a:r>
            <a:r>
              <a:rPr lang="en-US" dirty="0" smtClean="0">
                <a:solidFill>
                  <a:srgbClr val="0000FF"/>
                </a:solidFill>
              </a:rPr>
              <a:t>Vikings (warriors from Scandinavia)</a:t>
            </a:r>
          </a:p>
          <a:p>
            <a:r>
              <a:rPr lang="en-US" dirty="0" smtClean="0"/>
              <a:t>Vikings attacked the coasts of Western Europe</a:t>
            </a:r>
          </a:p>
          <a:p>
            <a:r>
              <a:rPr lang="en-US" dirty="0" smtClean="0">
                <a:solidFill>
                  <a:srgbClr val="0000FF"/>
                </a:solidFill>
              </a:rPr>
              <a:t>Spread fear and destruction, new trade routes and settlements</a:t>
            </a:r>
            <a:endParaRPr lang="en-US" dirty="0">
              <a:solidFill>
                <a:srgbClr val="0000FF"/>
              </a:solidFill>
            </a:endParaRPr>
          </a:p>
        </p:txBody>
      </p:sp>
      <p:pic>
        <p:nvPicPr>
          <p:cNvPr id="5" name="Picture 4"/>
          <p:cNvPicPr>
            <a:picLocks noChangeAspect="1"/>
          </p:cNvPicPr>
          <p:nvPr/>
        </p:nvPicPr>
        <p:blipFill>
          <a:blip r:embed="rId3"/>
          <a:stretch>
            <a:fillRect/>
          </a:stretch>
        </p:blipFill>
        <p:spPr>
          <a:xfrm>
            <a:off x="8199721" y="1268530"/>
            <a:ext cx="3746309" cy="4976440"/>
          </a:xfrm>
          <a:prstGeom prst="rect">
            <a:avLst/>
          </a:prstGeom>
        </p:spPr>
      </p:pic>
    </p:spTree>
    <p:extLst>
      <p:ext uri="{BB962C8B-B14F-4D97-AF65-F5344CB8AC3E}">
        <p14:creationId xmlns:p14="http://schemas.microsoft.com/office/powerpoint/2010/main" val="371826149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Quick Quiz</a:t>
            </a:r>
            <a:endParaRPr lang="en-US" dirty="0"/>
          </a:p>
        </p:txBody>
      </p:sp>
      <p:sp>
        <p:nvSpPr>
          <p:cNvPr id="3" name="Content Placeholder 2"/>
          <p:cNvSpPr>
            <a:spLocks noGrp="1"/>
          </p:cNvSpPr>
          <p:nvPr>
            <p:ph idx="1"/>
          </p:nvPr>
        </p:nvSpPr>
        <p:spPr/>
        <p:txBody>
          <a:bodyPr/>
          <a:lstStyle/>
          <a:p>
            <a:r>
              <a:rPr lang="en-US" dirty="0" smtClean="0"/>
              <a:t>5.  The period known as the Middle Ages refers to the time frame of </a:t>
            </a:r>
          </a:p>
          <a:p>
            <a:pPr lvl="1"/>
            <a:r>
              <a:rPr lang="en-US" dirty="0" smtClean="0"/>
              <a:t>A.  476 </a:t>
            </a:r>
            <a:r>
              <a:rPr lang="en-US" dirty="0"/>
              <a:t>AD to the 1400’s </a:t>
            </a:r>
            <a:endParaRPr lang="en-US" dirty="0" smtClean="0"/>
          </a:p>
          <a:p>
            <a:pPr lvl="1"/>
            <a:r>
              <a:rPr lang="en-US" dirty="0" smtClean="0"/>
              <a:t>B.  300 AD to the 1400’s</a:t>
            </a:r>
          </a:p>
          <a:p>
            <a:pPr lvl="1"/>
            <a:r>
              <a:rPr lang="en-US" dirty="0" smtClean="0"/>
              <a:t>C.  376 AD to the 1400’s</a:t>
            </a:r>
          </a:p>
          <a:p>
            <a:pPr lvl="1"/>
            <a:r>
              <a:rPr lang="en-US" dirty="0" smtClean="0"/>
              <a:t>D. 576 AD to the 1400’s</a:t>
            </a:r>
            <a:endParaRPr lang="en-US" dirty="0"/>
          </a:p>
        </p:txBody>
      </p:sp>
    </p:spTree>
    <p:extLst>
      <p:ext uri="{BB962C8B-B14F-4D97-AF65-F5344CB8AC3E}">
        <p14:creationId xmlns:p14="http://schemas.microsoft.com/office/powerpoint/2010/main" val="400742897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6.  Romans considered all non-Roman cultures to be</a:t>
            </a:r>
          </a:p>
          <a:p>
            <a:pPr lvl="1"/>
            <a:r>
              <a:rPr lang="en-US" dirty="0" smtClean="0"/>
              <a:t>A. Outsiders</a:t>
            </a:r>
          </a:p>
          <a:p>
            <a:pPr lvl="1"/>
            <a:r>
              <a:rPr lang="en-US" dirty="0" smtClean="0"/>
              <a:t>B. Barbarians</a:t>
            </a:r>
          </a:p>
          <a:p>
            <a:pPr lvl="1"/>
            <a:r>
              <a:rPr lang="en-US" dirty="0" smtClean="0"/>
              <a:t>C. Outcasts</a:t>
            </a:r>
          </a:p>
          <a:p>
            <a:pPr lvl="1"/>
            <a:r>
              <a:rPr lang="en-US" dirty="0" smtClean="0"/>
              <a:t>D. Germans</a:t>
            </a:r>
            <a:endParaRPr lang="en-US" dirty="0"/>
          </a:p>
        </p:txBody>
      </p:sp>
    </p:spTree>
    <p:extLst>
      <p:ext uri="{BB962C8B-B14F-4D97-AF65-F5344CB8AC3E}">
        <p14:creationId xmlns:p14="http://schemas.microsoft.com/office/powerpoint/2010/main" val="92081292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7.   Which of the following did not happen when Rome fell apart?</a:t>
            </a:r>
          </a:p>
          <a:p>
            <a:pPr lvl="1"/>
            <a:r>
              <a:rPr lang="en-US" dirty="0" smtClean="0"/>
              <a:t>A.  The Church became the only place you could learn</a:t>
            </a:r>
          </a:p>
          <a:p>
            <a:pPr lvl="1"/>
            <a:r>
              <a:rPr lang="en-US" dirty="0" smtClean="0"/>
              <a:t> B. Trade was stopped</a:t>
            </a:r>
          </a:p>
          <a:p>
            <a:pPr lvl="1"/>
            <a:r>
              <a:rPr lang="en-US" dirty="0" smtClean="0"/>
              <a:t>C. Life became rural</a:t>
            </a:r>
          </a:p>
          <a:p>
            <a:pPr lvl="1"/>
            <a:r>
              <a:rPr lang="en-US" dirty="0" smtClean="0"/>
              <a:t>D.  Life became more safe</a:t>
            </a:r>
            <a:endParaRPr lang="en-US" dirty="0"/>
          </a:p>
        </p:txBody>
      </p:sp>
    </p:spTree>
    <p:extLst>
      <p:ext uri="{BB962C8B-B14F-4D97-AF65-F5344CB8AC3E}">
        <p14:creationId xmlns:p14="http://schemas.microsoft.com/office/powerpoint/2010/main" val="36331012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8.  Who was the first person in Europe to come up with the idea of giving land in exchange for a service?</a:t>
            </a:r>
          </a:p>
          <a:p>
            <a:pPr lvl="1"/>
            <a:r>
              <a:rPr lang="en-US" dirty="0" smtClean="0"/>
              <a:t>A. Charlemagne</a:t>
            </a:r>
          </a:p>
          <a:p>
            <a:pPr lvl="1"/>
            <a:r>
              <a:rPr lang="en-US" dirty="0" smtClean="0"/>
              <a:t>B. Pepin</a:t>
            </a:r>
          </a:p>
          <a:p>
            <a:pPr lvl="1"/>
            <a:r>
              <a:rPr lang="en-US" dirty="0" smtClean="0"/>
              <a:t>C. Charles Martel</a:t>
            </a:r>
          </a:p>
          <a:p>
            <a:pPr lvl="1"/>
            <a:r>
              <a:rPr lang="en-US" dirty="0" smtClean="0"/>
              <a:t>D. King George</a:t>
            </a:r>
          </a:p>
          <a:p>
            <a:pPr lvl="1"/>
            <a:endParaRPr lang="en-US" dirty="0"/>
          </a:p>
        </p:txBody>
      </p:sp>
    </p:spTree>
    <p:extLst>
      <p:ext uri="{BB962C8B-B14F-4D97-AF65-F5344CB8AC3E}">
        <p14:creationId xmlns:p14="http://schemas.microsoft.com/office/powerpoint/2010/main" val="278293266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9. This group of warriors was from Scandinavia</a:t>
            </a:r>
          </a:p>
          <a:p>
            <a:pPr lvl="1"/>
            <a:r>
              <a:rPr lang="en-US" dirty="0" smtClean="0"/>
              <a:t>A.  Slavs</a:t>
            </a:r>
          </a:p>
          <a:p>
            <a:pPr lvl="1"/>
            <a:r>
              <a:rPr lang="en-US" dirty="0" smtClean="0"/>
              <a:t>B. Germans</a:t>
            </a:r>
          </a:p>
          <a:p>
            <a:pPr lvl="1"/>
            <a:r>
              <a:rPr lang="en-US" dirty="0" smtClean="0"/>
              <a:t>C. Vikings</a:t>
            </a:r>
          </a:p>
          <a:p>
            <a:pPr lvl="1"/>
            <a:r>
              <a:rPr lang="en-US" dirty="0" smtClean="0"/>
              <a:t>D. Goths</a:t>
            </a:r>
            <a:endParaRPr lang="en-US" dirty="0"/>
          </a:p>
        </p:txBody>
      </p:sp>
    </p:spTree>
    <p:extLst>
      <p:ext uri="{BB962C8B-B14F-4D97-AF65-F5344CB8AC3E}">
        <p14:creationId xmlns:p14="http://schemas.microsoft.com/office/powerpoint/2010/main" val="155033413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9000"/>
          </a:blip>
          <a:stretch>
            <a:fillRect/>
          </a:stretch>
        </p:blipFill>
        <p:spPr>
          <a:xfrm>
            <a:off x="2998394" y="-15693"/>
            <a:ext cx="6278990" cy="6969679"/>
          </a:xfrm>
          <a:prstGeom prst="rect">
            <a:avLst/>
          </a:prstGeom>
        </p:spPr>
      </p:pic>
      <p:sp>
        <p:nvSpPr>
          <p:cNvPr id="2" name="Title 1"/>
          <p:cNvSpPr>
            <a:spLocks noGrp="1"/>
          </p:cNvSpPr>
          <p:nvPr>
            <p:ph type="title"/>
          </p:nvPr>
        </p:nvSpPr>
        <p:spPr>
          <a:xfrm>
            <a:off x="838200" y="-211692"/>
            <a:ext cx="10515600" cy="1325563"/>
          </a:xfrm>
        </p:spPr>
        <p:txBody>
          <a:bodyPr/>
          <a:lstStyle/>
          <a:p>
            <a:pPr algn="ctr"/>
            <a:r>
              <a:rPr lang="en-US" dirty="0" smtClean="0">
                <a:solidFill>
                  <a:srgbClr val="FF0000"/>
                </a:solidFill>
              </a:rPr>
              <a:t>Feudal Society (800-1400)</a:t>
            </a:r>
            <a:endParaRPr lang="en-US" dirty="0">
              <a:solidFill>
                <a:srgbClr val="FF0000"/>
              </a:solidFill>
            </a:endParaRPr>
          </a:p>
        </p:txBody>
      </p:sp>
      <p:sp>
        <p:nvSpPr>
          <p:cNvPr id="3" name="Content Placeholder 2"/>
          <p:cNvSpPr>
            <a:spLocks noGrp="1"/>
          </p:cNvSpPr>
          <p:nvPr>
            <p:ph idx="1"/>
          </p:nvPr>
        </p:nvSpPr>
        <p:spPr>
          <a:xfrm>
            <a:off x="70550" y="908286"/>
            <a:ext cx="12191999" cy="4351338"/>
          </a:xfrm>
        </p:spPr>
        <p:txBody>
          <a:bodyPr/>
          <a:lstStyle/>
          <a:p>
            <a:r>
              <a:rPr lang="en-US" u="sng" dirty="0" smtClean="0">
                <a:solidFill>
                  <a:srgbClr val="0000FF"/>
                </a:solidFill>
              </a:rPr>
              <a:t>Feudalism: Kings offered nobles a grant of land, known as a fief, in exchange for loyalty and service.  The noble gave allegiance to the Kings</a:t>
            </a:r>
          </a:p>
          <a:p>
            <a:r>
              <a:rPr lang="en-US" dirty="0" smtClean="0"/>
              <a:t>Done to protect themselves from violence and to provide for basic economic needs</a:t>
            </a:r>
          </a:p>
          <a:p>
            <a:r>
              <a:rPr lang="en-US" dirty="0" smtClean="0"/>
              <a:t>Helped to survive the breakdown of central government and order</a:t>
            </a:r>
          </a:p>
          <a:p>
            <a:r>
              <a:rPr lang="en-US" u="sng" dirty="0">
                <a:solidFill>
                  <a:srgbClr val="0000FF"/>
                </a:solidFill>
              </a:rPr>
              <a:t>Characterized by key relationships…..</a:t>
            </a:r>
          </a:p>
        </p:txBody>
      </p:sp>
      <p:pic>
        <p:nvPicPr>
          <p:cNvPr id="5" name="Picture 4"/>
          <p:cNvPicPr>
            <a:picLocks noChangeAspect="1"/>
          </p:cNvPicPr>
          <p:nvPr/>
        </p:nvPicPr>
        <p:blipFill>
          <a:blip r:embed="rId3"/>
          <a:stretch>
            <a:fillRect/>
          </a:stretch>
        </p:blipFill>
        <p:spPr>
          <a:xfrm>
            <a:off x="7795825" y="3719189"/>
            <a:ext cx="4396175" cy="3209375"/>
          </a:xfrm>
          <a:prstGeom prst="rect">
            <a:avLst/>
          </a:prstGeom>
        </p:spPr>
      </p:pic>
      <p:pic>
        <p:nvPicPr>
          <p:cNvPr id="6" name="Picture 5"/>
          <p:cNvPicPr>
            <a:picLocks noChangeAspect="1"/>
          </p:cNvPicPr>
          <p:nvPr/>
        </p:nvPicPr>
        <p:blipFill>
          <a:blip r:embed="rId4"/>
          <a:stretch>
            <a:fillRect/>
          </a:stretch>
        </p:blipFill>
        <p:spPr>
          <a:xfrm>
            <a:off x="141100" y="4195988"/>
            <a:ext cx="6208440" cy="2662011"/>
          </a:xfrm>
          <a:prstGeom prst="rect">
            <a:avLst/>
          </a:prstGeom>
        </p:spPr>
      </p:pic>
    </p:spTree>
    <p:extLst>
      <p:ext uri="{BB962C8B-B14F-4D97-AF65-F5344CB8AC3E}">
        <p14:creationId xmlns:p14="http://schemas.microsoft.com/office/powerpoint/2010/main" val="295820614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333500" y="0"/>
            <a:ext cx="9525000" cy="6858000"/>
          </a:xfrm>
          <a:prstGeom prst="rect">
            <a:avLst/>
          </a:prstGeom>
        </p:spPr>
      </p:pic>
    </p:spTree>
    <p:extLst>
      <p:ext uri="{BB962C8B-B14F-4D97-AF65-F5344CB8AC3E}">
        <p14:creationId xmlns:p14="http://schemas.microsoft.com/office/powerpoint/2010/main" val="391158578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alphaModFix amt="29000"/>
          </a:blip>
          <a:stretch>
            <a:fillRect/>
          </a:stretch>
        </p:blipFill>
        <p:spPr>
          <a:xfrm>
            <a:off x="2998394" y="-15693"/>
            <a:ext cx="6278990" cy="6969679"/>
          </a:xfrm>
          <a:prstGeom prst="rect">
            <a:avLst/>
          </a:prstGeom>
        </p:spPr>
      </p:pic>
      <p:sp>
        <p:nvSpPr>
          <p:cNvPr id="2" name="Title 1"/>
          <p:cNvSpPr>
            <a:spLocks noGrp="1"/>
          </p:cNvSpPr>
          <p:nvPr>
            <p:ph type="title"/>
          </p:nvPr>
        </p:nvSpPr>
        <p:spPr>
          <a:xfrm>
            <a:off x="414897" y="0"/>
            <a:ext cx="3853405" cy="1325563"/>
          </a:xfrm>
        </p:spPr>
        <p:txBody>
          <a:bodyPr/>
          <a:lstStyle/>
          <a:p>
            <a:pPr algn="ctr"/>
            <a:r>
              <a:rPr lang="en-US" dirty="0" smtClean="0">
                <a:solidFill>
                  <a:srgbClr val="FF0000"/>
                </a:solidFill>
              </a:rPr>
              <a:t>Social</a:t>
            </a:r>
            <a:endParaRPr lang="en-US" dirty="0">
              <a:solidFill>
                <a:srgbClr val="FF0000"/>
              </a:solidFill>
            </a:endParaRPr>
          </a:p>
        </p:txBody>
      </p:sp>
      <p:sp>
        <p:nvSpPr>
          <p:cNvPr id="3" name="Content Placeholder 2"/>
          <p:cNvSpPr>
            <a:spLocks noGrp="1"/>
          </p:cNvSpPr>
          <p:nvPr>
            <p:ph idx="1"/>
          </p:nvPr>
        </p:nvSpPr>
        <p:spPr>
          <a:xfrm>
            <a:off x="246928" y="1825625"/>
            <a:ext cx="3527522" cy="4351338"/>
          </a:xfrm>
        </p:spPr>
        <p:txBody>
          <a:bodyPr/>
          <a:lstStyle/>
          <a:p>
            <a:r>
              <a:rPr lang="en-US" dirty="0" smtClean="0"/>
              <a:t>Class structure based on the control of land and military power</a:t>
            </a:r>
          </a:p>
          <a:p>
            <a:r>
              <a:rPr lang="en-US" u="sng" dirty="0" smtClean="0">
                <a:solidFill>
                  <a:srgbClr val="0000FF"/>
                </a:solidFill>
              </a:rPr>
              <a:t>Lords: land in exchange for service</a:t>
            </a:r>
          </a:p>
          <a:p>
            <a:r>
              <a:rPr lang="en-US" u="sng" dirty="0" smtClean="0">
                <a:solidFill>
                  <a:srgbClr val="0000FF"/>
                </a:solidFill>
              </a:rPr>
              <a:t>Knights: armed warriors on horseback </a:t>
            </a:r>
            <a:r>
              <a:rPr lang="en-US" dirty="0" smtClean="0">
                <a:solidFill>
                  <a:srgbClr val="548235"/>
                </a:solidFill>
              </a:rPr>
              <a:t>(</a:t>
            </a:r>
            <a:r>
              <a:rPr lang="en-US" dirty="0" smtClean="0">
                <a:solidFill>
                  <a:srgbClr val="000000"/>
                </a:solidFill>
              </a:rPr>
              <a:t>Chivalry</a:t>
            </a:r>
            <a:r>
              <a:rPr lang="en-US" dirty="0" smtClean="0">
                <a:solidFill>
                  <a:srgbClr val="548235"/>
                </a:solidFill>
              </a:rPr>
              <a:t>)</a:t>
            </a:r>
            <a:endParaRPr lang="en-US" dirty="0">
              <a:solidFill>
                <a:srgbClr val="548235"/>
              </a:solidFill>
            </a:endParaRPr>
          </a:p>
        </p:txBody>
      </p:sp>
      <p:pic>
        <p:nvPicPr>
          <p:cNvPr id="5" name="Picture 4"/>
          <p:cNvPicPr>
            <a:picLocks noChangeAspect="1"/>
          </p:cNvPicPr>
          <p:nvPr/>
        </p:nvPicPr>
        <p:blipFill>
          <a:blip r:embed="rId3"/>
          <a:stretch>
            <a:fillRect/>
          </a:stretch>
        </p:blipFill>
        <p:spPr>
          <a:xfrm>
            <a:off x="3337136" y="0"/>
            <a:ext cx="9396391" cy="6858000"/>
          </a:xfrm>
          <a:prstGeom prst="rect">
            <a:avLst/>
          </a:prstGeom>
        </p:spPr>
      </p:pic>
    </p:spTree>
    <p:extLst>
      <p:ext uri="{BB962C8B-B14F-4D97-AF65-F5344CB8AC3E}">
        <p14:creationId xmlns:p14="http://schemas.microsoft.com/office/powerpoint/2010/main" val="11098756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63761" y="0"/>
            <a:ext cx="8390386" cy="6456664"/>
          </a:xfrm>
          <a:prstGeom prst="rect">
            <a:avLst/>
          </a:prstGeom>
        </p:spPr>
      </p:pic>
    </p:spTree>
    <p:extLst>
      <p:ext uri="{BB962C8B-B14F-4D97-AF65-F5344CB8AC3E}">
        <p14:creationId xmlns:p14="http://schemas.microsoft.com/office/powerpoint/2010/main" val="2001845792"/>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9000"/>
          </a:blip>
          <a:stretch>
            <a:fillRect/>
          </a:stretch>
        </p:blipFill>
        <p:spPr>
          <a:xfrm>
            <a:off x="2998394" y="-15693"/>
            <a:ext cx="6278990" cy="6969679"/>
          </a:xfrm>
          <a:prstGeom prst="rect">
            <a:avLst/>
          </a:prstGeom>
        </p:spPr>
      </p:pic>
      <p:sp>
        <p:nvSpPr>
          <p:cNvPr id="2" name="Title 1"/>
          <p:cNvSpPr>
            <a:spLocks noGrp="1"/>
          </p:cNvSpPr>
          <p:nvPr>
            <p:ph type="title"/>
          </p:nvPr>
        </p:nvSpPr>
        <p:spPr/>
        <p:txBody>
          <a:bodyPr/>
          <a:lstStyle/>
          <a:p>
            <a:pPr algn="ctr"/>
            <a:r>
              <a:rPr lang="en-US" dirty="0" smtClean="0">
                <a:solidFill>
                  <a:srgbClr val="FF0000"/>
                </a:solidFill>
              </a:rPr>
              <a:t>Political</a:t>
            </a:r>
            <a:endParaRPr lang="en-US" dirty="0">
              <a:solidFill>
                <a:srgbClr val="FF0000"/>
              </a:solidFill>
            </a:endParaRPr>
          </a:p>
        </p:txBody>
      </p:sp>
      <p:sp>
        <p:nvSpPr>
          <p:cNvPr id="3" name="Content Placeholder 2"/>
          <p:cNvSpPr>
            <a:spLocks noGrp="1"/>
          </p:cNvSpPr>
          <p:nvPr>
            <p:ph idx="1"/>
          </p:nvPr>
        </p:nvSpPr>
        <p:spPr>
          <a:xfrm>
            <a:off x="0" y="1598377"/>
            <a:ext cx="4382533" cy="5259623"/>
          </a:xfrm>
        </p:spPr>
        <p:txBody>
          <a:bodyPr/>
          <a:lstStyle/>
          <a:p>
            <a:r>
              <a:rPr lang="en-US" u="sng" dirty="0" smtClean="0">
                <a:solidFill>
                  <a:srgbClr val="0000FF"/>
                </a:solidFill>
              </a:rPr>
              <a:t>Nobles in control</a:t>
            </a:r>
          </a:p>
          <a:p>
            <a:r>
              <a:rPr lang="en-US" dirty="0" smtClean="0"/>
              <a:t>Had large castles</a:t>
            </a:r>
          </a:p>
          <a:p>
            <a:r>
              <a:rPr lang="en-US" dirty="0" smtClean="0"/>
              <a:t>Surrounded themselves with knights</a:t>
            </a:r>
          </a:p>
          <a:p>
            <a:r>
              <a:rPr lang="en-US" u="sng" dirty="0" smtClean="0">
                <a:solidFill>
                  <a:srgbClr val="0000FF"/>
                </a:solidFill>
              </a:rPr>
              <a:t>King relied on nobles for his army</a:t>
            </a:r>
          </a:p>
          <a:p>
            <a:r>
              <a:rPr lang="en-US" dirty="0" smtClean="0"/>
              <a:t>Nobles often fought and challenged the King</a:t>
            </a:r>
          </a:p>
          <a:p>
            <a:r>
              <a:rPr lang="en-US" u="sng" dirty="0" smtClean="0">
                <a:solidFill>
                  <a:srgbClr val="0000FF"/>
                </a:solidFill>
              </a:rPr>
              <a:t>Frequent civil wars</a:t>
            </a:r>
            <a:endParaRPr lang="en-US" u="sng" dirty="0">
              <a:solidFill>
                <a:srgbClr val="0000FF"/>
              </a:solidFill>
            </a:endParaRPr>
          </a:p>
        </p:txBody>
      </p:sp>
      <p:pic>
        <p:nvPicPr>
          <p:cNvPr id="5" name="Picture 4"/>
          <p:cNvPicPr>
            <a:picLocks noChangeAspect="1"/>
          </p:cNvPicPr>
          <p:nvPr/>
        </p:nvPicPr>
        <p:blipFill>
          <a:blip r:embed="rId3"/>
          <a:stretch>
            <a:fillRect/>
          </a:stretch>
        </p:blipFill>
        <p:spPr>
          <a:xfrm>
            <a:off x="8009456" y="987905"/>
            <a:ext cx="4182543" cy="5439724"/>
          </a:xfrm>
          <a:prstGeom prst="rect">
            <a:avLst/>
          </a:prstGeom>
        </p:spPr>
      </p:pic>
      <p:pic>
        <p:nvPicPr>
          <p:cNvPr id="6" name="Picture 5"/>
          <p:cNvPicPr>
            <a:picLocks noChangeAspect="1"/>
          </p:cNvPicPr>
          <p:nvPr/>
        </p:nvPicPr>
        <p:blipFill>
          <a:blip r:embed="rId4"/>
          <a:stretch>
            <a:fillRect/>
          </a:stretch>
        </p:blipFill>
        <p:spPr>
          <a:xfrm>
            <a:off x="4617196" y="1713070"/>
            <a:ext cx="2931701" cy="5049041"/>
          </a:xfrm>
          <a:prstGeom prst="rect">
            <a:avLst/>
          </a:prstGeom>
        </p:spPr>
      </p:pic>
    </p:spTree>
    <p:extLst>
      <p:ext uri="{BB962C8B-B14F-4D97-AF65-F5344CB8AC3E}">
        <p14:creationId xmlns:p14="http://schemas.microsoft.com/office/powerpoint/2010/main" val="389534150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1937" y="-176410"/>
            <a:ext cx="6710698" cy="1325563"/>
          </a:xfrm>
        </p:spPr>
        <p:txBody>
          <a:bodyPr/>
          <a:lstStyle/>
          <a:p>
            <a:pPr algn="ctr"/>
            <a:r>
              <a:rPr lang="en-US" dirty="0" smtClean="0">
                <a:solidFill>
                  <a:srgbClr val="FF0000"/>
                </a:solidFill>
              </a:rPr>
              <a:t>Economic</a:t>
            </a:r>
            <a:endParaRPr lang="en-US" dirty="0">
              <a:solidFill>
                <a:srgbClr val="FF0000"/>
              </a:solidFill>
            </a:endParaRPr>
          </a:p>
        </p:txBody>
      </p:sp>
      <p:sp>
        <p:nvSpPr>
          <p:cNvPr id="3" name="Content Placeholder 2"/>
          <p:cNvSpPr>
            <a:spLocks noGrp="1"/>
          </p:cNvSpPr>
          <p:nvPr>
            <p:ph idx="1"/>
          </p:nvPr>
        </p:nvSpPr>
        <p:spPr>
          <a:xfrm>
            <a:off x="1" y="882058"/>
            <a:ext cx="4197752" cy="5975942"/>
          </a:xfrm>
        </p:spPr>
        <p:txBody>
          <a:bodyPr>
            <a:normAutofit/>
          </a:bodyPr>
          <a:lstStyle/>
          <a:p>
            <a:r>
              <a:rPr lang="en-US" dirty="0" smtClean="0"/>
              <a:t>During </a:t>
            </a:r>
            <a:r>
              <a:rPr lang="en-US" dirty="0"/>
              <a:t>feudalism, most people lived on manors</a:t>
            </a:r>
          </a:p>
          <a:p>
            <a:r>
              <a:rPr lang="en-US" u="sng" dirty="0" smtClean="0">
                <a:solidFill>
                  <a:srgbClr val="0000FF"/>
                </a:solidFill>
              </a:rPr>
              <a:t>Manor: consists of lord’s house and the peasants living in the area</a:t>
            </a:r>
          </a:p>
          <a:p>
            <a:r>
              <a:rPr lang="en-US" u="sng" dirty="0" smtClean="0">
                <a:solidFill>
                  <a:srgbClr val="0000FF"/>
                </a:solidFill>
              </a:rPr>
              <a:t>Known as </a:t>
            </a:r>
            <a:r>
              <a:rPr lang="en-US" u="sng" dirty="0" err="1" smtClean="0">
                <a:solidFill>
                  <a:srgbClr val="0000FF"/>
                </a:solidFill>
              </a:rPr>
              <a:t>manorialism</a:t>
            </a:r>
            <a:endParaRPr lang="en-US" u="sng" dirty="0" smtClean="0">
              <a:solidFill>
                <a:srgbClr val="0000FF"/>
              </a:solidFill>
            </a:endParaRPr>
          </a:p>
          <a:p>
            <a:r>
              <a:rPr lang="en-US" dirty="0" smtClean="0"/>
              <a:t>Made own food, clothing</a:t>
            </a:r>
          </a:p>
          <a:p>
            <a:r>
              <a:rPr lang="en-US" dirty="0" smtClean="0"/>
              <a:t>Varied in size</a:t>
            </a:r>
          </a:p>
          <a:p>
            <a:r>
              <a:rPr lang="en-US" dirty="0" smtClean="0"/>
              <a:t>Every noble had at least one manor</a:t>
            </a:r>
          </a:p>
          <a:p>
            <a:endParaRPr lang="en-US" dirty="0"/>
          </a:p>
        </p:txBody>
      </p:sp>
      <p:pic>
        <p:nvPicPr>
          <p:cNvPr id="4" name="Picture 3"/>
          <p:cNvPicPr>
            <a:picLocks noChangeAspect="1"/>
          </p:cNvPicPr>
          <p:nvPr/>
        </p:nvPicPr>
        <p:blipFill>
          <a:blip r:embed="rId2"/>
          <a:stretch>
            <a:fillRect/>
          </a:stretch>
        </p:blipFill>
        <p:spPr>
          <a:xfrm>
            <a:off x="3977064" y="564516"/>
            <a:ext cx="8391311" cy="6293483"/>
          </a:xfrm>
          <a:prstGeom prst="rect">
            <a:avLst/>
          </a:prstGeom>
        </p:spPr>
      </p:pic>
    </p:spTree>
    <p:extLst>
      <p:ext uri="{BB962C8B-B14F-4D97-AF65-F5344CB8AC3E}">
        <p14:creationId xmlns:p14="http://schemas.microsoft.com/office/powerpoint/2010/main" val="123275070"/>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9000"/>
          </a:blip>
          <a:stretch>
            <a:fillRect/>
          </a:stretch>
        </p:blipFill>
        <p:spPr>
          <a:xfrm>
            <a:off x="2998394" y="0"/>
            <a:ext cx="6278990" cy="6969679"/>
          </a:xfrm>
          <a:prstGeom prst="rect">
            <a:avLst/>
          </a:prstGeom>
        </p:spPr>
      </p:pic>
      <p:sp>
        <p:nvSpPr>
          <p:cNvPr id="3" name="Content Placeholder 2"/>
          <p:cNvSpPr>
            <a:spLocks noGrp="1"/>
          </p:cNvSpPr>
          <p:nvPr>
            <p:ph idx="1"/>
          </p:nvPr>
        </p:nvSpPr>
        <p:spPr>
          <a:xfrm>
            <a:off x="105825" y="176410"/>
            <a:ext cx="7310377" cy="4351338"/>
          </a:xfrm>
        </p:spPr>
        <p:txBody>
          <a:bodyPr/>
          <a:lstStyle/>
          <a:p>
            <a:r>
              <a:rPr lang="en-US" u="sng" dirty="0" smtClean="0">
                <a:solidFill>
                  <a:srgbClr val="0000FF"/>
                </a:solidFill>
              </a:rPr>
              <a:t>Serfs: </a:t>
            </a:r>
          </a:p>
          <a:p>
            <a:r>
              <a:rPr lang="en-US" dirty="0" smtClean="0"/>
              <a:t>peasant farmers</a:t>
            </a:r>
          </a:p>
          <a:p>
            <a:r>
              <a:rPr lang="en-US" u="sng" dirty="0" smtClean="0">
                <a:solidFill>
                  <a:srgbClr val="0000FF"/>
                </a:solidFill>
              </a:rPr>
              <a:t>Gave lord part of their harvest in return for the use of land and protection</a:t>
            </a:r>
          </a:p>
          <a:p>
            <a:r>
              <a:rPr lang="en-US" dirty="0" smtClean="0"/>
              <a:t>Serfs were bound to the land and had no say</a:t>
            </a:r>
            <a:endParaRPr lang="en-US" dirty="0"/>
          </a:p>
        </p:txBody>
      </p:sp>
      <p:pic>
        <p:nvPicPr>
          <p:cNvPr id="5" name="Picture 4"/>
          <p:cNvPicPr>
            <a:picLocks noChangeAspect="1"/>
          </p:cNvPicPr>
          <p:nvPr/>
        </p:nvPicPr>
        <p:blipFill>
          <a:blip r:embed="rId3"/>
          <a:stretch>
            <a:fillRect/>
          </a:stretch>
        </p:blipFill>
        <p:spPr>
          <a:xfrm>
            <a:off x="910288" y="2855809"/>
            <a:ext cx="5474528" cy="3762494"/>
          </a:xfrm>
          <a:prstGeom prst="rect">
            <a:avLst/>
          </a:prstGeom>
        </p:spPr>
      </p:pic>
      <p:pic>
        <p:nvPicPr>
          <p:cNvPr id="6" name="Picture 5"/>
          <p:cNvPicPr>
            <a:picLocks noChangeAspect="1"/>
          </p:cNvPicPr>
          <p:nvPr/>
        </p:nvPicPr>
        <p:blipFill>
          <a:blip r:embed="rId4"/>
          <a:stretch>
            <a:fillRect/>
          </a:stretch>
        </p:blipFill>
        <p:spPr>
          <a:xfrm>
            <a:off x="8026400" y="311824"/>
            <a:ext cx="4165600" cy="5740400"/>
          </a:xfrm>
          <a:prstGeom prst="rect">
            <a:avLst/>
          </a:prstGeom>
        </p:spPr>
      </p:pic>
    </p:spTree>
    <p:extLst>
      <p:ext uri="{BB962C8B-B14F-4D97-AF65-F5344CB8AC3E}">
        <p14:creationId xmlns:p14="http://schemas.microsoft.com/office/powerpoint/2010/main" val="4208468938"/>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29000"/>
          </a:blip>
          <a:stretch>
            <a:fillRect/>
          </a:stretch>
        </p:blipFill>
        <p:spPr>
          <a:xfrm>
            <a:off x="2998394" y="-15693"/>
            <a:ext cx="6278990" cy="6969679"/>
          </a:xfrm>
          <a:prstGeom prst="rect">
            <a:avLst/>
          </a:prstGeom>
        </p:spPr>
      </p:pic>
      <p:sp>
        <p:nvSpPr>
          <p:cNvPr id="2" name="Title 1"/>
          <p:cNvSpPr>
            <a:spLocks noGrp="1"/>
          </p:cNvSpPr>
          <p:nvPr>
            <p:ph type="title"/>
          </p:nvPr>
        </p:nvSpPr>
        <p:spPr>
          <a:xfrm>
            <a:off x="838200" y="82869"/>
            <a:ext cx="10515600" cy="1325563"/>
          </a:xfrm>
        </p:spPr>
        <p:txBody>
          <a:bodyPr/>
          <a:lstStyle/>
          <a:p>
            <a:r>
              <a:rPr lang="en-US" dirty="0" smtClean="0">
                <a:solidFill>
                  <a:srgbClr val="0000FF"/>
                </a:solidFill>
              </a:rPr>
              <a:t>Farming</a:t>
            </a:r>
            <a:r>
              <a:rPr lang="en-US" dirty="0" smtClean="0"/>
              <a:t> </a:t>
            </a:r>
            <a:endParaRPr lang="en-US" dirty="0"/>
          </a:p>
        </p:txBody>
      </p:sp>
      <p:sp>
        <p:nvSpPr>
          <p:cNvPr id="3" name="Content Placeholder 2"/>
          <p:cNvSpPr>
            <a:spLocks noGrp="1"/>
          </p:cNvSpPr>
          <p:nvPr>
            <p:ph idx="1"/>
          </p:nvPr>
        </p:nvSpPr>
        <p:spPr>
          <a:xfrm>
            <a:off x="379622" y="1225826"/>
            <a:ext cx="10515600" cy="4351338"/>
          </a:xfrm>
        </p:spPr>
        <p:txBody>
          <a:bodyPr/>
          <a:lstStyle/>
          <a:p>
            <a:r>
              <a:rPr lang="en-US" u="sng" dirty="0" smtClean="0">
                <a:solidFill>
                  <a:srgbClr val="0000FF"/>
                </a:solidFill>
              </a:rPr>
              <a:t>Three field system: only 2/3 of land was used while the other remained fallow (uncultivated)</a:t>
            </a:r>
          </a:p>
          <a:p>
            <a:r>
              <a:rPr lang="en-US" dirty="0" smtClean="0"/>
              <a:t>Very affected by bad weather</a:t>
            </a:r>
          </a:p>
          <a:p>
            <a:r>
              <a:rPr lang="en-US" dirty="0" smtClean="0"/>
              <a:t>Great Famine of 1315-1322, led to millions of deaths</a:t>
            </a:r>
            <a:endParaRPr lang="en-US" dirty="0"/>
          </a:p>
        </p:txBody>
      </p:sp>
      <p:pic>
        <p:nvPicPr>
          <p:cNvPr id="4" name="Picture 3"/>
          <p:cNvPicPr>
            <a:picLocks noChangeAspect="1"/>
          </p:cNvPicPr>
          <p:nvPr/>
        </p:nvPicPr>
        <p:blipFill>
          <a:blip r:embed="rId3"/>
          <a:stretch>
            <a:fillRect/>
          </a:stretch>
        </p:blipFill>
        <p:spPr>
          <a:xfrm>
            <a:off x="5884187" y="3242909"/>
            <a:ext cx="5192233" cy="3634563"/>
          </a:xfrm>
          <a:prstGeom prst="rect">
            <a:avLst/>
          </a:prstGeom>
        </p:spPr>
      </p:pic>
    </p:spTree>
    <p:extLst>
      <p:ext uri="{BB962C8B-B14F-4D97-AF65-F5344CB8AC3E}">
        <p14:creationId xmlns:p14="http://schemas.microsoft.com/office/powerpoint/2010/main" val="4287453428"/>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9000"/>
          </a:blip>
          <a:stretch>
            <a:fillRect/>
          </a:stretch>
        </p:blipFill>
        <p:spPr>
          <a:xfrm>
            <a:off x="2998394" y="0"/>
            <a:ext cx="6278990" cy="6969679"/>
          </a:xfrm>
          <a:prstGeom prst="rect">
            <a:avLst/>
          </a:prstGeom>
        </p:spPr>
      </p:pic>
      <p:sp>
        <p:nvSpPr>
          <p:cNvPr id="2" name="Title 1"/>
          <p:cNvSpPr>
            <a:spLocks noGrp="1"/>
          </p:cNvSpPr>
          <p:nvPr>
            <p:ph type="title"/>
          </p:nvPr>
        </p:nvSpPr>
        <p:spPr>
          <a:xfrm>
            <a:off x="7928521" y="-164105"/>
            <a:ext cx="3782855" cy="1325563"/>
          </a:xfrm>
        </p:spPr>
        <p:txBody>
          <a:bodyPr/>
          <a:lstStyle/>
          <a:p>
            <a:r>
              <a:rPr lang="en-US" dirty="0" smtClean="0">
                <a:solidFill>
                  <a:srgbClr val="548235"/>
                </a:solidFill>
              </a:rPr>
              <a:t>Peasant Life</a:t>
            </a:r>
            <a:endParaRPr lang="en-US" dirty="0">
              <a:solidFill>
                <a:srgbClr val="548235"/>
              </a:solidFill>
            </a:endParaRPr>
          </a:p>
        </p:txBody>
      </p:sp>
      <p:sp>
        <p:nvSpPr>
          <p:cNvPr id="3" name="Content Placeholder 2"/>
          <p:cNvSpPr>
            <a:spLocks noGrp="1"/>
          </p:cNvSpPr>
          <p:nvPr>
            <p:ph idx="1"/>
          </p:nvPr>
        </p:nvSpPr>
        <p:spPr>
          <a:xfrm>
            <a:off x="6702292" y="987906"/>
            <a:ext cx="5489708" cy="5870094"/>
          </a:xfrm>
        </p:spPr>
        <p:txBody>
          <a:bodyPr>
            <a:normAutofit/>
          </a:bodyPr>
          <a:lstStyle/>
          <a:p>
            <a:r>
              <a:rPr lang="en-US" dirty="0" smtClean="0"/>
              <a:t>Produced the food</a:t>
            </a:r>
          </a:p>
          <a:p>
            <a:r>
              <a:rPr lang="en-US" dirty="0" smtClean="0"/>
              <a:t>Some were millers, blacksmiths, and tavern owners</a:t>
            </a:r>
          </a:p>
          <a:p>
            <a:r>
              <a:rPr lang="en-US" u="sng" dirty="0" smtClean="0">
                <a:solidFill>
                  <a:srgbClr val="0000FF"/>
                </a:solidFill>
              </a:rPr>
              <a:t>Spent most of time working the land</a:t>
            </a:r>
          </a:p>
          <a:p>
            <a:r>
              <a:rPr lang="en-US" dirty="0" smtClean="0"/>
              <a:t>Lived in small towns or nearby farms on the manor</a:t>
            </a:r>
          </a:p>
          <a:p>
            <a:r>
              <a:rPr lang="en-US" dirty="0" smtClean="0"/>
              <a:t>2 room cottage with walls of dried mud, plastered branches, and straw, thatch roof, earth floors, straw for bed, pigs and other animals lived in the house</a:t>
            </a:r>
            <a:endParaRPr lang="en-US" dirty="0"/>
          </a:p>
        </p:txBody>
      </p:sp>
      <p:pic>
        <p:nvPicPr>
          <p:cNvPr id="5" name="Picture 4"/>
          <p:cNvPicPr>
            <a:picLocks noChangeAspect="1"/>
          </p:cNvPicPr>
          <p:nvPr/>
        </p:nvPicPr>
        <p:blipFill>
          <a:blip r:embed="rId3"/>
          <a:stretch>
            <a:fillRect/>
          </a:stretch>
        </p:blipFill>
        <p:spPr>
          <a:xfrm>
            <a:off x="0" y="0"/>
            <a:ext cx="3675089" cy="2279916"/>
          </a:xfrm>
          <a:prstGeom prst="rect">
            <a:avLst/>
          </a:prstGeom>
        </p:spPr>
      </p:pic>
      <p:pic>
        <p:nvPicPr>
          <p:cNvPr id="6" name="Picture 5"/>
          <p:cNvPicPr>
            <a:picLocks noChangeAspect="1"/>
          </p:cNvPicPr>
          <p:nvPr/>
        </p:nvPicPr>
        <p:blipFill>
          <a:blip r:embed="rId4"/>
          <a:stretch>
            <a:fillRect/>
          </a:stretch>
        </p:blipFill>
        <p:spPr>
          <a:xfrm>
            <a:off x="0" y="2413000"/>
            <a:ext cx="6350000" cy="4445000"/>
          </a:xfrm>
          <a:prstGeom prst="rect">
            <a:avLst/>
          </a:prstGeom>
        </p:spPr>
      </p:pic>
    </p:spTree>
    <p:extLst>
      <p:ext uri="{BB962C8B-B14F-4D97-AF65-F5344CB8AC3E}">
        <p14:creationId xmlns:p14="http://schemas.microsoft.com/office/powerpoint/2010/main" val="2465944902"/>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9000"/>
          </a:blip>
          <a:stretch>
            <a:fillRect/>
          </a:stretch>
        </p:blipFill>
        <p:spPr>
          <a:xfrm>
            <a:off x="2998394" y="-15693"/>
            <a:ext cx="6278990" cy="6969679"/>
          </a:xfrm>
          <a:prstGeom prst="rect">
            <a:avLst/>
          </a:prstGeom>
        </p:spPr>
      </p:pic>
      <p:sp>
        <p:nvSpPr>
          <p:cNvPr id="2" name="Title 1"/>
          <p:cNvSpPr>
            <a:spLocks noGrp="1"/>
          </p:cNvSpPr>
          <p:nvPr>
            <p:ph type="title"/>
          </p:nvPr>
        </p:nvSpPr>
        <p:spPr>
          <a:xfrm>
            <a:off x="838200" y="-340515"/>
            <a:ext cx="10515600" cy="1325563"/>
          </a:xfrm>
        </p:spPr>
        <p:txBody>
          <a:bodyPr/>
          <a:lstStyle/>
          <a:p>
            <a:r>
              <a:rPr lang="en-US" dirty="0" smtClean="0">
                <a:solidFill>
                  <a:srgbClr val="0000FF"/>
                </a:solidFill>
              </a:rPr>
              <a:t>Families</a:t>
            </a:r>
            <a:endParaRPr lang="en-US" dirty="0">
              <a:solidFill>
                <a:srgbClr val="0000FF"/>
              </a:solidFill>
            </a:endParaRPr>
          </a:p>
        </p:txBody>
      </p:sp>
      <p:sp>
        <p:nvSpPr>
          <p:cNvPr id="3" name="Content Placeholder 2"/>
          <p:cNvSpPr>
            <a:spLocks noGrp="1"/>
          </p:cNvSpPr>
          <p:nvPr>
            <p:ph idx="1"/>
          </p:nvPr>
        </p:nvSpPr>
        <p:spPr>
          <a:xfrm>
            <a:off x="0" y="705646"/>
            <a:ext cx="5820412" cy="6152353"/>
          </a:xfrm>
        </p:spPr>
        <p:txBody>
          <a:bodyPr>
            <a:normAutofit/>
          </a:bodyPr>
          <a:lstStyle/>
          <a:p>
            <a:r>
              <a:rPr lang="en-US" dirty="0" smtClean="0"/>
              <a:t>Role was determined by the Church and the nobility</a:t>
            </a:r>
          </a:p>
          <a:p>
            <a:r>
              <a:rPr lang="en-US" dirty="0" smtClean="0"/>
              <a:t>Obedient to men</a:t>
            </a:r>
          </a:p>
          <a:p>
            <a:r>
              <a:rPr lang="en-US" dirty="0" smtClean="0"/>
              <a:t>Inferior status blamed on Eve in the bible</a:t>
            </a:r>
          </a:p>
          <a:p>
            <a:r>
              <a:rPr lang="en-US" u="sng" dirty="0" smtClean="0">
                <a:solidFill>
                  <a:srgbClr val="0000FF"/>
                </a:solidFill>
              </a:rPr>
              <a:t>Extended families: all the family lived together</a:t>
            </a:r>
          </a:p>
          <a:p>
            <a:r>
              <a:rPr lang="en-US" dirty="0" smtClean="0"/>
              <a:t>Had large number of children, but most died</a:t>
            </a:r>
          </a:p>
          <a:p>
            <a:r>
              <a:rPr lang="en-US" dirty="0" smtClean="0">
                <a:solidFill>
                  <a:schemeClr val="tx1">
                    <a:lumMod val="95000"/>
                    <a:lumOff val="5000"/>
                  </a:schemeClr>
                </a:solidFill>
              </a:rPr>
              <a:t>Noble women: prayed and sewed, most not given education</a:t>
            </a:r>
          </a:p>
          <a:p>
            <a:r>
              <a:rPr lang="en-US" u="sng" dirty="0" smtClean="0">
                <a:solidFill>
                  <a:srgbClr val="0000FF"/>
                </a:solidFill>
              </a:rPr>
              <a:t>Poor women: very close to husband, worked side by side, ran home</a:t>
            </a:r>
            <a:endParaRPr lang="en-US" u="sng" dirty="0">
              <a:solidFill>
                <a:srgbClr val="0000FF"/>
              </a:solidFill>
            </a:endParaRPr>
          </a:p>
        </p:txBody>
      </p:sp>
      <p:pic>
        <p:nvPicPr>
          <p:cNvPr id="5" name="Picture 4"/>
          <p:cNvPicPr>
            <a:picLocks noChangeAspect="1"/>
          </p:cNvPicPr>
          <p:nvPr/>
        </p:nvPicPr>
        <p:blipFill>
          <a:blip r:embed="rId3"/>
          <a:stretch>
            <a:fillRect/>
          </a:stretch>
        </p:blipFill>
        <p:spPr>
          <a:xfrm>
            <a:off x="6002267" y="529234"/>
            <a:ext cx="2986393" cy="4001766"/>
          </a:xfrm>
          <a:prstGeom prst="rect">
            <a:avLst/>
          </a:prstGeom>
        </p:spPr>
      </p:pic>
      <p:pic>
        <p:nvPicPr>
          <p:cNvPr id="6" name="Picture 5"/>
          <p:cNvPicPr>
            <a:picLocks noChangeAspect="1"/>
          </p:cNvPicPr>
          <p:nvPr/>
        </p:nvPicPr>
        <p:blipFill>
          <a:blip r:embed="rId4"/>
          <a:stretch>
            <a:fillRect/>
          </a:stretch>
        </p:blipFill>
        <p:spPr>
          <a:xfrm>
            <a:off x="7713730" y="0"/>
            <a:ext cx="4584095" cy="6858000"/>
          </a:xfrm>
          <a:prstGeom prst="rect">
            <a:avLst/>
          </a:prstGeom>
        </p:spPr>
      </p:pic>
    </p:spTree>
    <p:extLst>
      <p:ext uri="{BB962C8B-B14F-4D97-AF65-F5344CB8AC3E}">
        <p14:creationId xmlns:p14="http://schemas.microsoft.com/office/powerpoint/2010/main" val="2688611274"/>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Quick Quiz</a:t>
            </a:r>
            <a:endParaRPr lang="en-US" dirty="0"/>
          </a:p>
        </p:txBody>
      </p:sp>
      <p:sp>
        <p:nvSpPr>
          <p:cNvPr id="3" name="Content Placeholder 2"/>
          <p:cNvSpPr>
            <a:spLocks noGrp="1"/>
          </p:cNvSpPr>
          <p:nvPr>
            <p:ph idx="1"/>
          </p:nvPr>
        </p:nvSpPr>
        <p:spPr/>
        <p:txBody>
          <a:bodyPr/>
          <a:lstStyle/>
          <a:p>
            <a:pPr marL="0" indent="0">
              <a:buNone/>
            </a:pPr>
            <a:r>
              <a:rPr lang="en-US" dirty="0" smtClean="0"/>
              <a:t>10. The exchange of land in return for services is known as</a:t>
            </a:r>
          </a:p>
          <a:p>
            <a:pPr marL="0" indent="0">
              <a:buNone/>
            </a:pPr>
            <a:r>
              <a:rPr lang="en-US" dirty="0"/>
              <a:t>	</a:t>
            </a:r>
            <a:r>
              <a:rPr lang="en-US" dirty="0" smtClean="0"/>
              <a:t>A. </a:t>
            </a:r>
            <a:r>
              <a:rPr lang="en-US" dirty="0" err="1" smtClean="0"/>
              <a:t>Manorialism</a:t>
            </a:r>
            <a:endParaRPr lang="en-US" dirty="0" smtClean="0"/>
          </a:p>
          <a:p>
            <a:pPr marL="0" indent="0">
              <a:buNone/>
            </a:pPr>
            <a:r>
              <a:rPr lang="en-US" dirty="0"/>
              <a:t>	</a:t>
            </a:r>
            <a:r>
              <a:rPr lang="en-US" dirty="0" smtClean="0"/>
              <a:t>B. Feudalism</a:t>
            </a:r>
          </a:p>
          <a:p>
            <a:pPr marL="0" indent="0">
              <a:buNone/>
            </a:pPr>
            <a:r>
              <a:rPr lang="en-US" dirty="0"/>
              <a:t>	</a:t>
            </a:r>
            <a:r>
              <a:rPr lang="en-US" dirty="0" smtClean="0"/>
              <a:t>C. Patriarchy</a:t>
            </a:r>
          </a:p>
          <a:p>
            <a:pPr marL="0" indent="0">
              <a:buNone/>
            </a:pPr>
            <a:r>
              <a:rPr lang="en-US" dirty="0"/>
              <a:t>	</a:t>
            </a:r>
            <a:r>
              <a:rPr lang="en-US" dirty="0" smtClean="0"/>
              <a:t>D. A Favor  </a:t>
            </a:r>
            <a:endParaRPr lang="en-US" dirty="0"/>
          </a:p>
        </p:txBody>
      </p:sp>
    </p:spTree>
    <p:extLst>
      <p:ext uri="{BB962C8B-B14F-4D97-AF65-F5344CB8AC3E}">
        <p14:creationId xmlns:p14="http://schemas.microsoft.com/office/powerpoint/2010/main" val="674993590"/>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r>
              <a:rPr lang="en-US" dirty="0" smtClean="0"/>
              <a:t>11. A grant of land is also known as a </a:t>
            </a:r>
          </a:p>
          <a:p>
            <a:pPr marL="0" indent="0">
              <a:buNone/>
            </a:pPr>
            <a:r>
              <a:rPr lang="en-US" dirty="0"/>
              <a:t>	</a:t>
            </a:r>
            <a:r>
              <a:rPr lang="en-US" dirty="0" smtClean="0"/>
              <a:t>A. Feud</a:t>
            </a:r>
          </a:p>
          <a:p>
            <a:pPr marL="0" indent="0">
              <a:buNone/>
            </a:pPr>
            <a:r>
              <a:rPr lang="en-US" dirty="0"/>
              <a:t>	</a:t>
            </a:r>
            <a:r>
              <a:rPr lang="en-US" dirty="0" smtClean="0"/>
              <a:t>B. Home</a:t>
            </a:r>
          </a:p>
          <a:p>
            <a:pPr marL="0" indent="0">
              <a:buNone/>
            </a:pPr>
            <a:r>
              <a:rPr lang="en-US" dirty="0"/>
              <a:t>	</a:t>
            </a:r>
            <a:r>
              <a:rPr lang="en-US" dirty="0" smtClean="0"/>
              <a:t>C. Castle</a:t>
            </a:r>
          </a:p>
          <a:p>
            <a:pPr marL="0" indent="0">
              <a:buNone/>
            </a:pPr>
            <a:r>
              <a:rPr lang="en-US" dirty="0"/>
              <a:t>	</a:t>
            </a:r>
            <a:r>
              <a:rPr lang="en-US" dirty="0" smtClean="0"/>
              <a:t>D. Fief </a:t>
            </a:r>
            <a:endParaRPr lang="en-US" dirty="0"/>
          </a:p>
        </p:txBody>
      </p:sp>
    </p:spTree>
    <p:extLst>
      <p:ext uri="{BB962C8B-B14F-4D97-AF65-F5344CB8AC3E}">
        <p14:creationId xmlns:p14="http://schemas.microsoft.com/office/powerpoint/2010/main" val="42005636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5000"/>
          </a:blip>
          <a:stretch>
            <a:fillRect/>
          </a:stretch>
        </p:blipFill>
        <p:spPr>
          <a:xfrm>
            <a:off x="868437" y="0"/>
            <a:ext cx="10490186" cy="6936228"/>
          </a:xfrm>
          <a:prstGeom prst="rect">
            <a:avLst/>
          </a:prstGeom>
        </p:spPr>
      </p:pic>
      <p:sp>
        <p:nvSpPr>
          <p:cNvPr id="2" name="Title 1"/>
          <p:cNvSpPr>
            <a:spLocks noGrp="1"/>
          </p:cNvSpPr>
          <p:nvPr>
            <p:ph type="title"/>
          </p:nvPr>
        </p:nvSpPr>
        <p:spPr/>
        <p:txBody>
          <a:bodyPr/>
          <a:lstStyle/>
          <a:p>
            <a:pPr algn="ctr"/>
            <a:r>
              <a:rPr lang="en-US" dirty="0" smtClean="0">
                <a:solidFill>
                  <a:srgbClr val="FF6600"/>
                </a:solidFill>
              </a:rPr>
              <a:t>Why did it survive?</a:t>
            </a:r>
            <a:endParaRPr lang="en-US" dirty="0">
              <a:solidFill>
                <a:srgbClr val="FF6600"/>
              </a:solidFill>
            </a:endParaRPr>
          </a:p>
        </p:txBody>
      </p:sp>
      <p:sp>
        <p:nvSpPr>
          <p:cNvPr id="3" name="Content Placeholder 2"/>
          <p:cNvSpPr>
            <a:spLocks noGrp="1"/>
          </p:cNvSpPr>
          <p:nvPr>
            <p:ph idx="1"/>
          </p:nvPr>
        </p:nvSpPr>
        <p:spPr/>
        <p:txBody>
          <a:bodyPr/>
          <a:lstStyle/>
          <a:p>
            <a:r>
              <a:rPr lang="en-US" dirty="0" smtClean="0">
                <a:solidFill>
                  <a:srgbClr val="FF6600"/>
                </a:solidFill>
              </a:rPr>
              <a:t>Classical Cultures</a:t>
            </a:r>
            <a:r>
              <a:rPr lang="en-US" dirty="0" smtClean="0"/>
              <a:t>: infusion of Greek, Roman, Christian, and Middle Eastern cultures</a:t>
            </a:r>
          </a:p>
          <a:p>
            <a:r>
              <a:rPr lang="en-US" dirty="0" smtClean="0">
                <a:solidFill>
                  <a:srgbClr val="FF6600"/>
                </a:solidFill>
              </a:rPr>
              <a:t>Strong Central Government: powerful emperors</a:t>
            </a:r>
          </a:p>
          <a:p>
            <a:r>
              <a:rPr lang="en-US" dirty="0" smtClean="0">
                <a:solidFill>
                  <a:srgbClr val="FF6600"/>
                </a:solidFill>
              </a:rPr>
              <a:t>Location</a:t>
            </a:r>
            <a:r>
              <a:rPr lang="en-US" dirty="0" smtClean="0"/>
              <a:t>: </a:t>
            </a:r>
            <a:r>
              <a:rPr lang="en-US" dirty="0" smtClean="0">
                <a:solidFill>
                  <a:schemeClr val="accent2">
                    <a:lumMod val="75000"/>
                  </a:schemeClr>
                </a:solidFill>
              </a:rPr>
              <a:t>major center for trade</a:t>
            </a:r>
          </a:p>
          <a:p>
            <a:r>
              <a:rPr lang="en-US" dirty="0" smtClean="0">
                <a:solidFill>
                  <a:srgbClr val="FF6600"/>
                </a:solidFill>
              </a:rPr>
              <a:t>Large Army</a:t>
            </a:r>
            <a:endParaRPr lang="en-US" dirty="0">
              <a:solidFill>
                <a:srgbClr val="FF6600"/>
              </a:solidFill>
            </a:endParaRPr>
          </a:p>
        </p:txBody>
      </p:sp>
      <p:pic>
        <p:nvPicPr>
          <p:cNvPr id="5" name="Picture 4"/>
          <p:cNvPicPr>
            <a:picLocks noChangeAspect="1"/>
          </p:cNvPicPr>
          <p:nvPr/>
        </p:nvPicPr>
        <p:blipFill>
          <a:blip r:embed="rId3"/>
          <a:stretch>
            <a:fillRect/>
          </a:stretch>
        </p:blipFill>
        <p:spPr>
          <a:xfrm>
            <a:off x="6613507" y="3634078"/>
            <a:ext cx="4322227" cy="3223922"/>
          </a:xfrm>
          <a:prstGeom prst="rect">
            <a:avLst/>
          </a:prstGeom>
        </p:spPr>
      </p:pic>
    </p:spTree>
    <p:extLst>
      <p:ext uri="{BB962C8B-B14F-4D97-AF65-F5344CB8AC3E}">
        <p14:creationId xmlns:p14="http://schemas.microsoft.com/office/powerpoint/2010/main" val="1598369707"/>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r>
              <a:rPr lang="en-US" dirty="0" smtClean="0"/>
              <a:t>12. All of the following groups are located in between the Vassals and Serfs except for…</a:t>
            </a:r>
          </a:p>
          <a:p>
            <a:pPr marL="0" indent="0">
              <a:buNone/>
            </a:pPr>
            <a:r>
              <a:rPr lang="en-US" dirty="0"/>
              <a:t>	</a:t>
            </a:r>
            <a:r>
              <a:rPr lang="en-US" dirty="0" smtClean="0"/>
              <a:t>A. Merchants</a:t>
            </a:r>
          </a:p>
          <a:p>
            <a:pPr marL="0" indent="0">
              <a:buNone/>
            </a:pPr>
            <a:r>
              <a:rPr lang="en-US" dirty="0"/>
              <a:t>	</a:t>
            </a:r>
            <a:r>
              <a:rPr lang="en-US" dirty="0" smtClean="0"/>
              <a:t>B.  Farmers</a:t>
            </a:r>
          </a:p>
          <a:p>
            <a:pPr marL="0" indent="0">
              <a:buNone/>
            </a:pPr>
            <a:r>
              <a:rPr lang="en-US" dirty="0"/>
              <a:t>	</a:t>
            </a:r>
            <a:r>
              <a:rPr lang="en-US" dirty="0" smtClean="0"/>
              <a:t>C. Craftsmen</a:t>
            </a:r>
          </a:p>
          <a:p>
            <a:pPr marL="0" indent="0">
              <a:buNone/>
            </a:pPr>
            <a:r>
              <a:rPr lang="en-US" dirty="0"/>
              <a:t>	</a:t>
            </a:r>
            <a:r>
              <a:rPr lang="en-US" dirty="0" smtClean="0"/>
              <a:t>D. Blacksmith</a:t>
            </a:r>
            <a:endParaRPr lang="en-US" dirty="0"/>
          </a:p>
        </p:txBody>
      </p:sp>
    </p:spTree>
    <p:extLst>
      <p:ext uri="{BB962C8B-B14F-4D97-AF65-F5344CB8AC3E}">
        <p14:creationId xmlns:p14="http://schemas.microsoft.com/office/powerpoint/2010/main" val="3138437419"/>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514350" indent="-514350">
              <a:buAutoNum type="arabicPeriod" startAt="13"/>
            </a:pPr>
            <a:r>
              <a:rPr lang="en-US" dirty="0" smtClean="0"/>
              <a:t>The king had to rely on his nobles for support because he</a:t>
            </a:r>
          </a:p>
          <a:p>
            <a:pPr marL="457200" lvl="1" indent="0">
              <a:buNone/>
            </a:pPr>
            <a:r>
              <a:rPr lang="en-US" dirty="0"/>
              <a:t>	</a:t>
            </a:r>
            <a:r>
              <a:rPr lang="en-US" dirty="0" smtClean="0"/>
              <a:t>A. did not have his own army</a:t>
            </a:r>
          </a:p>
          <a:p>
            <a:pPr marL="457200" lvl="1" indent="0">
              <a:buNone/>
            </a:pPr>
            <a:r>
              <a:rPr lang="en-US" dirty="0"/>
              <a:t>	</a:t>
            </a:r>
            <a:r>
              <a:rPr lang="en-US" dirty="0" smtClean="0"/>
              <a:t>B.  was in constant danger of assassination</a:t>
            </a:r>
          </a:p>
          <a:p>
            <a:pPr marL="457200" lvl="1" indent="0">
              <a:buNone/>
            </a:pPr>
            <a:r>
              <a:rPr lang="en-US" dirty="0"/>
              <a:t>	</a:t>
            </a:r>
            <a:r>
              <a:rPr lang="en-US" dirty="0" smtClean="0"/>
              <a:t>C.  Was at war with the Persians</a:t>
            </a:r>
          </a:p>
          <a:p>
            <a:pPr marL="457200" lvl="1" indent="0">
              <a:buNone/>
            </a:pPr>
            <a:r>
              <a:rPr lang="en-US" dirty="0"/>
              <a:t>	</a:t>
            </a:r>
            <a:r>
              <a:rPr lang="en-US" dirty="0" smtClean="0"/>
              <a:t>D. all of the above</a:t>
            </a:r>
          </a:p>
        </p:txBody>
      </p:sp>
    </p:spTree>
    <p:extLst>
      <p:ext uri="{BB962C8B-B14F-4D97-AF65-F5344CB8AC3E}">
        <p14:creationId xmlns:p14="http://schemas.microsoft.com/office/powerpoint/2010/main" val="1664725225"/>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514350" indent="-514350">
              <a:buAutoNum type="arabicPeriod" startAt="14"/>
            </a:pPr>
            <a:r>
              <a:rPr lang="en-US" dirty="0" smtClean="0"/>
              <a:t>This economic system revolves around the manor.</a:t>
            </a:r>
          </a:p>
          <a:p>
            <a:pPr marL="457200" lvl="1" indent="0">
              <a:buNone/>
            </a:pPr>
            <a:r>
              <a:rPr lang="en-US" dirty="0"/>
              <a:t>	</a:t>
            </a:r>
            <a:r>
              <a:rPr lang="en-US" dirty="0" smtClean="0"/>
              <a:t>A. Feudalism</a:t>
            </a:r>
          </a:p>
          <a:p>
            <a:pPr marL="457200" lvl="1" indent="0">
              <a:buNone/>
            </a:pPr>
            <a:r>
              <a:rPr lang="en-US" dirty="0"/>
              <a:t>	</a:t>
            </a:r>
            <a:r>
              <a:rPr lang="en-US" dirty="0" smtClean="0"/>
              <a:t>B. 3 Field System</a:t>
            </a:r>
          </a:p>
          <a:p>
            <a:pPr marL="457200" lvl="1" indent="0">
              <a:buNone/>
            </a:pPr>
            <a:r>
              <a:rPr lang="en-US" dirty="0"/>
              <a:t>	</a:t>
            </a:r>
            <a:r>
              <a:rPr lang="en-US" dirty="0" smtClean="0"/>
              <a:t>C. </a:t>
            </a:r>
            <a:r>
              <a:rPr lang="en-US" dirty="0" err="1" smtClean="0"/>
              <a:t>Manorialism</a:t>
            </a:r>
            <a:endParaRPr lang="en-US" dirty="0" smtClean="0"/>
          </a:p>
          <a:p>
            <a:pPr marL="457200" lvl="1" indent="0">
              <a:buNone/>
            </a:pPr>
            <a:r>
              <a:rPr lang="en-US" dirty="0"/>
              <a:t>	</a:t>
            </a:r>
            <a:r>
              <a:rPr lang="en-US" dirty="0" smtClean="0"/>
              <a:t>D. Socialism </a:t>
            </a:r>
            <a:endParaRPr lang="en-US" dirty="0"/>
          </a:p>
        </p:txBody>
      </p:sp>
    </p:spTree>
    <p:extLst>
      <p:ext uri="{BB962C8B-B14F-4D97-AF65-F5344CB8AC3E}">
        <p14:creationId xmlns:p14="http://schemas.microsoft.com/office/powerpoint/2010/main" val="1499169063"/>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514350" indent="-514350">
              <a:buAutoNum type="arabicPeriod" startAt="15"/>
            </a:pPr>
            <a:r>
              <a:rPr lang="en-US" dirty="0" smtClean="0"/>
              <a:t>Families during the Middle Ages </a:t>
            </a:r>
          </a:p>
          <a:p>
            <a:pPr marL="457200" lvl="1" indent="0">
              <a:buNone/>
            </a:pPr>
            <a:r>
              <a:rPr lang="en-US" dirty="0"/>
              <a:t>	</a:t>
            </a:r>
            <a:r>
              <a:rPr lang="en-US" dirty="0" smtClean="0"/>
              <a:t>A. Lived together</a:t>
            </a:r>
          </a:p>
          <a:p>
            <a:pPr marL="457200" lvl="1" indent="0">
              <a:buNone/>
            </a:pPr>
            <a:r>
              <a:rPr lang="en-US" dirty="0"/>
              <a:t>	</a:t>
            </a:r>
            <a:r>
              <a:rPr lang="en-US" dirty="0" smtClean="0"/>
              <a:t>B. Lived far apart from each other</a:t>
            </a:r>
          </a:p>
          <a:p>
            <a:pPr marL="457200" lvl="1" indent="0">
              <a:buNone/>
            </a:pPr>
            <a:r>
              <a:rPr lang="en-US" dirty="0"/>
              <a:t>	</a:t>
            </a:r>
            <a:r>
              <a:rPr lang="en-US" dirty="0" smtClean="0"/>
              <a:t>C. Never visited each other</a:t>
            </a:r>
          </a:p>
          <a:p>
            <a:pPr marL="457200" lvl="1" indent="0">
              <a:buNone/>
            </a:pPr>
            <a:r>
              <a:rPr lang="en-US" dirty="0"/>
              <a:t>	</a:t>
            </a:r>
            <a:r>
              <a:rPr lang="en-US" dirty="0" smtClean="0"/>
              <a:t>D.  Were not allowed to be on the same Manor</a:t>
            </a:r>
            <a:endParaRPr lang="en-US" dirty="0"/>
          </a:p>
        </p:txBody>
      </p:sp>
    </p:spTree>
    <p:extLst>
      <p:ext uri="{BB962C8B-B14F-4D97-AF65-F5344CB8AC3E}">
        <p14:creationId xmlns:p14="http://schemas.microsoft.com/office/powerpoint/2010/main" val="4018325507"/>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5000"/>
          </a:blip>
          <a:stretch>
            <a:fillRect/>
          </a:stretch>
        </p:blipFill>
        <p:spPr>
          <a:xfrm>
            <a:off x="1481559" y="-6933"/>
            <a:ext cx="9277385" cy="6907981"/>
          </a:xfrm>
          <a:prstGeom prst="rect">
            <a:avLst/>
          </a:prstGeom>
        </p:spPr>
      </p:pic>
      <p:sp>
        <p:nvSpPr>
          <p:cNvPr id="2" name="Title 1"/>
          <p:cNvSpPr>
            <a:spLocks noGrp="1"/>
          </p:cNvSpPr>
          <p:nvPr>
            <p:ph type="title"/>
          </p:nvPr>
        </p:nvSpPr>
        <p:spPr>
          <a:xfrm>
            <a:off x="0" y="0"/>
            <a:ext cx="10515600" cy="1325563"/>
          </a:xfrm>
        </p:spPr>
        <p:txBody>
          <a:bodyPr/>
          <a:lstStyle/>
          <a:p>
            <a:pPr algn="ctr"/>
            <a:r>
              <a:rPr lang="en-US" dirty="0" smtClean="0">
                <a:solidFill>
                  <a:srgbClr val="FF0000"/>
                </a:solidFill>
              </a:rPr>
              <a:t>Age of Faith</a:t>
            </a:r>
            <a:endParaRPr lang="en-US" dirty="0">
              <a:solidFill>
                <a:srgbClr val="FF0000"/>
              </a:solidFill>
            </a:endParaRPr>
          </a:p>
        </p:txBody>
      </p:sp>
      <p:sp>
        <p:nvSpPr>
          <p:cNvPr id="3" name="Content Placeholder 2"/>
          <p:cNvSpPr>
            <a:spLocks noGrp="1"/>
          </p:cNvSpPr>
          <p:nvPr>
            <p:ph idx="1"/>
          </p:nvPr>
        </p:nvSpPr>
        <p:spPr>
          <a:xfrm>
            <a:off x="105825" y="1199598"/>
            <a:ext cx="8571880" cy="5764248"/>
          </a:xfrm>
        </p:spPr>
        <p:txBody>
          <a:bodyPr>
            <a:normAutofit/>
          </a:bodyPr>
          <a:lstStyle/>
          <a:p>
            <a:r>
              <a:rPr lang="en-US" sz="3200" u="sng" dirty="0" smtClean="0">
                <a:solidFill>
                  <a:srgbClr val="0000FF"/>
                </a:solidFill>
              </a:rPr>
              <a:t>Roman Catholic Church was the most powerful organization in Western Europe</a:t>
            </a:r>
          </a:p>
          <a:p>
            <a:r>
              <a:rPr lang="en-US" sz="3200" u="sng" dirty="0" smtClean="0">
                <a:solidFill>
                  <a:srgbClr val="0000FF"/>
                </a:solidFill>
              </a:rPr>
              <a:t>Reasons:</a:t>
            </a:r>
          </a:p>
          <a:p>
            <a:pPr lvl="1"/>
            <a:r>
              <a:rPr lang="en-US" sz="2800" u="sng" dirty="0" smtClean="0">
                <a:solidFill>
                  <a:srgbClr val="0000FF"/>
                </a:solidFill>
              </a:rPr>
              <a:t>Role of Faith</a:t>
            </a:r>
            <a:r>
              <a:rPr lang="en-US" sz="2800" dirty="0" smtClean="0">
                <a:solidFill>
                  <a:srgbClr val="548235"/>
                </a:solidFill>
              </a:rPr>
              <a:t>: </a:t>
            </a:r>
            <a:r>
              <a:rPr lang="en-US" sz="2800" dirty="0" smtClean="0"/>
              <a:t>people were very religious</a:t>
            </a:r>
          </a:p>
          <a:p>
            <a:pPr lvl="1"/>
            <a:r>
              <a:rPr lang="en-US" sz="2800" dirty="0" smtClean="0"/>
              <a:t>Power and Wealth: nobles left land to the church to get into Heaven</a:t>
            </a:r>
            <a:r>
              <a:rPr lang="en-US" sz="2800" u="sng" dirty="0" smtClean="0"/>
              <a:t>, </a:t>
            </a:r>
            <a:r>
              <a:rPr lang="en-US" sz="2800" u="sng" dirty="0" smtClean="0">
                <a:solidFill>
                  <a:srgbClr val="0000FF"/>
                </a:solidFill>
              </a:rPr>
              <a:t>church was the largest landowne</a:t>
            </a:r>
            <a:r>
              <a:rPr lang="en-US" sz="2800" dirty="0" smtClean="0">
                <a:solidFill>
                  <a:srgbClr val="0000FF"/>
                </a:solidFill>
              </a:rPr>
              <a:t>r, </a:t>
            </a:r>
            <a:r>
              <a:rPr lang="en-US" sz="2800" dirty="0" smtClean="0"/>
              <a:t>tithes (church taxes)</a:t>
            </a:r>
          </a:p>
          <a:p>
            <a:pPr lvl="1"/>
            <a:r>
              <a:rPr lang="en-US" sz="2800" u="sng" dirty="0" smtClean="0">
                <a:solidFill>
                  <a:srgbClr val="0000FF"/>
                </a:solidFill>
              </a:rPr>
              <a:t>Center of learning</a:t>
            </a:r>
            <a:r>
              <a:rPr lang="en-US" sz="2800" dirty="0" smtClean="0"/>
              <a:t>: main center of learning, church officials were usually the only one who could read and write</a:t>
            </a:r>
            <a:endParaRPr lang="en-US" sz="2800" dirty="0"/>
          </a:p>
        </p:txBody>
      </p:sp>
      <p:pic>
        <p:nvPicPr>
          <p:cNvPr id="5" name="Picture 4"/>
          <p:cNvPicPr>
            <a:picLocks noChangeAspect="1"/>
          </p:cNvPicPr>
          <p:nvPr/>
        </p:nvPicPr>
        <p:blipFill>
          <a:blip r:embed="rId3"/>
          <a:stretch>
            <a:fillRect/>
          </a:stretch>
        </p:blipFill>
        <p:spPr>
          <a:xfrm>
            <a:off x="8801628" y="0"/>
            <a:ext cx="3390372" cy="3942293"/>
          </a:xfrm>
          <a:prstGeom prst="rect">
            <a:avLst/>
          </a:prstGeom>
        </p:spPr>
      </p:pic>
    </p:spTree>
    <p:extLst>
      <p:ext uri="{BB962C8B-B14F-4D97-AF65-F5344CB8AC3E}">
        <p14:creationId xmlns:p14="http://schemas.microsoft.com/office/powerpoint/2010/main" val="3026619900"/>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5000"/>
          </a:blip>
          <a:stretch>
            <a:fillRect/>
          </a:stretch>
        </p:blipFill>
        <p:spPr>
          <a:xfrm>
            <a:off x="1481559" y="-6933"/>
            <a:ext cx="9277385" cy="6907981"/>
          </a:xfrm>
          <a:prstGeom prst="rect">
            <a:avLst/>
          </a:prstGeom>
        </p:spPr>
      </p:pic>
      <p:sp>
        <p:nvSpPr>
          <p:cNvPr id="3" name="Content Placeholder 2"/>
          <p:cNvSpPr>
            <a:spLocks noGrp="1"/>
          </p:cNvSpPr>
          <p:nvPr>
            <p:ph idx="1"/>
          </p:nvPr>
        </p:nvSpPr>
        <p:spPr>
          <a:xfrm>
            <a:off x="3104219" y="211692"/>
            <a:ext cx="5749863" cy="6646308"/>
          </a:xfrm>
        </p:spPr>
        <p:txBody>
          <a:bodyPr>
            <a:normAutofit/>
          </a:bodyPr>
          <a:lstStyle/>
          <a:p>
            <a:r>
              <a:rPr lang="en-US" sz="3200" u="sng" dirty="0" smtClean="0">
                <a:solidFill>
                  <a:srgbClr val="0000FF"/>
                </a:solidFill>
              </a:rPr>
              <a:t>Head of the Catholic Church was the Pope in Rome</a:t>
            </a:r>
          </a:p>
          <a:p>
            <a:r>
              <a:rPr lang="en-US" sz="3200" dirty="0" smtClean="0"/>
              <a:t>Pope governed the Church with the help of cardinals and bishops</a:t>
            </a:r>
          </a:p>
          <a:p>
            <a:r>
              <a:rPr lang="en-US" sz="3200" dirty="0" smtClean="0"/>
              <a:t>Church controlled the most land in Europe</a:t>
            </a:r>
          </a:p>
          <a:p>
            <a:r>
              <a:rPr lang="en-US" sz="3200" dirty="0" smtClean="0"/>
              <a:t>Had monasteries, abbeys, and convents where monks and nuns pent their lives devoted to prayer</a:t>
            </a:r>
          </a:p>
          <a:p>
            <a:r>
              <a:rPr lang="en-US" sz="3200" u="sng" dirty="0" smtClean="0">
                <a:solidFill>
                  <a:srgbClr val="0000FF"/>
                </a:solidFill>
              </a:rPr>
              <a:t>Gave people a sense of order and unity</a:t>
            </a:r>
          </a:p>
        </p:txBody>
      </p:sp>
      <p:pic>
        <p:nvPicPr>
          <p:cNvPr id="5" name="Picture 4"/>
          <p:cNvPicPr>
            <a:picLocks noChangeAspect="1"/>
          </p:cNvPicPr>
          <p:nvPr/>
        </p:nvPicPr>
        <p:blipFill>
          <a:blip r:embed="rId3"/>
          <a:stretch>
            <a:fillRect/>
          </a:stretch>
        </p:blipFill>
        <p:spPr>
          <a:xfrm>
            <a:off x="0" y="0"/>
            <a:ext cx="3175000" cy="5092700"/>
          </a:xfrm>
          <a:prstGeom prst="rect">
            <a:avLst/>
          </a:prstGeom>
        </p:spPr>
      </p:pic>
      <p:pic>
        <p:nvPicPr>
          <p:cNvPr id="6" name="Picture 5"/>
          <p:cNvPicPr>
            <a:picLocks noChangeAspect="1"/>
          </p:cNvPicPr>
          <p:nvPr/>
        </p:nvPicPr>
        <p:blipFill>
          <a:blip r:embed="rId4"/>
          <a:stretch>
            <a:fillRect/>
          </a:stretch>
        </p:blipFill>
        <p:spPr>
          <a:xfrm>
            <a:off x="8719900" y="1658269"/>
            <a:ext cx="3542649" cy="4875206"/>
          </a:xfrm>
          <a:prstGeom prst="rect">
            <a:avLst/>
          </a:prstGeom>
        </p:spPr>
      </p:pic>
    </p:spTree>
    <p:extLst>
      <p:ext uri="{BB962C8B-B14F-4D97-AF65-F5344CB8AC3E}">
        <p14:creationId xmlns:p14="http://schemas.microsoft.com/office/powerpoint/2010/main" val="255315905"/>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5000"/>
          </a:blip>
          <a:stretch>
            <a:fillRect/>
          </a:stretch>
        </p:blipFill>
        <p:spPr>
          <a:xfrm>
            <a:off x="1481559" y="-6933"/>
            <a:ext cx="9277385" cy="6907981"/>
          </a:xfrm>
          <a:prstGeom prst="rect">
            <a:avLst/>
          </a:prstGeom>
        </p:spPr>
      </p:pic>
      <p:sp>
        <p:nvSpPr>
          <p:cNvPr id="2" name="Title 1"/>
          <p:cNvSpPr>
            <a:spLocks noGrp="1"/>
          </p:cNvSpPr>
          <p:nvPr>
            <p:ph type="title"/>
          </p:nvPr>
        </p:nvSpPr>
        <p:spPr/>
        <p:txBody>
          <a:bodyPr/>
          <a:lstStyle/>
          <a:p>
            <a:pPr algn="ctr"/>
            <a:r>
              <a:rPr lang="en-US" dirty="0" smtClean="0">
                <a:solidFill>
                  <a:srgbClr val="FF0000"/>
                </a:solidFill>
              </a:rPr>
              <a:t>Christian Thinkers</a:t>
            </a:r>
            <a:endParaRPr lang="en-US" dirty="0">
              <a:solidFill>
                <a:srgbClr val="FF0000"/>
              </a:solidFill>
            </a:endParaRPr>
          </a:p>
        </p:txBody>
      </p:sp>
      <p:sp>
        <p:nvSpPr>
          <p:cNvPr id="3" name="Content Placeholder 2"/>
          <p:cNvSpPr>
            <a:spLocks noGrp="1"/>
          </p:cNvSpPr>
          <p:nvPr>
            <p:ph idx="1"/>
          </p:nvPr>
        </p:nvSpPr>
        <p:spPr>
          <a:xfrm>
            <a:off x="838200" y="1825625"/>
            <a:ext cx="7839506" cy="4351338"/>
          </a:xfrm>
        </p:spPr>
        <p:txBody>
          <a:bodyPr>
            <a:normAutofit/>
          </a:bodyPr>
          <a:lstStyle/>
          <a:p>
            <a:r>
              <a:rPr lang="en-US" sz="3600" u="sng" dirty="0" smtClean="0">
                <a:solidFill>
                  <a:srgbClr val="0000FF"/>
                </a:solidFill>
              </a:rPr>
              <a:t>Saint Augustine</a:t>
            </a:r>
          </a:p>
          <a:p>
            <a:pPr lvl="1"/>
            <a:r>
              <a:rPr lang="en-US" sz="3200" dirty="0" smtClean="0"/>
              <a:t>Asked why God let the barbarians destroy Rome</a:t>
            </a:r>
          </a:p>
          <a:p>
            <a:pPr lvl="1"/>
            <a:r>
              <a:rPr lang="en-US" sz="3200" dirty="0" smtClean="0"/>
              <a:t>Said on the “City of God” can last forever</a:t>
            </a:r>
          </a:p>
          <a:p>
            <a:pPr lvl="1"/>
            <a:r>
              <a:rPr lang="en-US" sz="3200" u="sng" dirty="0" smtClean="0">
                <a:solidFill>
                  <a:srgbClr val="0000FF"/>
                </a:solidFill>
              </a:rPr>
              <a:t>Because our understanding is limited, we must put our faith in God</a:t>
            </a:r>
            <a:endParaRPr lang="en-US" sz="3200" u="sng" dirty="0">
              <a:solidFill>
                <a:srgbClr val="0000FF"/>
              </a:solidFill>
            </a:endParaRPr>
          </a:p>
        </p:txBody>
      </p:sp>
      <p:pic>
        <p:nvPicPr>
          <p:cNvPr id="5" name="Picture 4"/>
          <p:cNvPicPr>
            <a:picLocks noChangeAspect="1"/>
          </p:cNvPicPr>
          <p:nvPr/>
        </p:nvPicPr>
        <p:blipFill>
          <a:blip r:embed="rId3"/>
          <a:stretch>
            <a:fillRect/>
          </a:stretch>
        </p:blipFill>
        <p:spPr>
          <a:xfrm>
            <a:off x="8952581" y="438548"/>
            <a:ext cx="3239419" cy="4408360"/>
          </a:xfrm>
          <a:prstGeom prst="rect">
            <a:avLst/>
          </a:prstGeom>
        </p:spPr>
      </p:pic>
    </p:spTree>
    <p:extLst>
      <p:ext uri="{BB962C8B-B14F-4D97-AF65-F5344CB8AC3E}">
        <p14:creationId xmlns:p14="http://schemas.microsoft.com/office/powerpoint/2010/main" val="62471453"/>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5000"/>
          </a:blip>
          <a:stretch>
            <a:fillRect/>
          </a:stretch>
        </p:blipFill>
        <p:spPr>
          <a:xfrm>
            <a:off x="1481559" y="-6933"/>
            <a:ext cx="9277385" cy="6907981"/>
          </a:xfrm>
          <a:prstGeom prst="rect">
            <a:avLst/>
          </a:prstGeom>
        </p:spPr>
      </p:pic>
      <p:sp>
        <p:nvSpPr>
          <p:cNvPr id="3" name="Content Placeholder 2"/>
          <p:cNvSpPr>
            <a:spLocks noGrp="1"/>
          </p:cNvSpPr>
          <p:nvPr>
            <p:ph idx="1"/>
          </p:nvPr>
        </p:nvSpPr>
        <p:spPr>
          <a:xfrm>
            <a:off x="-70549" y="1517129"/>
            <a:ext cx="7301972" cy="5718293"/>
          </a:xfrm>
        </p:spPr>
        <p:txBody>
          <a:bodyPr>
            <a:normAutofit/>
          </a:bodyPr>
          <a:lstStyle/>
          <a:p>
            <a:r>
              <a:rPr lang="en-US" sz="3600" u="sng" dirty="0" smtClean="0">
                <a:solidFill>
                  <a:srgbClr val="0000FF"/>
                </a:solidFill>
              </a:rPr>
              <a:t>Saint Thomas Aquinas</a:t>
            </a:r>
          </a:p>
          <a:p>
            <a:pPr lvl="1"/>
            <a:r>
              <a:rPr lang="en-US" sz="3200" u="sng" dirty="0" smtClean="0">
                <a:solidFill>
                  <a:srgbClr val="0000FF"/>
                </a:solidFill>
              </a:rPr>
              <a:t>Wrote “Summa </a:t>
            </a:r>
            <a:r>
              <a:rPr lang="en-US" sz="3200" u="sng" dirty="0" err="1" smtClean="0">
                <a:solidFill>
                  <a:srgbClr val="0000FF"/>
                </a:solidFill>
              </a:rPr>
              <a:t>Theologica</a:t>
            </a:r>
            <a:r>
              <a:rPr lang="en-US" sz="3200" u="sng" dirty="0" smtClean="0">
                <a:solidFill>
                  <a:srgbClr val="0000FF"/>
                </a:solidFill>
              </a:rPr>
              <a:t>”</a:t>
            </a:r>
          </a:p>
          <a:p>
            <a:pPr lvl="1"/>
            <a:r>
              <a:rPr lang="en-US" sz="3200" dirty="0" smtClean="0"/>
              <a:t>God gave us reason, so we should trust in reason</a:t>
            </a:r>
          </a:p>
          <a:p>
            <a:pPr lvl="1"/>
            <a:r>
              <a:rPr lang="en-US" sz="3200" u="sng" dirty="0" smtClean="0">
                <a:solidFill>
                  <a:srgbClr val="0000FF"/>
                </a:solidFill>
              </a:rPr>
              <a:t>Existence of “natural law” based on reason</a:t>
            </a:r>
          </a:p>
          <a:p>
            <a:pPr lvl="1"/>
            <a:r>
              <a:rPr lang="en-US" sz="3200" dirty="0" smtClean="0"/>
              <a:t>If human law conflicts with natural law, we do not have to obey it</a:t>
            </a:r>
          </a:p>
          <a:p>
            <a:pPr lvl="1"/>
            <a:r>
              <a:rPr lang="en-US" sz="3200" dirty="0" smtClean="0"/>
              <a:t>Ruler’s power came from God through the people</a:t>
            </a:r>
            <a:endParaRPr lang="en-US" sz="3200" dirty="0"/>
          </a:p>
        </p:txBody>
      </p:sp>
      <p:pic>
        <p:nvPicPr>
          <p:cNvPr id="5" name="Picture 4"/>
          <p:cNvPicPr>
            <a:picLocks noChangeAspect="1"/>
          </p:cNvPicPr>
          <p:nvPr/>
        </p:nvPicPr>
        <p:blipFill>
          <a:blip r:embed="rId3"/>
          <a:stretch>
            <a:fillRect/>
          </a:stretch>
        </p:blipFill>
        <p:spPr>
          <a:xfrm>
            <a:off x="6444436" y="0"/>
            <a:ext cx="2324100" cy="3492500"/>
          </a:xfrm>
          <a:prstGeom prst="rect">
            <a:avLst/>
          </a:prstGeom>
        </p:spPr>
      </p:pic>
      <p:pic>
        <p:nvPicPr>
          <p:cNvPr id="6" name="Picture 5"/>
          <p:cNvPicPr>
            <a:picLocks noChangeAspect="1"/>
          </p:cNvPicPr>
          <p:nvPr/>
        </p:nvPicPr>
        <p:blipFill>
          <a:blip r:embed="rId4"/>
          <a:stretch>
            <a:fillRect/>
          </a:stretch>
        </p:blipFill>
        <p:spPr>
          <a:xfrm>
            <a:off x="8382000" y="698500"/>
            <a:ext cx="3810000" cy="6159500"/>
          </a:xfrm>
          <a:prstGeom prst="rect">
            <a:avLst/>
          </a:prstGeom>
        </p:spPr>
      </p:pic>
    </p:spTree>
    <p:extLst>
      <p:ext uri="{BB962C8B-B14F-4D97-AF65-F5344CB8AC3E}">
        <p14:creationId xmlns:p14="http://schemas.microsoft.com/office/powerpoint/2010/main" val="207031791"/>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8000"/>
          </a:blip>
          <a:stretch>
            <a:fillRect/>
          </a:stretch>
        </p:blipFill>
        <p:spPr>
          <a:xfrm>
            <a:off x="503246" y="-1"/>
            <a:ext cx="11243404" cy="6893497"/>
          </a:xfrm>
          <a:prstGeom prst="rect">
            <a:avLst/>
          </a:prstGeom>
        </p:spPr>
      </p:pic>
      <p:sp>
        <p:nvSpPr>
          <p:cNvPr id="2" name="Title 1"/>
          <p:cNvSpPr>
            <a:spLocks noGrp="1"/>
          </p:cNvSpPr>
          <p:nvPr>
            <p:ph type="title"/>
          </p:nvPr>
        </p:nvSpPr>
        <p:spPr>
          <a:xfrm>
            <a:off x="697100" y="-269951"/>
            <a:ext cx="10515600" cy="1325563"/>
          </a:xfrm>
        </p:spPr>
        <p:txBody>
          <a:bodyPr/>
          <a:lstStyle/>
          <a:p>
            <a:r>
              <a:rPr lang="en-US" dirty="0" smtClean="0">
                <a:solidFill>
                  <a:srgbClr val="FF0000"/>
                </a:solidFill>
              </a:rPr>
              <a:t>The Crusades</a:t>
            </a:r>
            <a:endParaRPr lang="en-US" dirty="0">
              <a:solidFill>
                <a:srgbClr val="FF0000"/>
              </a:solidFill>
            </a:endParaRPr>
          </a:p>
        </p:txBody>
      </p:sp>
      <p:sp>
        <p:nvSpPr>
          <p:cNvPr id="3" name="Content Placeholder 2"/>
          <p:cNvSpPr>
            <a:spLocks noGrp="1"/>
          </p:cNvSpPr>
          <p:nvPr>
            <p:ph idx="1"/>
          </p:nvPr>
        </p:nvSpPr>
        <p:spPr>
          <a:xfrm>
            <a:off x="0" y="661312"/>
            <a:ext cx="12192000" cy="4351338"/>
          </a:xfrm>
        </p:spPr>
        <p:txBody>
          <a:bodyPr/>
          <a:lstStyle/>
          <a:p>
            <a:r>
              <a:rPr lang="en-US" u="sng" dirty="0" smtClean="0">
                <a:solidFill>
                  <a:srgbClr val="0000FF"/>
                </a:solidFill>
              </a:rPr>
              <a:t>Holy war against the Muslims</a:t>
            </a:r>
          </a:p>
          <a:p>
            <a:r>
              <a:rPr lang="en-US" u="sng" dirty="0" smtClean="0">
                <a:solidFill>
                  <a:srgbClr val="0000FF"/>
                </a:solidFill>
              </a:rPr>
              <a:t>Christian pilgrims had visited Jerusalem </a:t>
            </a:r>
            <a:r>
              <a:rPr lang="en-US" dirty="0" smtClean="0"/>
              <a:t>to see where the events of the Bible took place</a:t>
            </a:r>
          </a:p>
          <a:p>
            <a:r>
              <a:rPr lang="en-US" dirty="0" smtClean="0"/>
              <a:t>In the 11</a:t>
            </a:r>
            <a:r>
              <a:rPr lang="en-US" baseline="30000" dirty="0" smtClean="0"/>
              <a:t>th</a:t>
            </a:r>
            <a:r>
              <a:rPr lang="en-US" dirty="0" smtClean="0"/>
              <a:t> c. Seljuk Turks took control of the Holy Land and drove the pilgrims out</a:t>
            </a:r>
            <a:endParaRPr lang="en-US" dirty="0"/>
          </a:p>
        </p:txBody>
      </p:sp>
      <p:pic>
        <p:nvPicPr>
          <p:cNvPr id="5" name="Picture 4"/>
          <p:cNvPicPr>
            <a:picLocks noChangeAspect="1"/>
          </p:cNvPicPr>
          <p:nvPr/>
        </p:nvPicPr>
        <p:blipFill>
          <a:blip r:embed="rId3"/>
          <a:stretch>
            <a:fillRect/>
          </a:stretch>
        </p:blipFill>
        <p:spPr>
          <a:xfrm>
            <a:off x="5496091" y="2641600"/>
            <a:ext cx="6350000" cy="4216400"/>
          </a:xfrm>
          <a:prstGeom prst="rect">
            <a:avLst/>
          </a:prstGeom>
        </p:spPr>
      </p:pic>
      <p:pic>
        <p:nvPicPr>
          <p:cNvPr id="6" name="Picture 5"/>
          <p:cNvPicPr>
            <a:picLocks noChangeAspect="1"/>
          </p:cNvPicPr>
          <p:nvPr/>
        </p:nvPicPr>
        <p:blipFill>
          <a:blip r:embed="rId4"/>
          <a:stretch>
            <a:fillRect/>
          </a:stretch>
        </p:blipFill>
        <p:spPr>
          <a:xfrm>
            <a:off x="1340459" y="2884322"/>
            <a:ext cx="2995235" cy="3973678"/>
          </a:xfrm>
          <a:prstGeom prst="rect">
            <a:avLst/>
          </a:prstGeom>
        </p:spPr>
      </p:pic>
    </p:spTree>
    <p:extLst>
      <p:ext uri="{BB962C8B-B14F-4D97-AF65-F5344CB8AC3E}">
        <p14:creationId xmlns:p14="http://schemas.microsoft.com/office/powerpoint/2010/main" val="3248488988"/>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8000"/>
          </a:blip>
          <a:stretch>
            <a:fillRect/>
          </a:stretch>
        </p:blipFill>
        <p:spPr>
          <a:xfrm>
            <a:off x="503246" y="-1"/>
            <a:ext cx="11243404" cy="6893497"/>
          </a:xfrm>
          <a:prstGeom prst="rect">
            <a:avLst/>
          </a:prstGeom>
        </p:spPr>
      </p:pic>
      <p:sp>
        <p:nvSpPr>
          <p:cNvPr id="2" name="Title 1"/>
          <p:cNvSpPr>
            <a:spLocks noGrp="1"/>
          </p:cNvSpPr>
          <p:nvPr>
            <p:ph type="title"/>
          </p:nvPr>
        </p:nvSpPr>
        <p:spPr/>
        <p:txBody>
          <a:bodyPr/>
          <a:lstStyle/>
          <a:p>
            <a:r>
              <a:rPr lang="en-US" dirty="0" smtClean="0">
                <a:solidFill>
                  <a:srgbClr val="0000FF"/>
                </a:solidFill>
              </a:rPr>
              <a:t>Call to free the Holy Land</a:t>
            </a:r>
            <a:endParaRPr lang="en-US" dirty="0">
              <a:solidFill>
                <a:srgbClr val="0000FF"/>
              </a:solidFill>
            </a:endParaRPr>
          </a:p>
        </p:txBody>
      </p:sp>
      <p:pic>
        <p:nvPicPr>
          <p:cNvPr id="5" name="Picture 4"/>
          <p:cNvPicPr>
            <a:picLocks noChangeAspect="1"/>
          </p:cNvPicPr>
          <p:nvPr/>
        </p:nvPicPr>
        <p:blipFill>
          <a:blip r:embed="rId3"/>
          <a:stretch>
            <a:fillRect/>
          </a:stretch>
        </p:blipFill>
        <p:spPr>
          <a:xfrm>
            <a:off x="9345750" y="-70564"/>
            <a:ext cx="3340100" cy="4572000"/>
          </a:xfrm>
          <a:prstGeom prst="rect">
            <a:avLst/>
          </a:prstGeom>
        </p:spPr>
      </p:pic>
      <p:sp>
        <p:nvSpPr>
          <p:cNvPr id="3" name="Content Placeholder 2"/>
          <p:cNvSpPr>
            <a:spLocks noGrp="1"/>
          </p:cNvSpPr>
          <p:nvPr>
            <p:ph idx="1"/>
          </p:nvPr>
        </p:nvSpPr>
        <p:spPr>
          <a:xfrm>
            <a:off x="26875" y="1790342"/>
            <a:ext cx="10515600" cy="5208785"/>
          </a:xfrm>
        </p:spPr>
        <p:txBody>
          <a:bodyPr>
            <a:noAutofit/>
          </a:bodyPr>
          <a:lstStyle/>
          <a:p>
            <a:r>
              <a:rPr lang="en-US" sz="3200" dirty="0" smtClean="0"/>
              <a:t>In 1095, Pope Urban II received a plea from the Byzantine Emperor for help against the Muslims</a:t>
            </a:r>
          </a:p>
          <a:p>
            <a:r>
              <a:rPr lang="en-US" sz="3200" u="sng" dirty="0" smtClean="0">
                <a:solidFill>
                  <a:srgbClr val="0000FF"/>
                </a:solidFill>
              </a:rPr>
              <a:t>Urban II called on all Christians in Europe to fight a holy Crusade </a:t>
            </a:r>
          </a:p>
          <a:p>
            <a:r>
              <a:rPr lang="en-US" sz="3200" dirty="0" smtClean="0"/>
              <a:t>Crusade means war of the cross</a:t>
            </a:r>
          </a:p>
          <a:p>
            <a:r>
              <a:rPr lang="en-US" sz="3200" dirty="0" smtClean="0"/>
              <a:t>fought under the banner of a red cross against a white background</a:t>
            </a:r>
            <a:endParaRPr lang="en-US" sz="3200" dirty="0" smtClean="0">
              <a:solidFill>
                <a:srgbClr val="0000FF"/>
              </a:solidFill>
            </a:endParaRPr>
          </a:p>
          <a:p>
            <a:r>
              <a:rPr lang="en-US" sz="3200" u="sng" dirty="0" smtClean="0">
                <a:solidFill>
                  <a:srgbClr val="0000FF"/>
                </a:solidFill>
              </a:rPr>
              <a:t>Brought people from different parts of Europe together </a:t>
            </a:r>
            <a:r>
              <a:rPr lang="en-US" sz="3200" dirty="0" smtClean="0"/>
              <a:t>in a common cause</a:t>
            </a:r>
          </a:p>
        </p:txBody>
      </p:sp>
    </p:spTree>
    <p:extLst>
      <p:ext uri="{BB962C8B-B14F-4D97-AF65-F5344CB8AC3E}">
        <p14:creationId xmlns:p14="http://schemas.microsoft.com/office/powerpoint/2010/main" val="302835900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5000"/>
          </a:blip>
          <a:stretch>
            <a:fillRect/>
          </a:stretch>
        </p:blipFill>
        <p:spPr>
          <a:xfrm>
            <a:off x="868437" y="0"/>
            <a:ext cx="10490186" cy="6936228"/>
          </a:xfrm>
          <a:prstGeom prst="rect">
            <a:avLst/>
          </a:prstGeom>
        </p:spPr>
      </p:pic>
      <p:sp>
        <p:nvSpPr>
          <p:cNvPr id="2" name="Title 1"/>
          <p:cNvSpPr>
            <a:spLocks noGrp="1"/>
          </p:cNvSpPr>
          <p:nvPr>
            <p:ph type="title"/>
          </p:nvPr>
        </p:nvSpPr>
        <p:spPr/>
        <p:txBody>
          <a:bodyPr/>
          <a:lstStyle/>
          <a:p>
            <a:pPr algn="ctr"/>
            <a:r>
              <a:rPr lang="en-US" dirty="0" smtClean="0">
                <a:solidFill>
                  <a:srgbClr val="FF0000"/>
                </a:solidFill>
              </a:rPr>
              <a:t>Culture</a:t>
            </a:r>
            <a:endParaRPr lang="en-US" dirty="0">
              <a:solidFill>
                <a:srgbClr val="FF0000"/>
              </a:solidFill>
            </a:endParaRPr>
          </a:p>
        </p:txBody>
      </p:sp>
      <p:sp>
        <p:nvSpPr>
          <p:cNvPr id="3" name="Content Placeholder 2"/>
          <p:cNvSpPr>
            <a:spLocks noGrp="1"/>
          </p:cNvSpPr>
          <p:nvPr>
            <p:ph idx="1"/>
          </p:nvPr>
        </p:nvSpPr>
        <p:spPr>
          <a:xfrm>
            <a:off x="838200" y="1402238"/>
            <a:ext cx="10515600" cy="4351338"/>
          </a:xfrm>
        </p:spPr>
        <p:txBody>
          <a:bodyPr/>
          <a:lstStyle/>
          <a:p>
            <a:r>
              <a:rPr lang="en-US" dirty="0" smtClean="0"/>
              <a:t>The Byzantium Empire survived while the western part of Rome collapsed</a:t>
            </a:r>
          </a:p>
          <a:p>
            <a:r>
              <a:rPr lang="en-US" dirty="0" smtClean="0">
                <a:solidFill>
                  <a:srgbClr val="FF6600"/>
                </a:solidFill>
              </a:rPr>
              <a:t>They saw themselves as continuing the Roman Empire</a:t>
            </a:r>
          </a:p>
          <a:p>
            <a:r>
              <a:rPr lang="en-US" dirty="0" smtClean="0"/>
              <a:t>Continued to have an all-powerful emperor and speak Latin, but they eventually changed to Greek</a:t>
            </a:r>
          </a:p>
          <a:p>
            <a:endParaRPr lang="en-US" dirty="0"/>
          </a:p>
        </p:txBody>
      </p:sp>
      <p:pic>
        <p:nvPicPr>
          <p:cNvPr id="5" name="Picture 4"/>
          <p:cNvPicPr>
            <a:picLocks noChangeAspect="1"/>
          </p:cNvPicPr>
          <p:nvPr/>
        </p:nvPicPr>
        <p:blipFill>
          <a:blip r:embed="rId3"/>
          <a:stretch>
            <a:fillRect/>
          </a:stretch>
        </p:blipFill>
        <p:spPr>
          <a:xfrm>
            <a:off x="6449810" y="3457667"/>
            <a:ext cx="4855498" cy="3400333"/>
          </a:xfrm>
          <a:prstGeom prst="rect">
            <a:avLst/>
          </a:prstGeom>
        </p:spPr>
      </p:pic>
    </p:spTree>
    <p:extLst>
      <p:ext uri="{BB962C8B-B14F-4D97-AF65-F5344CB8AC3E}">
        <p14:creationId xmlns:p14="http://schemas.microsoft.com/office/powerpoint/2010/main" val="1086151650"/>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60400" y="0"/>
            <a:ext cx="10854388" cy="6858000"/>
          </a:xfrm>
          <a:prstGeom prst="rect">
            <a:avLst/>
          </a:prstGeom>
        </p:spPr>
      </p:pic>
    </p:spTree>
    <p:extLst>
      <p:ext uri="{BB962C8B-B14F-4D97-AF65-F5344CB8AC3E}">
        <p14:creationId xmlns:p14="http://schemas.microsoft.com/office/powerpoint/2010/main" val="1552778452"/>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8000"/>
          </a:blip>
          <a:stretch>
            <a:fillRect/>
          </a:stretch>
        </p:blipFill>
        <p:spPr>
          <a:xfrm>
            <a:off x="503246" y="35281"/>
            <a:ext cx="11243404" cy="6893497"/>
          </a:xfrm>
          <a:prstGeom prst="rect">
            <a:avLst/>
          </a:prstGeom>
        </p:spPr>
      </p:pic>
      <p:sp>
        <p:nvSpPr>
          <p:cNvPr id="3" name="Content Placeholder 2"/>
          <p:cNvSpPr>
            <a:spLocks noGrp="1"/>
          </p:cNvSpPr>
          <p:nvPr>
            <p:ph idx="1"/>
          </p:nvPr>
        </p:nvSpPr>
        <p:spPr>
          <a:xfrm>
            <a:off x="141102" y="352820"/>
            <a:ext cx="12416879" cy="6176963"/>
          </a:xfrm>
        </p:spPr>
        <p:txBody>
          <a:bodyPr>
            <a:noAutofit/>
          </a:bodyPr>
          <a:lstStyle/>
          <a:p>
            <a:r>
              <a:rPr lang="en-US" sz="3600" dirty="0"/>
              <a:t>Many people died of disease and hunger along the way</a:t>
            </a:r>
          </a:p>
          <a:p>
            <a:r>
              <a:rPr lang="en-US" sz="3600" dirty="0"/>
              <a:t>Several Crusades were fought over the next two </a:t>
            </a:r>
            <a:r>
              <a:rPr lang="en-US" sz="3600" dirty="0" smtClean="0"/>
              <a:t>centuries</a:t>
            </a:r>
          </a:p>
          <a:p>
            <a:r>
              <a:rPr lang="en-US" sz="3600" u="sng" dirty="0" smtClean="0">
                <a:solidFill>
                  <a:srgbClr val="0000FF"/>
                </a:solidFill>
              </a:rPr>
              <a:t>Never had more than a temporary control over Jerusalem</a:t>
            </a:r>
          </a:p>
          <a:p>
            <a:r>
              <a:rPr lang="en-US" sz="3600" u="sng" dirty="0" smtClean="0">
                <a:solidFill>
                  <a:srgbClr val="0000FF"/>
                </a:solidFill>
              </a:rPr>
              <a:t>Effects</a:t>
            </a:r>
          </a:p>
          <a:p>
            <a:pPr lvl="1"/>
            <a:r>
              <a:rPr lang="en-US" sz="3200" u="sng" dirty="0" smtClean="0">
                <a:solidFill>
                  <a:srgbClr val="0000FF"/>
                </a:solidFill>
              </a:rPr>
              <a:t>New ideas and products</a:t>
            </a:r>
            <a:r>
              <a:rPr lang="en-US" sz="3200" dirty="0" smtClean="0">
                <a:solidFill>
                  <a:srgbClr val="0000FF"/>
                </a:solidFill>
              </a:rPr>
              <a:t>: </a:t>
            </a:r>
            <a:r>
              <a:rPr lang="en-US" sz="3200" dirty="0" smtClean="0"/>
              <a:t>zero I math, silk, rice, spices, coffee, cotton</a:t>
            </a:r>
          </a:p>
          <a:p>
            <a:pPr lvl="1"/>
            <a:r>
              <a:rPr lang="en-US" sz="3200" u="sng" dirty="0" smtClean="0">
                <a:solidFill>
                  <a:srgbClr val="0000FF"/>
                </a:solidFill>
              </a:rPr>
              <a:t>Increased trade</a:t>
            </a:r>
            <a:r>
              <a:rPr lang="en-US" sz="3200" dirty="0" smtClean="0"/>
              <a:t>: European demanded these new products, so they established trade with the Middle East and farther</a:t>
            </a:r>
          </a:p>
          <a:p>
            <a:pPr lvl="1"/>
            <a:r>
              <a:rPr lang="en-US" sz="3200" u="sng" dirty="0" smtClean="0">
                <a:solidFill>
                  <a:srgbClr val="0000FF"/>
                </a:solidFill>
              </a:rPr>
              <a:t>Growth of Intolerance</a:t>
            </a:r>
            <a:r>
              <a:rPr lang="en-US" sz="3200" dirty="0" smtClean="0"/>
              <a:t>: Christians persecuted the Jew and Muslims</a:t>
            </a:r>
            <a:endParaRPr lang="en-US" sz="3200" dirty="0"/>
          </a:p>
        </p:txBody>
      </p:sp>
    </p:spTree>
    <p:extLst>
      <p:ext uri="{BB962C8B-B14F-4D97-AF65-F5344CB8AC3E}">
        <p14:creationId xmlns:p14="http://schemas.microsoft.com/office/powerpoint/2010/main" val="1419748219"/>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3672169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FF0000"/>
                </a:solidFill>
              </a:rPr>
              <a:t>The Later Middle Ages</a:t>
            </a:r>
            <a:endParaRPr lang="en-US" dirty="0">
              <a:solidFill>
                <a:srgbClr val="FF0000"/>
              </a:solidFill>
            </a:endParaRPr>
          </a:p>
        </p:txBody>
      </p:sp>
      <p:sp>
        <p:nvSpPr>
          <p:cNvPr id="3" name="Content Placeholder 2"/>
          <p:cNvSpPr>
            <a:spLocks noGrp="1"/>
          </p:cNvSpPr>
          <p:nvPr>
            <p:ph idx="1"/>
          </p:nvPr>
        </p:nvSpPr>
        <p:spPr/>
        <p:txBody>
          <a:bodyPr/>
          <a:lstStyle/>
          <a:p>
            <a:r>
              <a:rPr lang="en-US" dirty="0" smtClean="0"/>
              <a:t>During the later Middle Ages, Europe underwent gradual changes.  </a:t>
            </a:r>
          </a:p>
          <a:p>
            <a:r>
              <a:rPr lang="en-US" dirty="0" smtClean="0">
                <a:solidFill>
                  <a:srgbClr val="0000FF"/>
                </a:solidFill>
              </a:rPr>
              <a:t>Trade slowly revived  and cities grew along trade routes</a:t>
            </a:r>
          </a:p>
          <a:p>
            <a:r>
              <a:rPr lang="en-US" dirty="0" smtClean="0"/>
              <a:t>Crusades increased interest in luxury goods from the East</a:t>
            </a:r>
          </a:p>
          <a:p>
            <a:r>
              <a:rPr lang="en-US" dirty="0" smtClean="0">
                <a:solidFill>
                  <a:srgbClr val="0000FF"/>
                </a:solidFill>
              </a:rPr>
              <a:t>New merchant class arose</a:t>
            </a:r>
          </a:p>
          <a:p>
            <a:r>
              <a:rPr lang="en-US" dirty="0" smtClean="0"/>
              <a:t>Merchants and craftsmen joined guilds</a:t>
            </a:r>
          </a:p>
          <a:p>
            <a:endParaRPr lang="en-US" dirty="0" smtClean="0"/>
          </a:p>
        </p:txBody>
      </p:sp>
      <p:pic>
        <p:nvPicPr>
          <p:cNvPr id="4" name="Picture 3"/>
          <p:cNvPicPr>
            <a:picLocks noChangeAspect="1"/>
          </p:cNvPicPr>
          <p:nvPr/>
        </p:nvPicPr>
        <p:blipFill>
          <a:blip r:embed="rId2">
            <a:alphaModFix amt="27000"/>
          </a:blip>
          <a:stretch>
            <a:fillRect/>
          </a:stretch>
        </p:blipFill>
        <p:spPr>
          <a:xfrm>
            <a:off x="1446283" y="-37365"/>
            <a:ext cx="9277385" cy="6913065"/>
          </a:xfrm>
          <a:prstGeom prst="rect">
            <a:avLst/>
          </a:prstGeom>
        </p:spPr>
      </p:pic>
      <p:pic>
        <p:nvPicPr>
          <p:cNvPr id="5" name="Picture 4"/>
          <p:cNvPicPr>
            <a:picLocks noChangeAspect="1"/>
          </p:cNvPicPr>
          <p:nvPr/>
        </p:nvPicPr>
        <p:blipFill>
          <a:blip r:embed="rId3"/>
          <a:stretch>
            <a:fillRect/>
          </a:stretch>
        </p:blipFill>
        <p:spPr>
          <a:xfrm>
            <a:off x="7231860" y="3457667"/>
            <a:ext cx="4711979" cy="3400333"/>
          </a:xfrm>
          <a:prstGeom prst="rect">
            <a:avLst/>
          </a:prstGeom>
        </p:spPr>
      </p:pic>
    </p:spTree>
    <p:extLst>
      <p:ext uri="{BB962C8B-B14F-4D97-AF65-F5344CB8AC3E}">
        <p14:creationId xmlns:p14="http://schemas.microsoft.com/office/powerpoint/2010/main" val="2782466055"/>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8889356" y="0"/>
            <a:ext cx="3302643" cy="3137511"/>
          </a:xfrm>
          <a:prstGeom prst="rect">
            <a:avLst/>
          </a:prstGeom>
        </p:spPr>
      </p:pic>
      <p:sp>
        <p:nvSpPr>
          <p:cNvPr id="3" name="Content Placeholder 2"/>
          <p:cNvSpPr>
            <a:spLocks noGrp="1"/>
          </p:cNvSpPr>
          <p:nvPr>
            <p:ph idx="1"/>
          </p:nvPr>
        </p:nvSpPr>
        <p:spPr>
          <a:xfrm>
            <a:off x="388025" y="635076"/>
            <a:ext cx="8430779" cy="4351338"/>
          </a:xfrm>
        </p:spPr>
        <p:txBody>
          <a:bodyPr>
            <a:normAutofit/>
          </a:bodyPr>
          <a:lstStyle/>
          <a:p>
            <a:r>
              <a:rPr lang="en-US" sz="3200" dirty="0" smtClean="0"/>
              <a:t>Introduction of a new art style</a:t>
            </a:r>
          </a:p>
          <a:p>
            <a:r>
              <a:rPr lang="en-US" sz="3200" dirty="0" smtClean="0">
                <a:solidFill>
                  <a:srgbClr val="0000FF"/>
                </a:solidFill>
              </a:rPr>
              <a:t>Gothic style of art</a:t>
            </a:r>
          </a:p>
          <a:p>
            <a:pPr lvl="1"/>
            <a:r>
              <a:rPr lang="en-US" sz="2800" dirty="0" smtClean="0">
                <a:solidFill>
                  <a:srgbClr val="0000FF"/>
                </a:solidFill>
              </a:rPr>
              <a:t>Pointed arches, high spires, and beautiful stained glass windows</a:t>
            </a:r>
            <a:endParaRPr lang="en-US" sz="2800" dirty="0">
              <a:solidFill>
                <a:srgbClr val="0000FF"/>
              </a:solidFill>
            </a:endParaRPr>
          </a:p>
        </p:txBody>
      </p:sp>
      <p:pic>
        <p:nvPicPr>
          <p:cNvPr id="4" name="Picture 3"/>
          <p:cNvPicPr>
            <a:picLocks noChangeAspect="1"/>
          </p:cNvPicPr>
          <p:nvPr/>
        </p:nvPicPr>
        <p:blipFill>
          <a:blip r:embed="rId3"/>
          <a:stretch>
            <a:fillRect/>
          </a:stretch>
        </p:blipFill>
        <p:spPr>
          <a:xfrm>
            <a:off x="6223859" y="2893151"/>
            <a:ext cx="5968142" cy="3964850"/>
          </a:xfrm>
          <a:prstGeom prst="rect">
            <a:avLst/>
          </a:prstGeom>
        </p:spPr>
      </p:pic>
      <p:pic>
        <p:nvPicPr>
          <p:cNvPr id="5" name="Picture 4"/>
          <p:cNvPicPr>
            <a:picLocks noChangeAspect="1"/>
          </p:cNvPicPr>
          <p:nvPr/>
        </p:nvPicPr>
        <p:blipFill>
          <a:blip r:embed="rId4"/>
          <a:stretch>
            <a:fillRect/>
          </a:stretch>
        </p:blipFill>
        <p:spPr>
          <a:xfrm>
            <a:off x="0" y="3018962"/>
            <a:ext cx="5543737" cy="3839038"/>
          </a:xfrm>
          <a:prstGeom prst="rect">
            <a:avLst/>
          </a:prstGeom>
        </p:spPr>
      </p:pic>
    </p:spTree>
    <p:extLst>
      <p:ext uri="{BB962C8B-B14F-4D97-AF65-F5344CB8AC3E}">
        <p14:creationId xmlns:p14="http://schemas.microsoft.com/office/powerpoint/2010/main" val="4183711321"/>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6000"/>
          </a:blip>
          <a:stretch>
            <a:fillRect/>
          </a:stretch>
        </p:blipFill>
        <p:spPr>
          <a:xfrm>
            <a:off x="309562" y="0"/>
            <a:ext cx="11572876" cy="6858000"/>
          </a:xfrm>
          <a:prstGeom prst="rect">
            <a:avLst/>
          </a:prstGeom>
        </p:spPr>
      </p:pic>
      <p:sp>
        <p:nvSpPr>
          <p:cNvPr id="2" name="Title 1"/>
          <p:cNvSpPr>
            <a:spLocks noGrp="1"/>
          </p:cNvSpPr>
          <p:nvPr>
            <p:ph type="title"/>
          </p:nvPr>
        </p:nvSpPr>
        <p:spPr/>
        <p:txBody>
          <a:bodyPr/>
          <a:lstStyle/>
          <a:p>
            <a:r>
              <a:rPr lang="en-US" dirty="0" smtClean="0">
                <a:solidFill>
                  <a:srgbClr val="FF0000"/>
                </a:solidFill>
              </a:rPr>
              <a:t>English Political Traditions</a:t>
            </a:r>
            <a:endParaRPr lang="en-US" dirty="0">
              <a:solidFill>
                <a:srgbClr val="FF0000"/>
              </a:solidFill>
            </a:endParaRPr>
          </a:p>
        </p:txBody>
      </p:sp>
      <p:sp>
        <p:nvSpPr>
          <p:cNvPr id="3" name="Content Placeholder 2"/>
          <p:cNvSpPr>
            <a:spLocks noGrp="1"/>
          </p:cNvSpPr>
          <p:nvPr>
            <p:ph idx="1"/>
          </p:nvPr>
        </p:nvSpPr>
        <p:spPr>
          <a:xfrm>
            <a:off x="838200" y="1825624"/>
            <a:ext cx="10515600" cy="5032375"/>
          </a:xfrm>
        </p:spPr>
        <p:txBody>
          <a:bodyPr/>
          <a:lstStyle/>
          <a:p>
            <a:r>
              <a:rPr lang="en-US" dirty="0" smtClean="0">
                <a:solidFill>
                  <a:srgbClr val="0000FF"/>
                </a:solidFill>
              </a:rPr>
              <a:t>Developed traditions of liberty and limited self-government that were unique in Europe</a:t>
            </a:r>
          </a:p>
          <a:p>
            <a:r>
              <a:rPr lang="en-US" dirty="0" smtClean="0">
                <a:solidFill>
                  <a:srgbClr val="0000FF"/>
                </a:solidFill>
              </a:rPr>
              <a:t>Magna </a:t>
            </a:r>
            <a:r>
              <a:rPr lang="en-US" dirty="0" err="1" smtClean="0">
                <a:solidFill>
                  <a:srgbClr val="0000FF"/>
                </a:solidFill>
              </a:rPr>
              <a:t>Carta</a:t>
            </a:r>
            <a:r>
              <a:rPr lang="en-US" dirty="0" smtClean="0"/>
              <a:t>: in 1215, the English nobles rebelled against the taxes and forced loans being collected King John</a:t>
            </a:r>
          </a:p>
          <a:p>
            <a:pPr lvl="1"/>
            <a:r>
              <a:rPr lang="en-US" dirty="0" smtClean="0"/>
              <a:t>Forced John to sign and agreement promising not to take away any free man’s property or to imprison any free man without following procedures established by the law of the land</a:t>
            </a:r>
          </a:p>
          <a:p>
            <a:pPr lvl="1"/>
            <a:r>
              <a:rPr lang="en-US" dirty="0" smtClean="0"/>
              <a:t>Magna </a:t>
            </a:r>
            <a:r>
              <a:rPr lang="en-US" dirty="0" err="1" smtClean="0"/>
              <a:t>Carta</a:t>
            </a:r>
            <a:r>
              <a:rPr lang="en-US" dirty="0" smtClean="0"/>
              <a:t> guaranteed all free men the right to a trial by jury, and further forced the king to obtain the consent of a council of nobles for most new taxes</a:t>
            </a:r>
          </a:p>
          <a:p>
            <a:pPr lvl="1"/>
            <a:r>
              <a:rPr lang="en-US" dirty="0" smtClean="0">
                <a:solidFill>
                  <a:srgbClr val="0000FF"/>
                </a:solidFill>
              </a:rPr>
              <a:t>Limited the power of the king</a:t>
            </a:r>
            <a:endParaRPr lang="en-US" dirty="0">
              <a:solidFill>
                <a:srgbClr val="0000FF"/>
              </a:solidFill>
            </a:endParaRPr>
          </a:p>
        </p:txBody>
      </p:sp>
    </p:spTree>
    <p:extLst>
      <p:ext uri="{BB962C8B-B14F-4D97-AF65-F5344CB8AC3E}">
        <p14:creationId xmlns:p14="http://schemas.microsoft.com/office/powerpoint/2010/main" val="1809453734"/>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6000"/>
          </a:blip>
          <a:stretch>
            <a:fillRect/>
          </a:stretch>
        </p:blipFill>
        <p:spPr>
          <a:xfrm>
            <a:off x="309562" y="0"/>
            <a:ext cx="11572876" cy="6858000"/>
          </a:xfrm>
          <a:prstGeom prst="rect">
            <a:avLst/>
          </a:prstGeom>
        </p:spPr>
      </p:pic>
      <p:sp>
        <p:nvSpPr>
          <p:cNvPr id="3" name="Content Placeholder 2"/>
          <p:cNvSpPr>
            <a:spLocks noGrp="1"/>
          </p:cNvSpPr>
          <p:nvPr>
            <p:ph idx="1"/>
          </p:nvPr>
        </p:nvSpPr>
        <p:spPr>
          <a:xfrm>
            <a:off x="838200" y="246976"/>
            <a:ext cx="5581891" cy="5929987"/>
          </a:xfrm>
        </p:spPr>
        <p:txBody>
          <a:bodyPr/>
          <a:lstStyle/>
          <a:p>
            <a:r>
              <a:rPr lang="en-US" dirty="0" smtClean="0">
                <a:solidFill>
                  <a:srgbClr val="0000FF"/>
                </a:solidFill>
              </a:rPr>
              <a:t>Parliament: later English kings summoned nobles and representatives of the town to grant them new taxes</a:t>
            </a:r>
          </a:p>
          <a:p>
            <a:r>
              <a:rPr lang="en-US" dirty="0" smtClean="0"/>
              <a:t>This led to the origins of Parliament</a:t>
            </a:r>
            <a:endParaRPr lang="en-US" dirty="0"/>
          </a:p>
        </p:txBody>
      </p:sp>
      <p:pic>
        <p:nvPicPr>
          <p:cNvPr id="6" name="Picture 5"/>
          <p:cNvPicPr>
            <a:picLocks noChangeAspect="1"/>
          </p:cNvPicPr>
          <p:nvPr/>
        </p:nvPicPr>
        <p:blipFill>
          <a:blip r:embed="rId3"/>
          <a:stretch>
            <a:fillRect/>
          </a:stretch>
        </p:blipFill>
        <p:spPr>
          <a:xfrm>
            <a:off x="6769100" y="469900"/>
            <a:ext cx="5422900" cy="6388100"/>
          </a:xfrm>
          <a:prstGeom prst="rect">
            <a:avLst/>
          </a:prstGeom>
        </p:spPr>
      </p:pic>
      <p:pic>
        <p:nvPicPr>
          <p:cNvPr id="7" name="Picture 6"/>
          <p:cNvPicPr>
            <a:picLocks noChangeAspect="1"/>
          </p:cNvPicPr>
          <p:nvPr/>
        </p:nvPicPr>
        <p:blipFill>
          <a:blip r:embed="rId4"/>
          <a:stretch>
            <a:fillRect/>
          </a:stretch>
        </p:blipFill>
        <p:spPr>
          <a:xfrm>
            <a:off x="388257" y="2870364"/>
            <a:ext cx="5842000" cy="3657600"/>
          </a:xfrm>
          <a:prstGeom prst="rect">
            <a:avLst/>
          </a:prstGeom>
        </p:spPr>
      </p:pic>
    </p:spTree>
    <p:extLst>
      <p:ext uri="{BB962C8B-B14F-4D97-AF65-F5344CB8AC3E}">
        <p14:creationId xmlns:p14="http://schemas.microsoft.com/office/powerpoint/2010/main" val="2177565488"/>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Analyzing Documents</a:t>
            </a:r>
            <a:endParaRPr lang="en-US" dirty="0"/>
          </a:p>
        </p:txBody>
      </p:sp>
      <p:sp>
        <p:nvSpPr>
          <p:cNvPr id="3" name="Content Placeholder 2"/>
          <p:cNvSpPr>
            <a:spLocks noGrp="1"/>
          </p:cNvSpPr>
          <p:nvPr>
            <p:ph idx="1"/>
          </p:nvPr>
        </p:nvSpPr>
        <p:spPr>
          <a:xfrm>
            <a:off x="838200" y="1684497"/>
            <a:ext cx="10515600" cy="4351338"/>
          </a:xfrm>
        </p:spPr>
        <p:txBody>
          <a:bodyPr/>
          <a:lstStyle/>
          <a:p>
            <a:r>
              <a:rPr lang="en-US" dirty="0" smtClean="0"/>
              <a:t>1. Title of Document</a:t>
            </a:r>
          </a:p>
          <a:p>
            <a:r>
              <a:rPr lang="en-US" dirty="0" smtClean="0"/>
              <a:t>2. Date</a:t>
            </a:r>
          </a:p>
          <a:p>
            <a:r>
              <a:rPr lang="en-US" dirty="0" smtClean="0"/>
              <a:t>3. Position</a:t>
            </a:r>
          </a:p>
          <a:p>
            <a:r>
              <a:rPr lang="en-US" dirty="0" smtClean="0"/>
              <a:t>4. For what audience?</a:t>
            </a:r>
          </a:p>
          <a:p>
            <a:r>
              <a:rPr lang="en-US" dirty="0" smtClean="0"/>
              <a:t>5. Information</a:t>
            </a:r>
          </a:p>
          <a:p>
            <a:pPr lvl="1"/>
            <a:r>
              <a:rPr lang="en-US" dirty="0" smtClean="0"/>
              <a:t>A. Why was it written?</a:t>
            </a:r>
          </a:p>
          <a:p>
            <a:pPr lvl="1"/>
            <a:r>
              <a:rPr lang="en-US" dirty="0" smtClean="0"/>
              <a:t>B. What evidence makes you think that?</a:t>
            </a:r>
          </a:p>
          <a:p>
            <a:pPr lvl="1"/>
            <a:r>
              <a:rPr lang="en-US" dirty="0" smtClean="0"/>
              <a:t>C. List three things that you think are important?</a:t>
            </a:r>
          </a:p>
          <a:p>
            <a:pPr lvl="1"/>
            <a:r>
              <a:rPr lang="en-US" dirty="0" smtClean="0"/>
              <a:t>D. List two other things that were also going on at this time</a:t>
            </a:r>
            <a:endParaRPr lang="en-US" dirty="0"/>
          </a:p>
        </p:txBody>
      </p:sp>
    </p:spTree>
    <p:extLst>
      <p:ext uri="{BB962C8B-B14F-4D97-AF65-F5344CB8AC3E}">
        <p14:creationId xmlns:p14="http://schemas.microsoft.com/office/powerpoint/2010/main" val="1730998439"/>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17540"/>
            <a:ext cx="12192000" cy="6540459"/>
          </a:xfrm>
        </p:spPr>
        <p:txBody>
          <a:bodyPr>
            <a:normAutofit/>
          </a:bodyPr>
          <a:lstStyle/>
          <a:p>
            <a:r>
              <a:rPr lang="en-US" i="1" dirty="0"/>
              <a:t>Arab Historian </a:t>
            </a:r>
            <a:r>
              <a:rPr lang="en-US" i="1" dirty="0" err="1"/>
              <a:t>Ibn</a:t>
            </a:r>
            <a:r>
              <a:rPr lang="en-US" i="1" dirty="0"/>
              <a:t> Al-</a:t>
            </a:r>
            <a:r>
              <a:rPr lang="en-US" i="1" dirty="0" err="1"/>
              <a:t>Athir</a:t>
            </a:r>
            <a:r>
              <a:rPr lang="en-US" i="1" dirty="0"/>
              <a:t> recounts the Siege of Jerusalem by the Crusaders during the First Crusade in 1099. </a:t>
            </a:r>
            <a:endParaRPr lang="en-US" dirty="0"/>
          </a:p>
          <a:p>
            <a:r>
              <a:rPr lang="en-US" sz="3600" dirty="0" smtClean="0">
                <a:solidFill>
                  <a:srgbClr val="0000FF"/>
                </a:solidFill>
              </a:rPr>
              <a:t>“</a:t>
            </a:r>
            <a:r>
              <a:rPr lang="en-US" sz="3600" dirty="0">
                <a:solidFill>
                  <a:srgbClr val="0000FF"/>
                </a:solidFill>
              </a:rPr>
              <a:t>The population was put to the sword by the Franks, who pillaged (raided) the area for a week... In Masjid al- Aqsa [mosque next to the Dome of the Rock on the Temple Mount] the Franks slaughtered more than 70,000 people, among them a large number of Imams and Muslim scholars... The Franks stripped the Dome of the Rock of more than forty silver candelabra... and a great silver lamp weighing forty-four Syrian pounds, as well as a hundred and fifty smaller silver candelabra and more than twenty gold ones, and a great deal more booty.” </a:t>
            </a:r>
          </a:p>
          <a:p>
            <a:endParaRPr lang="en-US" dirty="0"/>
          </a:p>
        </p:txBody>
      </p:sp>
    </p:spTree>
    <p:extLst>
      <p:ext uri="{BB962C8B-B14F-4D97-AF65-F5344CB8AC3E}">
        <p14:creationId xmlns:p14="http://schemas.microsoft.com/office/powerpoint/2010/main" val="3395183047"/>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838200" y="1376010"/>
            <a:ext cx="10515600" cy="4800953"/>
          </a:xfrm>
        </p:spPr>
        <p:txBody>
          <a:bodyPr>
            <a:normAutofit/>
          </a:bodyPr>
          <a:lstStyle/>
          <a:p>
            <a:r>
              <a:rPr lang="en-US" sz="3600" i="1" dirty="0"/>
              <a:t>"I, or rather the Lord, beseech (beg) you as Christ's heralds (followers)  to publish  this everywhere and to persuade (convince) all people of whatever rank, foot-soldiers and knights, poor and rich, to carry aid promptly (quickly)  to those Christians and to destroy that vile (disgusting) race from the lands of our friends.</a:t>
            </a:r>
            <a:r>
              <a:rPr lang="en-US" sz="3600" i="1" dirty="0" smtClean="0"/>
              <a:t>”</a:t>
            </a:r>
          </a:p>
          <a:p>
            <a:pPr marL="914400" lvl="2" indent="0">
              <a:buNone/>
            </a:pPr>
            <a:r>
              <a:rPr lang="en-US" sz="3200" i="1" dirty="0" smtClean="0"/>
              <a:t>-</a:t>
            </a:r>
            <a:r>
              <a:rPr lang="en-US" sz="3200" i="1" dirty="0"/>
              <a:t>Pope Urban II.</a:t>
            </a:r>
            <a:endParaRPr lang="en-US" sz="3200" dirty="0"/>
          </a:p>
          <a:p>
            <a:endParaRPr lang="en-US" dirty="0"/>
          </a:p>
        </p:txBody>
      </p:sp>
    </p:spTree>
    <p:extLst>
      <p:ext uri="{BB962C8B-B14F-4D97-AF65-F5344CB8AC3E}">
        <p14:creationId xmlns:p14="http://schemas.microsoft.com/office/powerpoint/2010/main" val="14732739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25000"/>
          </a:blip>
          <a:stretch>
            <a:fillRect/>
          </a:stretch>
        </p:blipFill>
        <p:spPr>
          <a:xfrm>
            <a:off x="868437" y="0"/>
            <a:ext cx="10490186" cy="6936228"/>
          </a:xfrm>
          <a:prstGeom prst="rect">
            <a:avLst/>
          </a:prstGeom>
        </p:spPr>
      </p:pic>
      <p:sp>
        <p:nvSpPr>
          <p:cNvPr id="3" name="Content Placeholder 2"/>
          <p:cNvSpPr>
            <a:spLocks noGrp="1"/>
          </p:cNvSpPr>
          <p:nvPr>
            <p:ph idx="1"/>
          </p:nvPr>
        </p:nvSpPr>
        <p:spPr>
          <a:xfrm>
            <a:off x="838200" y="0"/>
            <a:ext cx="10515600" cy="4351338"/>
          </a:xfrm>
        </p:spPr>
        <p:txBody>
          <a:bodyPr/>
          <a:lstStyle/>
          <a:p>
            <a:r>
              <a:rPr lang="en-US" sz="3600" dirty="0" smtClean="0">
                <a:solidFill>
                  <a:srgbClr val="FF6600"/>
                </a:solidFill>
              </a:rPr>
              <a:t>Had their own form of Christianity</a:t>
            </a:r>
          </a:p>
          <a:p>
            <a:pPr lvl="1"/>
            <a:r>
              <a:rPr lang="en-US" sz="3200" dirty="0" smtClean="0">
                <a:solidFill>
                  <a:srgbClr val="FF6600"/>
                </a:solidFill>
              </a:rPr>
              <a:t>Eastern Orthodoxy: Patriarch instead of Pope, used icons, priests can marry, emperor has ultimate power</a:t>
            </a:r>
          </a:p>
          <a:p>
            <a:pPr lvl="1"/>
            <a:endParaRPr lang="en-US" dirty="0"/>
          </a:p>
        </p:txBody>
      </p:sp>
      <p:pic>
        <p:nvPicPr>
          <p:cNvPr id="4" name="Picture 3"/>
          <p:cNvPicPr>
            <a:picLocks noChangeAspect="1"/>
          </p:cNvPicPr>
          <p:nvPr/>
        </p:nvPicPr>
        <p:blipFill>
          <a:blip r:embed="rId3"/>
          <a:stretch>
            <a:fillRect/>
          </a:stretch>
        </p:blipFill>
        <p:spPr>
          <a:xfrm>
            <a:off x="2575090" y="1647789"/>
            <a:ext cx="6984495" cy="5248349"/>
          </a:xfrm>
          <a:prstGeom prst="rect">
            <a:avLst/>
          </a:prstGeom>
        </p:spPr>
      </p:pic>
    </p:spTree>
    <p:extLst>
      <p:ext uri="{BB962C8B-B14F-4D97-AF65-F5344CB8AC3E}">
        <p14:creationId xmlns:p14="http://schemas.microsoft.com/office/powerpoint/2010/main" val="4132362381"/>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514350" indent="-514350">
              <a:buAutoNum type="arabicPeriod" startAt="16"/>
            </a:pPr>
            <a:r>
              <a:rPr lang="en-US" dirty="0" smtClean="0"/>
              <a:t>What </a:t>
            </a:r>
            <a:r>
              <a:rPr lang="en-US" dirty="0"/>
              <a:t>was the goal of the Crusades</a:t>
            </a:r>
            <a:r>
              <a:rPr lang="en-US" dirty="0" smtClean="0"/>
              <a:t>?</a:t>
            </a:r>
          </a:p>
          <a:p>
            <a:pPr marL="914400" lvl="1" indent="-457200">
              <a:buAutoNum type="alphaUcPeriod"/>
            </a:pPr>
            <a:r>
              <a:rPr lang="en-US" dirty="0" smtClean="0"/>
              <a:t>Get the Christians out of the Holy land</a:t>
            </a:r>
          </a:p>
          <a:p>
            <a:pPr marL="914400" lvl="1" indent="-457200">
              <a:buAutoNum type="alphaUcPeriod"/>
            </a:pPr>
            <a:r>
              <a:rPr lang="en-US" dirty="0" smtClean="0"/>
              <a:t>Spread Christianity to China</a:t>
            </a:r>
          </a:p>
          <a:p>
            <a:pPr marL="914400" lvl="1" indent="-457200">
              <a:buAutoNum type="alphaUcPeriod"/>
            </a:pPr>
            <a:r>
              <a:rPr lang="en-US" dirty="0" smtClean="0"/>
              <a:t>Recover the Holy land from Muslims</a:t>
            </a:r>
          </a:p>
          <a:p>
            <a:pPr marL="914400" lvl="1" indent="-457200">
              <a:buAutoNum type="alphaUcPeriod"/>
            </a:pPr>
            <a:r>
              <a:rPr lang="en-US" dirty="0" smtClean="0"/>
              <a:t>Spread Christianity to the Byzantine Empire</a:t>
            </a:r>
            <a:endParaRPr lang="en-US" dirty="0"/>
          </a:p>
          <a:p>
            <a:endParaRPr lang="en-US" dirty="0"/>
          </a:p>
        </p:txBody>
      </p:sp>
    </p:spTree>
    <p:extLst>
      <p:ext uri="{BB962C8B-B14F-4D97-AF65-F5344CB8AC3E}">
        <p14:creationId xmlns:p14="http://schemas.microsoft.com/office/powerpoint/2010/main" val="4246187975"/>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514350" indent="-514350">
              <a:buAutoNum type="arabicPeriod" startAt="17"/>
            </a:pPr>
            <a:r>
              <a:rPr lang="en-US" dirty="0" smtClean="0"/>
              <a:t>Who was the head of the Roman Catholic Church?</a:t>
            </a:r>
          </a:p>
          <a:p>
            <a:pPr marL="914400" lvl="1" indent="-457200">
              <a:buAutoNum type="alphaUcPeriod"/>
            </a:pPr>
            <a:r>
              <a:rPr lang="en-US" dirty="0" smtClean="0"/>
              <a:t>Emperor</a:t>
            </a:r>
          </a:p>
          <a:p>
            <a:pPr marL="914400" lvl="1" indent="-457200">
              <a:buAutoNum type="alphaUcPeriod"/>
            </a:pPr>
            <a:r>
              <a:rPr lang="en-US" dirty="0" smtClean="0"/>
              <a:t>Pope</a:t>
            </a:r>
          </a:p>
          <a:p>
            <a:pPr marL="914400" lvl="1" indent="-457200">
              <a:buAutoNum type="alphaUcPeriod"/>
            </a:pPr>
            <a:r>
              <a:rPr lang="en-US" dirty="0" smtClean="0"/>
              <a:t>Patriarch</a:t>
            </a:r>
          </a:p>
          <a:p>
            <a:pPr marL="914400" lvl="1" indent="-457200">
              <a:buAutoNum type="alphaUcPeriod"/>
            </a:pPr>
            <a:r>
              <a:rPr lang="en-US" dirty="0" smtClean="0"/>
              <a:t>Thomas Aquinas</a:t>
            </a:r>
            <a:endParaRPr lang="en-US" dirty="0"/>
          </a:p>
        </p:txBody>
      </p:sp>
    </p:spTree>
    <p:extLst>
      <p:ext uri="{BB962C8B-B14F-4D97-AF65-F5344CB8AC3E}">
        <p14:creationId xmlns:p14="http://schemas.microsoft.com/office/powerpoint/2010/main" val="645226667"/>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r>
              <a:rPr lang="en-US" dirty="0" smtClean="0"/>
              <a:t>18.  What </a:t>
            </a:r>
            <a:r>
              <a:rPr lang="en-US" dirty="0"/>
              <a:t>did the Church do for people after Rome fell apart?</a:t>
            </a:r>
          </a:p>
          <a:p>
            <a:pPr marL="914400" lvl="1" indent="-457200">
              <a:buAutoNum type="alphaUcPeriod"/>
            </a:pPr>
            <a:r>
              <a:rPr lang="en-US" dirty="0" smtClean="0"/>
              <a:t>Gave people a sense of order and unity</a:t>
            </a:r>
          </a:p>
          <a:p>
            <a:pPr marL="914400" lvl="1" indent="-457200">
              <a:buAutoNum type="alphaUcPeriod"/>
            </a:pPr>
            <a:r>
              <a:rPr lang="en-US" dirty="0" smtClean="0"/>
              <a:t>Replaced the King as the leader of Western Europe</a:t>
            </a:r>
          </a:p>
          <a:p>
            <a:pPr marL="914400" lvl="1" indent="-457200">
              <a:buAutoNum type="alphaUcPeriod"/>
            </a:pPr>
            <a:r>
              <a:rPr lang="en-US" dirty="0" smtClean="0"/>
              <a:t>Encouraged them to question authority</a:t>
            </a:r>
          </a:p>
          <a:p>
            <a:pPr marL="914400" lvl="1" indent="-457200">
              <a:buAutoNum type="alphaUcPeriod"/>
            </a:pPr>
            <a:r>
              <a:rPr lang="en-US" dirty="0" smtClean="0"/>
              <a:t>Limited the spiritual activities they could do</a:t>
            </a:r>
            <a:endParaRPr lang="en-US" dirty="0"/>
          </a:p>
        </p:txBody>
      </p:sp>
    </p:spTree>
    <p:extLst>
      <p:ext uri="{BB962C8B-B14F-4D97-AF65-F5344CB8AC3E}">
        <p14:creationId xmlns:p14="http://schemas.microsoft.com/office/powerpoint/2010/main" val="3212358027"/>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514350" indent="-514350">
              <a:buAutoNum type="arabicPeriod" startAt="19"/>
            </a:pPr>
            <a:r>
              <a:rPr lang="en-US" dirty="0" smtClean="0"/>
              <a:t>What of the following was a impact of the Crusades?</a:t>
            </a:r>
          </a:p>
          <a:p>
            <a:pPr marL="914400" lvl="1" indent="-457200">
              <a:buAutoNum type="alphaUcPeriod"/>
            </a:pPr>
            <a:r>
              <a:rPr lang="en-US" dirty="0" smtClean="0"/>
              <a:t>They strengthened the power of the serfs</a:t>
            </a:r>
          </a:p>
          <a:p>
            <a:pPr marL="914400" lvl="1" indent="-457200">
              <a:buAutoNum type="alphaUcPeriod"/>
            </a:pPr>
            <a:r>
              <a:rPr lang="en-US" dirty="0" smtClean="0"/>
              <a:t>They increased trade between Europe and Asia</a:t>
            </a:r>
          </a:p>
          <a:p>
            <a:pPr marL="914400" lvl="1" indent="-457200">
              <a:buAutoNum type="alphaUcPeriod"/>
            </a:pPr>
            <a:r>
              <a:rPr lang="en-US" dirty="0" smtClean="0"/>
              <a:t>They brought European influence to Africa</a:t>
            </a:r>
          </a:p>
          <a:p>
            <a:pPr marL="914400" lvl="1" indent="-457200">
              <a:buAutoNum type="alphaUcPeriod"/>
            </a:pPr>
            <a:r>
              <a:rPr lang="en-US" dirty="0" smtClean="0"/>
              <a:t>The promoted religious freedom</a:t>
            </a:r>
            <a:endParaRPr lang="en-US" dirty="0"/>
          </a:p>
          <a:p>
            <a:pPr marL="457200" lvl="1" indent="0">
              <a:buNone/>
            </a:pPr>
            <a:endParaRPr lang="en-US" dirty="0"/>
          </a:p>
        </p:txBody>
      </p:sp>
    </p:spTree>
    <p:extLst>
      <p:ext uri="{BB962C8B-B14F-4D97-AF65-F5344CB8AC3E}">
        <p14:creationId xmlns:p14="http://schemas.microsoft.com/office/powerpoint/2010/main" val="3766582921"/>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514350" indent="-514350">
              <a:buAutoNum type="arabicPeriod" startAt="20"/>
            </a:pPr>
            <a:r>
              <a:rPr lang="en-US" dirty="0" smtClean="0"/>
              <a:t>What did the Magna </a:t>
            </a:r>
            <a:r>
              <a:rPr lang="en-US" dirty="0" err="1" smtClean="0"/>
              <a:t>Carta</a:t>
            </a:r>
            <a:r>
              <a:rPr lang="en-US" dirty="0" smtClean="0"/>
              <a:t> do?</a:t>
            </a:r>
          </a:p>
          <a:p>
            <a:pPr marL="914400" lvl="1" indent="-457200">
              <a:buAutoNum type="alphaUcPeriod"/>
            </a:pPr>
            <a:r>
              <a:rPr lang="en-US" dirty="0" smtClean="0"/>
              <a:t>Take away some of the King’s power</a:t>
            </a:r>
          </a:p>
          <a:p>
            <a:pPr marL="914400" lvl="1" indent="-457200">
              <a:buAutoNum type="alphaUcPeriod"/>
            </a:pPr>
            <a:r>
              <a:rPr lang="en-US" dirty="0" smtClean="0"/>
              <a:t>Encourage the country to keep the King in charge</a:t>
            </a:r>
          </a:p>
          <a:p>
            <a:pPr marL="914400" lvl="1" indent="-457200">
              <a:buAutoNum type="alphaUcPeriod"/>
            </a:pPr>
            <a:r>
              <a:rPr lang="en-US" smtClean="0"/>
              <a:t>Took </a:t>
            </a:r>
            <a:r>
              <a:rPr lang="en-US" dirty="0" smtClean="0"/>
              <a:t>away the right to a trial by jury</a:t>
            </a:r>
          </a:p>
          <a:p>
            <a:pPr marL="914400" lvl="1" indent="-457200">
              <a:buAutoNum type="alphaUcPeriod"/>
            </a:pPr>
            <a:endParaRPr lang="en-US" dirty="0" smtClean="0"/>
          </a:p>
        </p:txBody>
      </p:sp>
    </p:spTree>
    <p:extLst>
      <p:ext uri="{BB962C8B-B14F-4D97-AF65-F5344CB8AC3E}">
        <p14:creationId xmlns:p14="http://schemas.microsoft.com/office/powerpoint/2010/main" val="1788166033"/>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23384"/>
            <a:ext cx="10515600" cy="1325563"/>
          </a:xfrm>
        </p:spPr>
        <p:txBody>
          <a:bodyPr/>
          <a:lstStyle/>
          <a:p>
            <a:pPr algn="ctr"/>
            <a:r>
              <a:rPr lang="en-US" dirty="0" smtClean="0"/>
              <a:t>Review</a:t>
            </a:r>
            <a:endParaRPr lang="en-US" dirty="0"/>
          </a:p>
        </p:txBody>
      </p:sp>
      <p:sp>
        <p:nvSpPr>
          <p:cNvPr id="3" name="Content Placeholder 2"/>
          <p:cNvSpPr>
            <a:spLocks noGrp="1"/>
          </p:cNvSpPr>
          <p:nvPr>
            <p:ph idx="1"/>
          </p:nvPr>
        </p:nvSpPr>
        <p:spPr>
          <a:xfrm>
            <a:off x="0" y="599799"/>
            <a:ext cx="9982889" cy="6328765"/>
          </a:xfrm>
        </p:spPr>
        <p:txBody>
          <a:bodyPr>
            <a:normAutofit fontScale="85000" lnSpcReduction="20000"/>
          </a:bodyPr>
          <a:lstStyle/>
          <a:p>
            <a:r>
              <a:rPr lang="en-US" sz="3500" dirty="0" smtClean="0"/>
              <a:t>Most powerful institution in the Middle Ages?</a:t>
            </a:r>
          </a:p>
          <a:p>
            <a:r>
              <a:rPr lang="en-US" sz="3500" dirty="0" smtClean="0"/>
              <a:t>What happened when Rome fell apart?</a:t>
            </a:r>
          </a:p>
          <a:p>
            <a:r>
              <a:rPr lang="en-US" sz="3500" dirty="0" smtClean="0"/>
              <a:t>Where was the only place you could learn in the Middle Ages</a:t>
            </a:r>
          </a:p>
          <a:p>
            <a:r>
              <a:rPr lang="en-US" sz="3500" dirty="0" smtClean="0"/>
              <a:t>What religion did the Byzantine Empire have?</a:t>
            </a:r>
          </a:p>
          <a:p>
            <a:r>
              <a:rPr lang="en-US" sz="3500" dirty="0" smtClean="0"/>
              <a:t>What made Constantinople a good place to have a city?</a:t>
            </a:r>
          </a:p>
          <a:p>
            <a:r>
              <a:rPr lang="en-US" sz="3500" dirty="0" smtClean="0"/>
              <a:t>What are two outcomes of the Crusades?</a:t>
            </a:r>
          </a:p>
          <a:p>
            <a:r>
              <a:rPr lang="en-US" sz="3500" dirty="0" smtClean="0"/>
              <a:t>What did the caste system and the feudal system in Europe have in common?</a:t>
            </a:r>
          </a:p>
          <a:p>
            <a:r>
              <a:rPr lang="en-US" sz="3500" dirty="0" smtClean="0"/>
              <a:t>What did the Church do for people after Rome fell apart?</a:t>
            </a:r>
          </a:p>
          <a:p>
            <a:r>
              <a:rPr lang="en-US" sz="3500" dirty="0" smtClean="0"/>
              <a:t>What institution unified Western Europe?</a:t>
            </a:r>
          </a:p>
          <a:p>
            <a:r>
              <a:rPr lang="en-US" sz="3500" dirty="0" smtClean="0"/>
              <a:t>What is feudalism?</a:t>
            </a:r>
          </a:p>
          <a:p>
            <a:r>
              <a:rPr lang="en-US" sz="3500" dirty="0" smtClean="0"/>
              <a:t>Who established Constantinople as a city?</a:t>
            </a:r>
          </a:p>
          <a:p>
            <a:r>
              <a:rPr lang="en-US" sz="3500" dirty="0" smtClean="0"/>
              <a:t>What was the goal of the Crusades?</a:t>
            </a:r>
          </a:p>
          <a:p>
            <a:r>
              <a:rPr lang="en-US" sz="3500" dirty="0" smtClean="0"/>
              <a:t>Why did Rome fall apart?</a:t>
            </a:r>
          </a:p>
          <a:p>
            <a:endParaRPr lang="en-US" dirty="0" smtClean="0"/>
          </a:p>
          <a:p>
            <a:endParaRPr lang="en-US" dirty="0" smtClean="0"/>
          </a:p>
          <a:p>
            <a:endParaRPr lang="en-US" dirty="0" smtClean="0"/>
          </a:p>
        </p:txBody>
      </p:sp>
      <p:sp>
        <p:nvSpPr>
          <p:cNvPr id="4" name="TextBox 3"/>
          <p:cNvSpPr txBox="1"/>
          <p:nvPr/>
        </p:nvSpPr>
        <p:spPr>
          <a:xfrm>
            <a:off x="9841786" y="599802"/>
            <a:ext cx="2561863" cy="6124754"/>
          </a:xfrm>
          <a:prstGeom prst="rect">
            <a:avLst/>
          </a:prstGeom>
          <a:noFill/>
        </p:spPr>
        <p:txBody>
          <a:bodyPr wrap="square" rtlCol="0">
            <a:spAutoFit/>
          </a:bodyPr>
          <a:lstStyle/>
          <a:p>
            <a:pPr algn="ctr"/>
            <a:r>
              <a:rPr lang="en-US" sz="2800" u="sng" dirty="0" smtClean="0"/>
              <a:t>Vocab</a:t>
            </a:r>
          </a:p>
          <a:p>
            <a:r>
              <a:rPr lang="en-US" sz="2800" dirty="0" smtClean="0"/>
              <a:t>Constantinople</a:t>
            </a:r>
          </a:p>
          <a:p>
            <a:r>
              <a:rPr lang="en-US" sz="2800" dirty="0" smtClean="0">
                <a:solidFill>
                  <a:srgbClr val="0000FF"/>
                </a:solidFill>
              </a:rPr>
              <a:t>Eastern Orthodoxy</a:t>
            </a:r>
          </a:p>
          <a:p>
            <a:r>
              <a:rPr lang="en-US" sz="2800" dirty="0" smtClean="0"/>
              <a:t>Middle Ages</a:t>
            </a:r>
          </a:p>
          <a:p>
            <a:r>
              <a:rPr lang="en-US" sz="2800" dirty="0" smtClean="0">
                <a:solidFill>
                  <a:srgbClr val="0000FF"/>
                </a:solidFill>
              </a:rPr>
              <a:t>Pope</a:t>
            </a:r>
          </a:p>
          <a:p>
            <a:r>
              <a:rPr lang="en-US" sz="2800" dirty="0" smtClean="0"/>
              <a:t>Byzantine Empire</a:t>
            </a:r>
          </a:p>
          <a:p>
            <a:r>
              <a:rPr lang="en-US" sz="2800" dirty="0" smtClean="0">
                <a:solidFill>
                  <a:srgbClr val="0000FF"/>
                </a:solidFill>
              </a:rPr>
              <a:t>Roman Catholicism</a:t>
            </a:r>
          </a:p>
          <a:p>
            <a:r>
              <a:rPr lang="en-US" sz="2800" dirty="0" smtClean="0"/>
              <a:t>Manor</a:t>
            </a:r>
          </a:p>
          <a:p>
            <a:r>
              <a:rPr lang="en-US" sz="2800" dirty="0" smtClean="0">
                <a:solidFill>
                  <a:srgbClr val="0000FF"/>
                </a:solidFill>
              </a:rPr>
              <a:t>Serfs</a:t>
            </a:r>
          </a:p>
          <a:p>
            <a:r>
              <a:rPr lang="en-US" sz="2800" dirty="0" smtClean="0"/>
              <a:t>Crusades</a:t>
            </a:r>
          </a:p>
          <a:p>
            <a:r>
              <a:rPr lang="en-US" sz="2800" dirty="0" smtClean="0">
                <a:solidFill>
                  <a:srgbClr val="0000FF"/>
                </a:solidFill>
              </a:rPr>
              <a:t>Magna </a:t>
            </a:r>
            <a:r>
              <a:rPr lang="en-US" sz="2800" dirty="0" err="1" smtClean="0">
                <a:solidFill>
                  <a:srgbClr val="0000FF"/>
                </a:solidFill>
              </a:rPr>
              <a:t>Carta</a:t>
            </a:r>
            <a:endParaRPr lang="en-US" sz="2800" dirty="0">
              <a:solidFill>
                <a:srgbClr val="0000FF"/>
              </a:solidFill>
            </a:endParaRPr>
          </a:p>
        </p:txBody>
      </p:sp>
    </p:spTree>
    <p:extLst>
      <p:ext uri="{BB962C8B-B14F-4D97-AF65-F5344CB8AC3E}">
        <p14:creationId xmlns:p14="http://schemas.microsoft.com/office/powerpoint/2010/main" val="94372014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5000"/>
          </a:blip>
          <a:stretch>
            <a:fillRect/>
          </a:stretch>
        </p:blipFill>
        <p:spPr>
          <a:xfrm>
            <a:off x="868437" y="0"/>
            <a:ext cx="10490186" cy="6936228"/>
          </a:xfrm>
          <a:prstGeom prst="rect">
            <a:avLst/>
          </a:prstGeom>
        </p:spPr>
      </p:pic>
      <p:sp>
        <p:nvSpPr>
          <p:cNvPr id="3" name="Content Placeholder 2"/>
          <p:cNvSpPr>
            <a:spLocks noGrp="1"/>
          </p:cNvSpPr>
          <p:nvPr>
            <p:ph idx="1"/>
          </p:nvPr>
        </p:nvSpPr>
        <p:spPr>
          <a:xfrm>
            <a:off x="0" y="0"/>
            <a:ext cx="8854082" cy="4351338"/>
          </a:xfrm>
        </p:spPr>
        <p:txBody>
          <a:bodyPr/>
          <a:lstStyle/>
          <a:p>
            <a:r>
              <a:rPr lang="en-US" dirty="0" smtClean="0">
                <a:solidFill>
                  <a:srgbClr val="FF6600"/>
                </a:solidFill>
              </a:rPr>
              <a:t>Built the Church of </a:t>
            </a:r>
            <a:r>
              <a:rPr lang="en-US" dirty="0" err="1" smtClean="0">
                <a:solidFill>
                  <a:srgbClr val="FF6600"/>
                </a:solidFill>
              </a:rPr>
              <a:t>Hagia</a:t>
            </a:r>
            <a:r>
              <a:rPr lang="en-US" dirty="0" smtClean="0">
                <a:solidFill>
                  <a:srgbClr val="FF6600"/>
                </a:solidFill>
              </a:rPr>
              <a:t> Sophia</a:t>
            </a:r>
          </a:p>
          <a:p>
            <a:r>
              <a:rPr lang="en-US" dirty="0" smtClean="0"/>
              <a:t>Schools taught ancient Greek texts</a:t>
            </a:r>
          </a:p>
          <a:p>
            <a:r>
              <a:rPr lang="en-US" dirty="0" smtClean="0">
                <a:solidFill>
                  <a:srgbClr val="FF6600"/>
                </a:solidFill>
              </a:rPr>
              <a:t>Colorful icons and mosaics</a:t>
            </a:r>
          </a:p>
          <a:p>
            <a:r>
              <a:rPr lang="en-US" dirty="0" smtClean="0"/>
              <a:t>Under Justinian (527-565) it reconquered much of the old Roman Empire</a:t>
            </a:r>
            <a:endParaRPr lang="en-US" dirty="0"/>
          </a:p>
        </p:txBody>
      </p:sp>
      <p:pic>
        <p:nvPicPr>
          <p:cNvPr id="5" name="Picture 4"/>
          <p:cNvPicPr>
            <a:picLocks noChangeAspect="1"/>
          </p:cNvPicPr>
          <p:nvPr/>
        </p:nvPicPr>
        <p:blipFill>
          <a:blip r:embed="rId3"/>
          <a:stretch>
            <a:fillRect/>
          </a:stretch>
        </p:blipFill>
        <p:spPr>
          <a:xfrm>
            <a:off x="326135" y="2493570"/>
            <a:ext cx="6883400" cy="3975100"/>
          </a:xfrm>
          <a:prstGeom prst="rect">
            <a:avLst/>
          </a:prstGeom>
        </p:spPr>
      </p:pic>
      <p:pic>
        <p:nvPicPr>
          <p:cNvPr id="7" name="Picture 6"/>
          <p:cNvPicPr>
            <a:picLocks noChangeAspect="1"/>
          </p:cNvPicPr>
          <p:nvPr/>
        </p:nvPicPr>
        <p:blipFill>
          <a:blip r:embed="rId4"/>
          <a:stretch>
            <a:fillRect/>
          </a:stretch>
        </p:blipFill>
        <p:spPr>
          <a:xfrm>
            <a:off x="8801100" y="0"/>
            <a:ext cx="3390900" cy="4318000"/>
          </a:xfrm>
          <a:prstGeom prst="rect">
            <a:avLst/>
          </a:prstGeom>
        </p:spPr>
      </p:pic>
      <p:pic>
        <p:nvPicPr>
          <p:cNvPr id="6" name="Picture 5"/>
          <p:cNvPicPr>
            <a:picLocks noChangeAspect="1"/>
          </p:cNvPicPr>
          <p:nvPr/>
        </p:nvPicPr>
        <p:blipFill>
          <a:blip r:embed="rId5"/>
          <a:stretch>
            <a:fillRect/>
          </a:stretch>
        </p:blipFill>
        <p:spPr>
          <a:xfrm>
            <a:off x="7301972" y="3558824"/>
            <a:ext cx="4502001" cy="3299176"/>
          </a:xfrm>
          <a:prstGeom prst="rect">
            <a:avLst/>
          </a:prstGeom>
        </p:spPr>
      </p:pic>
    </p:spTree>
    <p:extLst>
      <p:ext uri="{BB962C8B-B14F-4D97-AF65-F5344CB8AC3E}">
        <p14:creationId xmlns:p14="http://schemas.microsoft.com/office/powerpoint/2010/main" val="182367064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5000"/>
          </a:blip>
          <a:stretch>
            <a:fillRect/>
          </a:stretch>
        </p:blipFill>
        <p:spPr>
          <a:xfrm>
            <a:off x="868437" y="0"/>
            <a:ext cx="10490186" cy="6936228"/>
          </a:xfrm>
          <a:prstGeom prst="rect">
            <a:avLst/>
          </a:prstGeom>
        </p:spPr>
      </p:pic>
      <p:sp>
        <p:nvSpPr>
          <p:cNvPr id="3" name="Content Placeholder 2"/>
          <p:cNvSpPr>
            <a:spLocks noGrp="1"/>
          </p:cNvSpPr>
          <p:nvPr>
            <p:ph idx="1"/>
          </p:nvPr>
        </p:nvSpPr>
        <p:spPr>
          <a:xfrm>
            <a:off x="802925" y="0"/>
            <a:ext cx="10515600" cy="4351338"/>
          </a:xfrm>
        </p:spPr>
        <p:txBody>
          <a:bodyPr/>
          <a:lstStyle/>
          <a:p>
            <a:r>
              <a:rPr lang="en-US" dirty="0" smtClean="0">
                <a:solidFill>
                  <a:srgbClr val="FF6600"/>
                </a:solidFill>
              </a:rPr>
              <a:t>Code of Justinian</a:t>
            </a:r>
          </a:p>
          <a:p>
            <a:pPr lvl="1"/>
            <a:r>
              <a:rPr lang="en-US" dirty="0" smtClean="0"/>
              <a:t>Emperor Justinian </a:t>
            </a:r>
            <a:r>
              <a:rPr lang="en-US" dirty="0" smtClean="0">
                <a:solidFill>
                  <a:srgbClr val="FF6600"/>
                </a:solidFill>
              </a:rPr>
              <a:t>collected all of the Roman laws and organized them into a single code</a:t>
            </a:r>
          </a:p>
          <a:p>
            <a:pPr lvl="1"/>
            <a:r>
              <a:rPr lang="en-US" dirty="0" smtClean="0"/>
              <a:t>Special laws regarding religion</a:t>
            </a:r>
          </a:p>
          <a:p>
            <a:pPr lvl="1"/>
            <a:r>
              <a:rPr lang="en-US" dirty="0" smtClean="0"/>
              <a:t>Everyone must be part of the Eastern Orthodox faith</a:t>
            </a:r>
            <a:endParaRPr lang="en-US" dirty="0"/>
          </a:p>
        </p:txBody>
      </p:sp>
      <p:pic>
        <p:nvPicPr>
          <p:cNvPr id="5" name="Picture 4"/>
          <p:cNvPicPr>
            <a:picLocks noChangeAspect="1"/>
          </p:cNvPicPr>
          <p:nvPr/>
        </p:nvPicPr>
        <p:blipFill>
          <a:blip r:embed="rId3"/>
          <a:stretch>
            <a:fillRect/>
          </a:stretch>
        </p:blipFill>
        <p:spPr>
          <a:xfrm>
            <a:off x="5199788" y="2313063"/>
            <a:ext cx="6992211" cy="4544937"/>
          </a:xfrm>
          <a:prstGeom prst="rect">
            <a:avLst/>
          </a:prstGeom>
        </p:spPr>
      </p:pic>
      <p:pic>
        <p:nvPicPr>
          <p:cNvPr id="6" name="Picture 5"/>
          <p:cNvPicPr>
            <a:picLocks noChangeAspect="1"/>
          </p:cNvPicPr>
          <p:nvPr/>
        </p:nvPicPr>
        <p:blipFill>
          <a:blip r:embed="rId4"/>
          <a:stretch>
            <a:fillRect/>
          </a:stretch>
        </p:blipFill>
        <p:spPr>
          <a:xfrm>
            <a:off x="350064" y="3572103"/>
            <a:ext cx="4376815" cy="3285897"/>
          </a:xfrm>
          <a:prstGeom prst="rect">
            <a:avLst/>
          </a:prstGeom>
        </p:spPr>
      </p:pic>
    </p:spTree>
    <p:extLst>
      <p:ext uri="{BB962C8B-B14F-4D97-AF65-F5344CB8AC3E}">
        <p14:creationId xmlns:p14="http://schemas.microsoft.com/office/powerpoint/2010/main" val="117982729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5000"/>
          </a:blip>
          <a:stretch>
            <a:fillRect/>
          </a:stretch>
        </p:blipFill>
        <p:spPr>
          <a:xfrm>
            <a:off x="868437" y="0"/>
            <a:ext cx="10490186" cy="6936228"/>
          </a:xfrm>
          <a:prstGeom prst="rect">
            <a:avLst/>
          </a:prstGeom>
        </p:spPr>
      </p:pic>
      <p:sp>
        <p:nvSpPr>
          <p:cNvPr id="2" name="Title 1"/>
          <p:cNvSpPr>
            <a:spLocks noGrp="1"/>
          </p:cNvSpPr>
          <p:nvPr>
            <p:ph type="title"/>
          </p:nvPr>
        </p:nvSpPr>
        <p:spPr/>
        <p:txBody>
          <a:bodyPr/>
          <a:lstStyle/>
          <a:p>
            <a:pPr algn="ctr"/>
            <a:r>
              <a:rPr lang="en-US" dirty="0" smtClean="0">
                <a:solidFill>
                  <a:srgbClr val="FF0000"/>
                </a:solidFill>
              </a:rPr>
              <a:t>The Decline of the Byzantine Empire</a:t>
            </a:r>
            <a:endParaRPr lang="en-US" dirty="0">
              <a:solidFill>
                <a:srgbClr val="FF0000"/>
              </a:solidFill>
            </a:endParaRPr>
          </a:p>
        </p:txBody>
      </p:sp>
      <p:sp>
        <p:nvSpPr>
          <p:cNvPr id="3" name="Content Placeholder 2"/>
          <p:cNvSpPr>
            <a:spLocks noGrp="1"/>
          </p:cNvSpPr>
          <p:nvPr>
            <p:ph idx="1"/>
          </p:nvPr>
        </p:nvSpPr>
        <p:spPr/>
        <p:txBody>
          <a:bodyPr>
            <a:normAutofit/>
          </a:bodyPr>
          <a:lstStyle/>
          <a:p>
            <a:r>
              <a:rPr lang="en-US" dirty="0" smtClean="0">
                <a:solidFill>
                  <a:srgbClr val="FF6600"/>
                </a:solidFill>
              </a:rPr>
              <a:t>Continuously fought people </a:t>
            </a:r>
            <a:r>
              <a:rPr lang="en-US" dirty="0" smtClean="0">
                <a:solidFill>
                  <a:srgbClr val="000000"/>
                </a:solidFill>
              </a:rPr>
              <a:t>to the North and the Persian Empire to the east and the spread of Islam in the south</a:t>
            </a:r>
          </a:p>
          <a:p>
            <a:r>
              <a:rPr lang="en-US" dirty="0" smtClean="0"/>
              <a:t>In the 600’s the Muslims took most of the empire’s territory in the Middle East</a:t>
            </a:r>
          </a:p>
          <a:p>
            <a:r>
              <a:rPr lang="en-US" dirty="0" smtClean="0"/>
              <a:t>The </a:t>
            </a:r>
            <a:r>
              <a:rPr lang="en-US" dirty="0" smtClean="0">
                <a:solidFill>
                  <a:srgbClr val="FF6600"/>
                </a:solidFill>
              </a:rPr>
              <a:t>Seljuk Turks defeated the Byzantine army in 1071 </a:t>
            </a:r>
            <a:r>
              <a:rPr lang="en-US" dirty="0" smtClean="0"/>
              <a:t>and took Asia </a:t>
            </a:r>
            <a:r>
              <a:rPr lang="en-US" dirty="0" smtClean="0">
                <a:solidFill>
                  <a:srgbClr val="FF6600"/>
                </a:solidFill>
              </a:rPr>
              <a:t>Minor</a:t>
            </a:r>
          </a:p>
          <a:p>
            <a:r>
              <a:rPr lang="en-US" dirty="0" smtClean="0">
                <a:solidFill>
                  <a:srgbClr val="FF6600"/>
                </a:solidFill>
              </a:rPr>
              <a:t>Crusaders attacked in 1204</a:t>
            </a:r>
          </a:p>
        </p:txBody>
      </p:sp>
    </p:spTree>
    <p:extLst>
      <p:ext uri="{BB962C8B-B14F-4D97-AF65-F5344CB8AC3E}">
        <p14:creationId xmlns:p14="http://schemas.microsoft.com/office/powerpoint/2010/main" val="273307589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14285</TotalTime>
  <Words>2607</Words>
  <Application>Microsoft Macintosh PowerPoint</Application>
  <PresentationFormat>Custom</PresentationFormat>
  <Paragraphs>322</Paragraphs>
  <Slides>65</Slides>
  <Notes>0</Notes>
  <HiddenSlides>0</HiddenSlides>
  <MMClips>0</MMClips>
  <ScaleCrop>false</ScaleCrop>
  <HeadingPairs>
    <vt:vector size="4" baseType="variant">
      <vt:variant>
        <vt:lpstr>Theme</vt:lpstr>
      </vt:variant>
      <vt:variant>
        <vt:i4>1</vt:i4>
      </vt:variant>
      <vt:variant>
        <vt:lpstr>Slide Titles</vt:lpstr>
      </vt:variant>
      <vt:variant>
        <vt:i4>65</vt:i4>
      </vt:variant>
    </vt:vector>
  </HeadingPairs>
  <TitlesOfParts>
    <vt:vector size="66" baseType="lpstr">
      <vt:lpstr>Office Theme</vt:lpstr>
      <vt:lpstr>The Middle Ages in Europe</vt:lpstr>
      <vt:lpstr>The Byzantine Empire (330-1453)</vt:lpstr>
      <vt:lpstr>PowerPoint Presentation</vt:lpstr>
      <vt:lpstr>Why did it survive?</vt:lpstr>
      <vt:lpstr>Culture</vt:lpstr>
      <vt:lpstr>PowerPoint Presentation</vt:lpstr>
      <vt:lpstr>PowerPoint Presentation</vt:lpstr>
      <vt:lpstr>PowerPoint Presentation</vt:lpstr>
      <vt:lpstr>The Decline of the Byzantine Empire</vt:lpstr>
      <vt:lpstr>PowerPoint Presentation</vt:lpstr>
      <vt:lpstr>PowerPoint Presentation</vt:lpstr>
      <vt:lpstr>Influence on Russia</vt:lpstr>
      <vt:lpstr>Byzantine Legacy</vt:lpstr>
      <vt:lpstr>Quick Quiz </vt:lpstr>
      <vt:lpstr>PowerPoint Presentation</vt:lpstr>
      <vt:lpstr>PowerPoint Presentation</vt:lpstr>
      <vt:lpstr>PowerPoint Presentation</vt:lpstr>
      <vt:lpstr>Western Europe in Turmoil</vt:lpstr>
      <vt:lpstr>The Barbarian Invasions</vt:lpstr>
      <vt:lpstr>PowerPoint Presentation</vt:lpstr>
      <vt:lpstr>The Rise of the Franks</vt:lpstr>
      <vt:lpstr>Charlemagne</vt:lpstr>
      <vt:lpstr>New Threats</vt:lpstr>
      <vt:lpstr>Quick Quiz</vt:lpstr>
      <vt:lpstr>PowerPoint Presentation</vt:lpstr>
      <vt:lpstr>PowerPoint Presentation</vt:lpstr>
      <vt:lpstr>PowerPoint Presentation</vt:lpstr>
      <vt:lpstr>PowerPoint Presentation</vt:lpstr>
      <vt:lpstr>Feudal Society (800-1400)</vt:lpstr>
      <vt:lpstr>Social</vt:lpstr>
      <vt:lpstr>PowerPoint Presentation</vt:lpstr>
      <vt:lpstr>Political</vt:lpstr>
      <vt:lpstr>Economic</vt:lpstr>
      <vt:lpstr>PowerPoint Presentation</vt:lpstr>
      <vt:lpstr>Farming </vt:lpstr>
      <vt:lpstr>Peasant Life</vt:lpstr>
      <vt:lpstr>Families</vt:lpstr>
      <vt:lpstr>Quick Quiz</vt:lpstr>
      <vt:lpstr>PowerPoint Presentation</vt:lpstr>
      <vt:lpstr>PowerPoint Presentation</vt:lpstr>
      <vt:lpstr>PowerPoint Presentation</vt:lpstr>
      <vt:lpstr>PowerPoint Presentation</vt:lpstr>
      <vt:lpstr>PowerPoint Presentation</vt:lpstr>
      <vt:lpstr>Age of Faith</vt:lpstr>
      <vt:lpstr>PowerPoint Presentation</vt:lpstr>
      <vt:lpstr>Christian Thinkers</vt:lpstr>
      <vt:lpstr>PowerPoint Presentation</vt:lpstr>
      <vt:lpstr>The Crusades</vt:lpstr>
      <vt:lpstr>Call to free the Holy Land</vt:lpstr>
      <vt:lpstr>PowerPoint Presentation</vt:lpstr>
      <vt:lpstr>PowerPoint Presentation</vt:lpstr>
      <vt:lpstr>PowerPoint Presentation</vt:lpstr>
      <vt:lpstr>The Later Middle Ages</vt:lpstr>
      <vt:lpstr>PowerPoint Presentation</vt:lpstr>
      <vt:lpstr>English Political Traditions</vt:lpstr>
      <vt:lpstr>PowerPoint Presentation</vt:lpstr>
      <vt:lpstr>Analyzing Documents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Review</vt:lpstr>
    </vt:vector>
  </TitlesOfParts>
  <Company>Dallas ISD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Middle Ages in Europe</dc:title>
  <dc:creator>Davis, Emma E</dc:creator>
  <cp:lastModifiedBy>Emma Davis</cp:lastModifiedBy>
  <cp:revision>61</cp:revision>
  <dcterms:created xsi:type="dcterms:W3CDTF">2013-09-30T16:22:03Z</dcterms:created>
  <dcterms:modified xsi:type="dcterms:W3CDTF">2014-08-05T15:09:11Z</dcterms:modified>
</cp:coreProperties>
</file>