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5" r:id="rId8"/>
    <p:sldId id="261" r:id="rId9"/>
    <p:sldId id="262" r:id="rId10"/>
    <p:sldId id="263" r:id="rId11"/>
    <p:sldId id="264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18" r:id="rId28"/>
    <p:sldId id="282" r:id="rId29"/>
    <p:sldId id="283" r:id="rId30"/>
    <p:sldId id="284" r:id="rId31"/>
    <p:sldId id="290" r:id="rId32"/>
    <p:sldId id="286" r:id="rId33"/>
    <p:sldId id="285" r:id="rId34"/>
    <p:sldId id="315" r:id="rId35"/>
    <p:sldId id="287" r:id="rId36"/>
    <p:sldId id="288" r:id="rId37"/>
    <p:sldId id="289" r:id="rId38"/>
    <p:sldId id="310" r:id="rId39"/>
    <p:sldId id="311" r:id="rId40"/>
    <p:sldId id="312" r:id="rId41"/>
    <p:sldId id="313" r:id="rId42"/>
    <p:sldId id="314" r:id="rId43"/>
    <p:sldId id="291" r:id="rId44"/>
    <p:sldId id="307" r:id="rId45"/>
    <p:sldId id="292" r:id="rId46"/>
    <p:sldId id="293" r:id="rId47"/>
    <p:sldId id="308" r:id="rId48"/>
    <p:sldId id="297" r:id="rId49"/>
    <p:sldId id="309" r:id="rId50"/>
    <p:sldId id="295" r:id="rId51"/>
    <p:sldId id="294" r:id="rId52"/>
    <p:sldId id="306" r:id="rId53"/>
    <p:sldId id="296" r:id="rId54"/>
    <p:sldId id="298" r:id="rId55"/>
    <p:sldId id="299" r:id="rId56"/>
    <p:sldId id="300" r:id="rId57"/>
    <p:sldId id="317" r:id="rId58"/>
    <p:sldId id="301" r:id="rId59"/>
    <p:sldId id="302" r:id="rId60"/>
    <p:sldId id="303" r:id="rId61"/>
    <p:sldId id="304" r:id="rId62"/>
    <p:sldId id="305" r:id="rId63"/>
    <p:sldId id="31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0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3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8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0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1E51B-DCE8-D34F-995F-B98DC0FFFEE8}" type="datetimeFigureOut">
              <a:rPr lang="en-US" smtClean="0"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1FC35-91ED-0C45-8B28-2DB60F83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B3u4EFTwpr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://www.youtube.com/watch?v=9hodYUDDfsY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84426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Old Regime:  Absolutism and Enlightenment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3454400"/>
            <a:ext cx="2387600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555" y="4277014"/>
            <a:ext cx="24892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291" y="-50800"/>
            <a:ext cx="36703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364" y="-50800"/>
            <a:ext cx="3429000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942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Banks also raised and </a:t>
            </a:r>
            <a:r>
              <a:rPr lang="en-US" dirty="0" err="1" smtClean="0"/>
              <a:t>lended</a:t>
            </a:r>
            <a:r>
              <a:rPr lang="en-US" dirty="0" smtClean="0"/>
              <a:t> money</a:t>
            </a:r>
          </a:p>
          <a:p>
            <a:r>
              <a:rPr lang="en-US" dirty="0" smtClean="0"/>
              <a:t>Issued funds that were sold to the public and then paid interest on them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“Financial Revolution” enabled some governments to raise large sums of money to expand their armies and navies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Bankers and merchants became more influential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Holland merchants established an oligarchy (rule by a few)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45" y="4216954"/>
            <a:ext cx="4418445" cy="22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 of Commercial Revolution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Europeans had many more products from which to choose</a:t>
            </a:r>
          </a:p>
          <a:p>
            <a:r>
              <a:rPr lang="en-US" dirty="0" smtClean="0"/>
              <a:t>Could enjoy tea, sugar, coffee, cotton cloth, and others</a:t>
            </a:r>
          </a:p>
          <a:p>
            <a:r>
              <a:rPr lang="en-US" dirty="0" smtClean="0"/>
              <a:t>More books and new forms of learning and entertainment</a:t>
            </a:r>
          </a:p>
          <a:p>
            <a:r>
              <a:rPr lang="en-US" dirty="0" smtClean="0"/>
              <a:t>Led to more choices in occupations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Led to a rising standard of living for many Europeans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Course Capitalism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http://www.youtube.com/watch?v=B3u4EFTwprM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2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1"/>
            </a:pPr>
            <a:r>
              <a:rPr lang="en-US" dirty="0" smtClean="0"/>
              <a:t>What were mercantilists trying to amass?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Finished products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Gold and silver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Gold and salt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New land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slaves</a:t>
            </a:r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7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2"/>
            </a:pPr>
            <a:r>
              <a:rPr lang="en-US" dirty="0" smtClean="0"/>
              <a:t>In mercantilism, money is supposed to flow back to…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A. the colony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the investors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the mother country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the bank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E.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3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3"/>
            </a:pPr>
            <a:r>
              <a:rPr lang="en-US" dirty="0" smtClean="0"/>
              <a:t> An oligarchy is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Rule by one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Rule by a few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Rule by a dictator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Rule by many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Rule by everyone</a:t>
            </a:r>
          </a:p>
          <a:p>
            <a:pPr marL="914400" lvl="1" indent="-514350">
              <a:buAutoNum type="alphaUcPeriod"/>
            </a:pPr>
            <a:endParaRPr lang="en-US" dirty="0" smtClean="0"/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9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4"/>
            </a:pPr>
            <a:r>
              <a:rPr lang="en-US" dirty="0" smtClean="0"/>
              <a:t>What was a result of the Commercial Revolution?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Decrease in the amount of trade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Favorable balance of trade for the colonies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 decrease in the amount of colonies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An increase in the standard of living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Less products to chose from</a:t>
            </a:r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4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Growth of Royal 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 the Middle Ages, the power of kings had been limited </a:t>
            </a:r>
            <a:r>
              <a:rPr lang="en-US" dirty="0" smtClean="0"/>
              <a:t>by nobles, parliaments, and the Catholic Church</a:t>
            </a:r>
          </a:p>
          <a:p>
            <a:r>
              <a:rPr lang="en-US" dirty="0" smtClean="0"/>
              <a:t>In the 16</a:t>
            </a:r>
            <a:r>
              <a:rPr lang="en-US" baseline="30000" dirty="0" smtClean="0"/>
              <a:t>th</a:t>
            </a:r>
            <a:r>
              <a:rPr lang="en-US" dirty="0" smtClean="0"/>
              <a:t> and 17</a:t>
            </a:r>
            <a:r>
              <a:rPr lang="en-US" baseline="30000" dirty="0" smtClean="0"/>
              <a:t>th</a:t>
            </a:r>
            <a:r>
              <a:rPr lang="en-US" dirty="0" smtClean="0"/>
              <a:t> c., this began to change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Monarchs (hereditary rulers) were able to increase their power for 3 reasons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5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500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Wars of Religion</a:t>
            </a:r>
          </a:p>
          <a:p>
            <a:pPr marL="857250" lvl="1" indent="-457200"/>
            <a:r>
              <a:rPr lang="en-US" dirty="0" smtClean="0"/>
              <a:t>During the Reformation, most kings took control of religion</a:t>
            </a:r>
          </a:p>
          <a:p>
            <a:pPr marL="857250" lvl="1" indent="-457200"/>
            <a:r>
              <a:rPr lang="en-US" dirty="0" smtClean="0"/>
              <a:t>In England Henry VIII became head of the church</a:t>
            </a:r>
          </a:p>
          <a:p>
            <a:pPr marL="857250" lvl="1" indent="-457200"/>
            <a:r>
              <a:rPr lang="en-US" dirty="0" smtClean="0"/>
              <a:t>The following religious wars </a:t>
            </a:r>
            <a:r>
              <a:rPr lang="en-US" dirty="0" smtClean="0">
                <a:solidFill>
                  <a:srgbClr val="0000FF"/>
                </a:solidFill>
              </a:rPr>
              <a:t>allowed </a:t>
            </a:r>
            <a:r>
              <a:rPr lang="en-US" dirty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ulers to build large standing armies, introduce bureaucrats, increase taxes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0"/>
            <a:ext cx="2336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3334327"/>
            <a:ext cx="2362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2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2. Changing Roles of Nobility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Nobles used to be an independent source of powers</a:t>
            </a:r>
          </a:p>
          <a:p>
            <a:pPr lvl="1"/>
            <a:r>
              <a:rPr lang="en-US" dirty="0" smtClean="0"/>
              <a:t>Many had own castles and armies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 the 1600s, nobles tamed the nobility</a:t>
            </a:r>
          </a:p>
          <a:p>
            <a:pPr lvl="1"/>
            <a:r>
              <a:rPr lang="en-US" dirty="0" smtClean="0"/>
              <a:t>They kept their wealth and privileges but were expected to obey the King</a:t>
            </a:r>
          </a:p>
          <a:p>
            <a:pPr lvl="1"/>
            <a:r>
              <a:rPr lang="en-US" dirty="0" smtClean="0"/>
              <a:t>The growing middle class allied with the king instead of the nobility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0"/>
            <a:ext cx="3594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Commercial Revolution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fastest growing part of the European economy was in the trade of goods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Commercial Revolution marked an important step in the transition of Europe from the local economies of the Middle Ages to the formation of a truly global economy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It led to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071091" y="4895273"/>
            <a:ext cx="669636" cy="1230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703455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3. New Justifications for Royal Power</a:t>
            </a:r>
          </a:p>
          <a:p>
            <a:pPr lvl="1"/>
            <a:r>
              <a:rPr lang="en-US" dirty="0" smtClean="0"/>
              <a:t>Adopted the Renaissance view, justifying their actions on the basis of “reason of state”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Hobbes wrote that people were not naturally good</a:t>
            </a:r>
            <a:r>
              <a:rPr lang="en-US" dirty="0" smtClean="0"/>
              <a:t>, so rulers needed to keep strong control or society would break down into war</a:t>
            </a:r>
          </a:p>
          <a:p>
            <a:pPr lvl="1"/>
            <a:r>
              <a:rPr lang="en-US" dirty="0" smtClean="0"/>
              <a:t>Hobbes </a:t>
            </a:r>
            <a:r>
              <a:rPr lang="en-US" dirty="0" smtClean="0">
                <a:solidFill>
                  <a:srgbClr val="0000FF"/>
                </a:solidFill>
              </a:rPr>
              <a:t>justified Kings seizing power because they could act impartially to maintain order</a:t>
            </a:r>
          </a:p>
          <a:p>
            <a:pPr lvl="1"/>
            <a:r>
              <a:rPr lang="en-US" dirty="0" smtClean="0"/>
              <a:t>Others used </a:t>
            </a:r>
            <a:r>
              <a:rPr lang="en-US" dirty="0" smtClean="0">
                <a:solidFill>
                  <a:srgbClr val="0000FF"/>
                </a:solidFill>
              </a:rPr>
              <a:t>divine right (king was God’s deputy on Earth)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82" y="0"/>
            <a:ext cx="2747818" cy="3254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272" y="3417454"/>
            <a:ext cx="3486727" cy="348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45" y="869229"/>
            <a:ext cx="32142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Absolutism in Russia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091" y="2938093"/>
            <a:ext cx="9305636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Absolutism: monarch’s total control over his subjects</a:t>
            </a:r>
          </a:p>
          <a:p>
            <a:r>
              <a:rPr lang="en-US" dirty="0" smtClean="0"/>
              <a:t>By end of 15</a:t>
            </a:r>
            <a:r>
              <a:rPr lang="en-US" baseline="30000" dirty="0" smtClean="0"/>
              <a:t>th</a:t>
            </a:r>
            <a:r>
              <a:rPr lang="en-US" dirty="0" smtClean="0"/>
              <a:t> c. Russia declared independence from Mongol ruler</a:t>
            </a:r>
          </a:p>
          <a:p>
            <a:r>
              <a:rPr lang="en-US" dirty="0" smtClean="0"/>
              <a:t>Bulk of population were serfs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While serfdom was ending in Western Europe, it was increasing in the East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434" y="-60964"/>
            <a:ext cx="4591566" cy="2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8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4312"/>
            <a:ext cx="6654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Peter the Great (reigned 1682-1725)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Introduced Western ideas</a:t>
            </a:r>
          </a:p>
          <a:p>
            <a:pPr lvl="1"/>
            <a:r>
              <a:rPr lang="en-US" dirty="0" smtClean="0"/>
              <a:t>Used force to make Russian nobles shave and wear western clothes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Expanded Russia’s boundaries</a:t>
            </a:r>
          </a:p>
          <a:p>
            <a:pPr lvl="1"/>
            <a:r>
              <a:rPr lang="en-US" dirty="0" smtClean="0"/>
              <a:t>Moved the capital to St. Petersburg</a:t>
            </a:r>
            <a:r>
              <a:rPr lang="en-US" dirty="0"/>
              <a:t> </a:t>
            </a:r>
            <a:r>
              <a:rPr lang="en-US" dirty="0" smtClean="0"/>
              <a:t>to be a </a:t>
            </a:r>
            <a:r>
              <a:rPr lang="en-US" dirty="0" smtClean="0">
                <a:solidFill>
                  <a:srgbClr val="0000FF"/>
                </a:solidFill>
              </a:rPr>
              <a:t>window to the west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-214312"/>
            <a:ext cx="2489200" cy="326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4" y="3729809"/>
            <a:ext cx="4685145" cy="31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3729809"/>
            <a:ext cx="2817091" cy="31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3609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Catherine the Great (reigned 1762-1796)</a:t>
            </a:r>
          </a:p>
          <a:p>
            <a:pPr lvl="1"/>
            <a:r>
              <a:rPr lang="en-US" dirty="0" smtClean="0"/>
              <a:t>Continued Peter’s policy of expansion and Westernization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Promoted limited reforms but refused to part with her absolute power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Condition of serfs worsened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6" y="3463636"/>
            <a:ext cx="4338717" cy="287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1" y="3810000"/>
            <a:ext cx="4020704" cy="28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8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8073" y="37609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Limited Monarchy in England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7" y="1600200"/>
            <a:ext cx="6489700" cy="50499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Magna </a:t>
            </a:r>
            <a:r>
              <a:rPr lang="en-US" dirty="0" err="1" smtClean="0">
                <a:solidFill>
                  <a:srgbClr val="0000FF"/>
                </a:solidFill>
              </a:rPr>
              <a:t>Carta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smtClean="0"/>
              <a:t>guaranteed the Englishmen could not be fined or imprisoned except according to the law, no new taxes without consent, </a:t>
            </a:r>
            <a:r>
              <a:rPr lang="en-US" dirty="0" smtClean="0">
                <a:solidFill>
                  <a:srgbClr val="0000FF"/>
                </a:solidFill>
              </a:rPr>
              <a:t>limited the power of the King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Rise of parliament: </a:t>
            </a:r>
            <a:r>
              <a:rPr lang="en-US" dirty="0" smtClean="0"/>
              <a:t>legislative body made up to nobles in the House of Lords and representatives in the House of Commons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0" y="0"/>
            <a:ext cx="2197100" cy="37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00" y="3396955"/>
            <a:ext cx="2197100" cy="33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8800" y="-25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Road to Limits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4364"/>
            <a:ext cx="6642100" cy="60036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Limited monarchy: basic rights and power was shared between the king and Parliament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Tudor Monarchs: Henry VIII and Elizabeth I </a:t>
            </a:r>
            <a:r>
              <a:rPr lang="en-US" dirty="0" smtClean="0"/>
              <a:t>created a strong monarchy based on a sense of national unity, the Church of England, and sharing power with Parliament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Early Stuart Monarchs: Charles I tried to establish absolutism</a:t>
            </a:r>
            <a:r>
              <a:rPr lang="en-US" dirty="0" smtClean="0"/>
              <a:t>, he dissolved Parliament for 11 years but then had to call it back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0" y="-25400"/>
            <a:ext cx="25019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3213100"/>
            <a:ext cx="22225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636" y="274638"/>
            <a:ext cx="5426364" cy="6583362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rgbClr val="0000FF"/>
                </a:solidFill>
              </a:rPr>
              <a:t>English Civil War (1642-1649): conflict between the King and Parliament, </a:t>
            </a:r>
            <a:r>
              <a:rPr lang="en-US" dirty="0" smtClean="0"/>
              <a:t>Parliament won and executed Charles,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Glorious Revolution (1688-1689)</a:t>
            </a:r>
            <a:r>
              <a:rPr lang="en-US" dirty="0" smtClean="0"/>
              <a:t>: James II converted to Catholicism, Parliament deposed them and invited William and Mary to come rule, they agreed to the Bill of Rights, </a:t>
            </a:r>
            <a:r>
              <a:rPr lang="en-US" dirty="0" smtClean="0">
                <a:solidFill>
                  <a:srgbClr val="0000FF"/>
                </a:solidFill>
              </a:rPr>
              <a:t>marked the final shift of power from the monarch to Parliament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63"/>
            <a:ext cx="4092864" cy="322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5" y="3290454"/>
            <a:ext cx="3001818" cy="35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4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6725" y="0"/>
            <a:ext cx="681181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Influential Writers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5550"/>
            <a:ext cx="9144000" cy="51748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John Locke</a:t>
            </a:r>
          </a:p>
          <a:p>
            <a:pPr lvl="1"/>
            <a:r>
              <a:rPr lang="en-US" dirty="0" smtClean="0"/>
              <a:t>Challenged the divine right theory and the views of Hobbes</a:t>
            </a:r>
          </a:p>
          <a:p>
            <a:pPr lvl="1"/>
            <a:r>
              <a:rPr lang="en-US" dirty="0" smtClean="0"/>
              <a:t>Believed that the </a:t>
            </a:r>
            <a:r>
              <a:rPr lang="en-US" dirty="0" smtClean="0">
                <a:solidFill>
                  <a:srgbClr val="0000FF"/>
                </a:solidFill>
              </a:rPr>
              <a:t>government obtains its power from the people, not God</a:t>
            </a:r>
          </a:p>
          <a:p>
            <a:pPr lvl="1"/>
            <a:r>
              <a:rPr lang="en-US" dirty="0" smtClean="0"/>
              <a:t>People are free in nature but join together to protect themselves</a:t>
            </a:r>
          </a:p>
          <a:p>
            <a:pPr lvl="1"/>
            <a:r>
              <a:rPr lang="en-US" dirty="0" smtClean="0"/>
              <a:t>The community give power to the government in a “social contract”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Purpose of government was to protect life, liberty, and property</a:t>
            </a:r>
          </a:p>
          <a:p>
            <a:pPr lvl="1"/>
            <a:r>
              <a:rPr lang="en-US" dirty="0" smtClean="0"/>
              <a:t>Defend people’s right to revolt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Influenced the American and French Revolution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46050"/>
            <a:ext cx="40767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109" y="73163"/>
            <a:ext cx="8335082" cy="67848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090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Sir William Blackstone (1723-1780)</a:t>
            </a:r>
          </a:p>
          <a:p>
            <a:pPr lvl="1"/>
            <a:r>
              <a:rPr lang="en-US" dirty="0" smtClean="0"/>
              <a:t>Book explained the English common law (a system of laws based on a judge following the precedents of other courts)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Defined the rights of individuals in English law, as well as property rights that could not be violated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”it is </a:t>
            </a:r>
            <a:r>
              <a:rPr lang="en-US" dirty="0">
                <a:solidFill>
                  <a:srgbClr val="0000FF"/>
                </a:solidFill>
              </a:rPr>
              <a:t>better that ten guilty persons escape than that one innocent suffer"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82" y="3606800"/>
            <a:ext cx="25019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8" y="3910445"/>
            <a:ext cx="3837709" cy="31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1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Global Trade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346199"/>
            <a:ext cx="8636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People began producing more goods for sale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Trade increased as materials were shipped from the Americas to Europe</a:t>
            </a:r>
          </a:p>
          <a:p>
            <a:r>
              <a:rPr lang="en-US" dirty="0" smtClean="0"/>
              <a:t>East Indies produced spices</a:t>
            </a:r>
          </a:p>
          <a:p>
            <a:r>
              <a:rPr lang="en-US" dirty="0" smtClean="0"/>
              <a:t>India exported tea</a:t>
            </a:r>
          </a:p>
          <a:p>
            <a:r>
              <a:rPr lang="en-US" dirty="0" smtClean="0"/>
              <a:t>China had silk</a:t>
            </a:r>
          </a:p>
          <a:p>
            <a:r>
              <a:rPr lang="en-US" dirty="0" smtClean="0"/>
              <a:t>Africa provided slaves</a:t>
            </a:r>
          </a:p>
          <a:p>
            <a:r>
              <a:rPr lang="en-US" dirty="0" smtClean="0"/>
              <a:t>Europe exported cloth, lumber, and finished goods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72" y="2525006"/>
            <a:ext cx="2081645" cy="2072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817" y="4066300"/>
            <a:ext cx="1596198" cy="1062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88" y="2525006"/>
            <a:ext cx="1358812" cy="13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Scientific Revolution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372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Roots can be found in the Renaissance with Copernicus and Galileo</a:t>
            </a:r>
          </a:p>
          <a:p>
            <a:r>
              <a:rPr lang="en-US" dirty="0" smtClean="0"/>
              <a:t>Rejected traditional authority and church teachings in favor of the direct observation of nature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Based on the Scientific Method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Observe nature, made hypotheses about relationships, and test through experiments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024" y="0"/>
            <a:ext cx="1738975" cy="202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8912"/>
            <a:ext cx="1739986" cy="22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2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310" y="5329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Francis Bacon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0993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English </a:t>
            </a:r>
            <a:r>
              <a:rPr lang="en-US" dirty="0">
                <a:solidFill>
                  <a:srgbClr val="0000FF"/>
                </a:solidFill>
              </a:rPr>
              <a:t>philosopher who created the scientific method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He </a:t>
            </a:r>
            <a:r>
              <a:rPr lang="en-US" dirty="0">
                <a:solidFill>
                  <a:srgbClr val="0000FF"/>
                </a:solidFill>
              </a:rPr>
              <a:t>believed that nothing is true unless it can be proven through </a:t>
            </a:r>
            <a:r>
              <a:rPr lang="en-US" dirty="0" smtClean="0">
                <a:solidFill>
                  <a:srgbClr val="0000FF"/>
                </a:solidFill>
              </a:rPr>
              <a:t>experimentation</a:t>
            </a:r>
          </a:p>
          <a:p>
            <a:r>
              <a:rPr lang="en-US" dirty="0" smtClean="0"/>
              <a:t>This </a:t>
            </a:r>
            <a:r>
              <a:rPr lang="en-US" dirty="0"/>
              <a:t>further lessened the importance of religious explanations of natural phenomenon.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30" y="0"/>
            <a:ext cx="2728669" cy="272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8584"/>
            <a:ext cx="8229600" cy="5502633"/>
          </a:xfrm>
        </p:spPr>
        <p:txBody>
          <a:bodyPr>
            <a:normAutofit/>
          </a:bodyPr>
          <a:lstStyle/>
          <a:p>
            <a:r>
              <a:rPr lang="en-US" dirty="0" smtClean="0"/>
              <a:t>Ex. Galileo conducted tests on the motion of objects to find principles of physics</a:t>
            </a:r>
          </a:p>
          <a:p>
            <a:r>
              <a:rPr lang="en-US" dirty="0" smtClean="0"/>
              <a:t>Motion of objects could be predicted by math</a:t>
            </a:r>
          </a:p>
          <a:p>
            <a:endParaRPr lang="en-US" dirty="0"/>
          </a:p>
          <a:p>
            <a:r>
              <a:rPr lang="en-US" dirty="0" smtClean="0"/>
              <a:t>Follow the steps of the Scientific Method to discover the relationship of the Earth to the Sun</a:t>
            </a:r>
          </a:p>
          <a:p>
            <a:r>
              <a:rPr lang="en-US" dirty="0" smtClean="0"/>
              <a:t>Theory, Prediction, Experiment, Observe</a:t>
            </a:r>
          </a:p>
          <a:p>
            <a:r>
              <a:rPr lang="en-US" dirty="0" smtClean="0"/>
              <a:t>(On White Board)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2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your own experiment with a partner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Theory (people need oxygen to breathe)</a:t>
            </a:r>
          </a:p>
          <a:p>
            <a:r>
              <a:rPr lang="en-US" dirty="0" smtClean="0"/>
              <a:t>Prediction (when people hold their breathe they wont have oxygen)</a:t>
            </a:r>
          </a:p>
          <a:p>
            <a:r>
              <a:rPr lang="en-US" dirty="0" smtClean="0"/>
              <a:t>Experiment (people hold their breathe)</a:t>
            </a:r>
          </a:p>
          <a:p>
            <a:r>
              <a:rPr lang="en-US" dirty="0" smtClean="0"/>
              <a:t>Observe (what happens when people do this?)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3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086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Robert Boyle (1627-1691)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7942" y="1621724"/>
            <a:ext cx="6956640" cy="52362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Irish Chemist, known as the “Father of Chemistry”</a:t>
            </a:r>
          </a:p>
          <a:p>
            <a:r>
              <a:rPr lang="en-US" dirty="0" smtClean="0"/>
              <a:t>Conducted experiments on gases at different pressures and temperatures</a:t>
            </a:r>
          </a:p>
          <a:p>
            <a:r>
              <a:rPr lang="en-US" dirty="0" smtClean="0"/>
              <a:t>Found gas pressure increased as the </a:t>
            </a:r>
            <a:r>
              <a:rPr lang="en-US" dirty="0"/>
              <a:t>v</a:t>
            </a:r>
            <a:r>
              <a:rPr lang="en-US" dirty="0" smtClean="0"/>
              <a:t>olume of gas decreased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One of first to perform controlled experiments and to publish work in detail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02" y="0"/>
            <a:ext cx="2540000" cy="318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3631777"/>
            <a:ext cx="26162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Sir Isaac Newton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65771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ost influential thinker of the Scientific Revolution</a:t>
            </a:r>
          </a:p>
          <a:p>
            <a:r>
              <a:rPr lang="en-US" i="1" dirty="0" err="1" smtClean="0"/>
              <a:t>Prinicipia</a:t>
            </a:r>
            <a:r>
              <a:rPr lang="en-US" i="1" dirty="0" smtClean="0"/>
              <a:t> </a:t>
            </a:r>
            <a:r>
              <a:rPr lang="en-US" i="1" dirty="0" err="1" smtClean="0"/>
              <a:t>Mathematica</a:t>
            </a:r>
            <a:r>
              <a:rPr lang="en-US" dirty="0" smtClean="0"/>
              <a:t> connected the speed of falling objects on Earth to the movements of the planets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of gravity</a:t>
            </a:r>
          </a:p>
          <a:p>
            <a:r>
              <a:rPr lang="en-US" dirty="0" smtClean="0"/>
              <a:t>Falling apple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0"/>
            <a:ext cx="2425700" cy="334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44196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241300"/>
            <a:ext cx="9144000" cy="6351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7098"/>
            <a:ext cx="8229600" cy="524906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Raised hope that all of the universe acted according to certain fixed and fundamental laws</a:t>
            </a:r>
          </a:p>
          <a:p>
            <a:r>
              <a:rPr lang="en-US" dirty="0" smtClean="0"/>
              <a:t>All you had to do was apply observation, experimentation, and mathematics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3"/>
              </a:rPr>
              <a:t>http://www.youtube.com/watch?v=9hodYUDDfsY</a:t>
            </a:r>
            <a:endParaRPr lang="en-US" dirty="0" smtClean="0"/>
          </a:p>
          <a:p>
            <a:r>
              <a:rPr lang="en-US" dirty="0" smtClean="0"/>
              <a:t>(Turning Points in History on the Scientific Revolution)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3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15. Where can the roots of the Scientific Revolution be found?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A. Reformation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100 Years War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Commercial Revolution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Renaissance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E. Absolutism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6"/>
            </a:pPr>
            <a:r>
              <a:rPr lang="en-US" dirty="0" smtClean="0"/>
              <a:t>The Scientific Revolution is based on ….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Church Teachings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Scientific Method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Prayer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Philosophizing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The Pope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5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45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Mercantilism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3469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Mercantilists acted to remove trade barriers within their country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Taught wealth and power were based on amassing gold and silver</a:t>
            </a:r>
          </a:p>
          <a:p>
            <a:r>
              <a:rPr lang="en-US" dirty="0" smtClean="0"/>
              <a:t>Thought the total wealth in the world was limited, so it had to be gained through war or trade</a:t>
            </a:r>
          </a:p>
          <a:p>
            <a:r>
              <a:rPr lang="en-US" dirty="0" smtClean="0"/>
              <a:t>Countries established overseas colonies like Spain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719" b="7512"/>
          <a:stretch/>
        </p:blipFill>
        <p:spPr>
          <a:xfrm>
            <a:off x="4579821" y="4341090"/>
            <a:ext cx="4106979" cy="2724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30464"/>
            <a:ext cx="3389616" cy="2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7"/>
            </a:pPr>
            <a:r>
              <a:rPr lang="en-US" dirty="0" smtClean="0"/>
              <a:t>Who is known as the Father of Chemistry?</a:t>
            </a:r>
          </a:p>
          <a:p>
            <a:pPr marL="400050" lvl="1" indent="0">
              <a:buNone/>
            </a:pPr>
            <a:r>
              <a:rPr lang="en-US" dirty="0" smtClean="0"/>
              <a:t>A .Isaac Newton</a:t>
            </a:r>
          </a:p>
          <a:p>
            <a:pPr marL="400050" lvl="1" indent="0">
              <a:buNone/>
            </a:pPr>
            <a:r>
              <a:rPr lang="en-US" dirty="0" smtClean="0"/>
              <a:t>B. Luther</a:t>
            </a:r>
          </a:p>
          <a:p>
            <a:pPr marL="400050" lvl="1" indent="0">
              <a:buNone/>
            </a:pPr>
            <a:r>
              <a:rPr lang="en-US" dirty="0" smtClean="0"/>
              <a:t>C. Galileo</a:t>
            </a:r>
          </a:p>
          <a:p>
            <a:pPr marL="400050" lvl="1" indent="0">
              <a:buNone/>
            </a:pPr>
            <a:r>
              <a:rPr lang="en-US" dirty="0" smtClean="0"/>
              <a:t>D. Copernicus</a:t>
            </a:r>
          </a:p>
          <a:p>
            <a:pPr marL="400050" lvl="1" indent="0">
              <a:buNone/>
            </a:pPr>
            <a:r>
              <a:rPr lang="en-US" dirty="0" smtClean="0"/>
              <a:t>E. Robert Boyle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18. Who was hit on the head with an apple?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A. Galileo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Copernicus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Newton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Einstein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E. Boyle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0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19"/>
            </a:pPr>
            <a:r>
              <a:rPr lang="en-US" dirty="0" smtClean="0"/>
              <a:t>What are the steps in the Scientific Method?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Theory, Prediction, Experiment, Observation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Prediction, Theory, Experiment, Observation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Theory, Prediction, Observation, Experiment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Observation, Theory, Prediction, Experiment</a:t>
            </a:r>
          </a:p>
          <a:p>
            <a:pPr marL="914400" lvl="1" indent="-514350">
              <a:buAutoNum type="alphaLcPeriod"/>
            </a:pPr>
            <a:r>
              <a:rPr lang="en-US" dirty="0" smtClean="0"/>
              <a:t>Prediction, Theory, Observation, </a:t>
            </a:r>
            <a:r>
              <a:rPr lang="en-US" dirty="0" err="1" smtClean="0"/>
              <a:t>Experiement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3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Enlightenment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Refers to an important movement in 18</a:t>
            </a:r>
            <a:r>
              <a:rPr lang="en-US" baseline="30000" dirty="0" smtClean="0"/>
              <a:t>th</a:t>
            </a:r>
            <a:r>
              <a:rPr lang="en-US" dirty="0" smtClean="0"/>
              <a:t> c. European thought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Spark came from the Scientific Revolution</a:t>
            </a:r>
          </a:p>
          <a:p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y applying reason and scientific laws, people would be better able to understand both nature and one another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546600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Raise your hand and name one of the important scientists of the the Scientific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4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47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At the core was a questioning of traditional institutions, customs, and morals</a:t>
            </a:r>
          </a:p>
          <a:p>
            <a:r>
              <a:rPr lang="en-US" dirty="0" smtClean="0"/>
              <a:t>Questioned the divine right of kings, the hereditary privileges of the nobility, and the power of the Catholic Church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Believed nature and society operated according to certain basic universal principles, “natural laws”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2095500" cy="1715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7800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0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Roots of Democratic-Republican Government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1200"/>
          </a:xfrm>
        </p:spPr>
        <p:txBody>
          <a:bodyPr>
            <a:normAutofit/>
          </a:bodyPr>
          <a:lstStyle/>
          <a:p>
            <a:r>
              <a:rPr lang="en-US" dirty="0" smtClean="0"/>
              <a:t>Influenced by the Wars of Religion: favored religious toleration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Against privileged nobility, powerful Church, and absolutist King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Impressed by the ideas of John Locke and his “blank slate”</a:t>
            </a:r>
          </a:p>
          <a:p>
            <a:pPr lvl="1"/>
            <a:r>
              <a:rPr lang="en-US" dirty="0" smtClean="0"/>
              <a:t>Experiences shape our personality, so peasant could be just as good as a noble if had same experiences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8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did John Locke influence during the American Revolution?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1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-3024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u="sng" dirty="0">
                <a:latin typeface="Franklin Gothic Book (Headings)" charset="0"/>
                <a:ea typeface="ＭＳ Ｐゴシック" charset="0"/>
                <a:cs typeface="Franklin Gothic Book (Headings)" charset="0"/>
              </a:rPr>
              <a:t>Social Contract </a:t>
            </a:r>
          </a:p>
        </p:txBody>
      </p:sp>
      <p:pic>
        <p:nvPicPr>
          <p:cNvPr id="5" name="Picture 1029" descr="C:\WINDOWS\Desktop\artwork\two colum ve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71632"/>
            <a:ext cx="9120187" cy="62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333500" y="619084"/>
            <a:ext cx="32162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000000"/>
                </a:solidFill>
                <a:latin typeface="Perpetua" charset="0"/>
              </a:rPr>
              <a:t>Thomas Hobbes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693444" y="645940"/>
            <a:ext cx="23574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000000"/>
                </a:solidFill>
                <a:latin typeface="Perpetua" charset="0"/>
              </a:rPr>
              <a:t>John Locke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813" y="1862138"/>
            <a:ext cx="45481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>
                <a:latin typeface="Perpetua" charset="0"/>
              </a:rPr>
              <a:t>Humans are naturally cruel, greedy and selfish.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>
                <a:latin typeface="Perpetua" charset="0"/>
              </a:rPr>
              <a:t>To escape this </a:t>
            </a:r>
            <a:r>
              <a:rPr lang="ja-JP" altLang="en-US" sz="2800" dirty="0">
                <a:latin typeface="Perpetua" charset="0"/>
              </a:rPr>
              <a:t>“</a:t>
            </a:r>
            <a:r>
              <a:rPr lang="en-US" sz="2800" dirty="0">
                <a:latin typeface="Perpetua" charset="0"/>
              </a:rPr>
              <a:t>brutish</a:t>
            </a:r>
            <a:r>
              <a:rPr lang="ja-JP" altLang="en-US" sz="2800" dirty="0">
                <a:latin typeface="Perpetua" charset="0"/>
              </a:rPr>
              <a:t>”</a:t>
            </a:r>
            <a:r>
              <a:rPr lang="en-US" sz="2800" dirty="0">
                <a:latin typeface="Perpetua" charset="0"/>
              </a:rPr>
              <a:t> life people entered into a social contract.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>
                <a:latin typeface="Perpetua" charset="0"/>
              </a:rPr>
              <a:t>Only a powerful government could ensure an orderly society.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>
                <a:latin typeface="Perpetua" charset="0"/>
              </a:rPr>
              <a:t>Believed only an absolute monarchy could keep a society completely orderly.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95813" y="1767320"/>
            <a:ext cx="454818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Perpetua" charset="0"/>
              </a:rPr>
              <a:t>Humans are naturally reasonable, moral and good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Perpetua" charset="0"/>
              </a:rPr>
              <a:t>Humans have natural rights: life liberty and property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Perpetua" charset="0"/>
              </a:rPr>
              <a:t>People form governments to protect natural rights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Perpetua" charset="0"/>
              </a:rPr>
              <a:t>If </a:t>
            </a:r>
            <a:r>
              <a:rPr lang="en-US" sz="2800" dirty="0">
                <a:solidFill>
                  <a:srgbClr val="000000"/>
                </a:solidFill>
                <a:latin typeface="Perpetua" charset="0"/>
              </a:rPr>
              <a:t>a government violates people</a:t>
            </a:r>
            <a:r>
              <a:rPr lang="ja-JP" altLang="en-US" sz="2800" dirty="0">
                <a:solidFill>
                  <a:srgbClr val="000000"/>
                </a:solidFill>
                <a:latin typeface="Perpetua" charset="0"/>
              </a:rPr>
              <a:t>’</a:t>
            </a:r>
            <a:r>
              <a:rPr lang="en-US" sz="2800" dirty="0">
                <a:solidFill>
                  <a:srgbClr val="000000"/>
                </a:solidFill>
                <a:latin typeface="Perpetua" charset="0"/>
              </a:rPr>
              <a:t>s natural rights, people have the right to overthrow government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133" y="242888"/>
            <a:ext cx="1535133" cy="1619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427" y="75375"/>
            <a:ext cx="1385333" cy="1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one of these two philosophers thought that people were naturally good?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2781300" cy="29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677" y="2488375"/>
            <a:ext cx="2598073" cy="33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46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67" y="3812716"/>
            <a:ext cx="7670907" cy="25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1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8" y="412535"/>
            <a:ext cx="5702300" cy="6202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Enlightenment ideas were applied by Jefferson in the Declaration of Independence.</a:t>
            </a:r>
          </a:p>
          <a:p>
            <a:r>
              <a:rPr lang="en-US" dirty="0" smtClean="0"/>
              <a:t>Declaration recognized the existence of natural rights such as the right to life, liberty, and the pursuit of happiness</a:t>
            </a:r>
          </a:p>
          <a:p>
            <a:r>
              <a:rPr lang="en-US" dirty="0" smtClean="0"/>
              <a:t>Purpose of the government was to protect those rights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Demonstrates the influence of Locke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17" y="0"/>
            <a:ext cx="3300983" cy="393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927" y="3937000"/>
            <a:ext cx="2264741" cy="2921000"/>
          </a:xfrm>
          <a:prstGeom prst="upArrow">
            <a:avLst/>
          </a:prstGeom>
        </p:spPr>
      </p:pic>
    </p:spTree>
    <p:extLst>
      <p:ext uri="{BB962C8B-B14F-4D97-AF65-F5344CB8AC3E}">
        <p14:creationId xmlns:p14="http://schemas.microsoft.com/office/powerpoint/2010/main" val="140633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Key Thinkers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6" y="1600200"/>
            <a:ext cx="5966924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Voltaire (1694-1778)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Poked fun at traditional authority</a:t>
            </a:r>
          </a:p>
          <a:p>
            <a:pPr lvl="1"/>
            <a:r>
              <a:rPr lang="en-US" dirty="0" smtClean="0"/>
              <a:t>Used sarcasm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His</a:t>
            </a:r>
            <a:r>
              <a:rPr lang="en-US" dirty="0" smtClean="0">
                <a:solidFill>
                  <a:srgbClr val="0000FF"/>
                </a:solidFill>
              </a:rPr>
              <a:t> views on religious toleration and intellectual freedom influenced the Am. And French Revolutions</a:t>
            </a:r>
          </a:p>
          <a:p>
            <a:pPr lvl="1"/>
            <a:r>
              <a:rPr lang="en-US" i="1" dirty="0" err="1" smtClean="0">
                <a:solidFill>
                  <a:srgbClr val="0000FF"/>
                </a:solidFill>
              </a:rPr>
              <a:t>Candide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099" y="1600200"/>
            <a:ext cx="2844455" cy="37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2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”I say that we should regard all men as our brothers. What? The Turk my brother? The Chinaman my brother? The Jew? The Siam? Yes, without doubt; are we not all children of the same father and creatures of the same God?”</a:t>
            </a:r>
          </a:p>
          <a:p>
            <a:endParaRPr lang="en-US" dirty="0" smtClean="0"/>
          </a:p>
          <a:p>
            <a:r>
              <a:rPr lang="en-US" dirty="0" smtClean="0"/>
              <a:t>What is he arguing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7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13" y="758558"/>
            <a:ext cx="5832844" cy="585152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Jean-Jacques Rousseau (1712-1778)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Believed a government should express the will of the people</a:t>
            </a:r>
          </a:p>
          <a:p>
            <a:pPr lvl="1"/>
            <a:r>
              <a:rPr lang="en-US" dirty="0" smtClean="0"/>
              <a:t>Philosophized on the nature of society and government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Social Contract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Inspired democratic ideals of the French Revolution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7" descr="rousseau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14" y="0"/>
            <a:ext cx="3239148" cy="41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0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74638"/>
            <a:ext cx="4721225" cy="58515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Baron de Montesquieu (1689-1755)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Argued for a separation of powers in government</a:t>
            </a:r>
          </a:p>
          <a:p>
            <a:pPr lvl="1"/>
            <a:r>
              <a:rPr lang="en-US" dirty="0" smtClean="0"/>
              <a:t>Check against tyranny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The Spirit of Laws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Encouraged the development of a system of </a:t>
            </a:r>
            <a:r>
              <a:rPr lang="en-US" dirty="0" smtClean="0">
                <a:solidFill>
                  <a:srgbClr val="0000FF"/>
                </a:solidFill>
              </a:rPr>
              <a:t>checks and balance in the US Constitution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9" descr="Montesquie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073857"/>
            <a:ext cx="39655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1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3238" y="756119"/>
            <a:ext cx="9140762" cy="53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914870"/>
            <a:ext cx="5041900" cy="537004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Adam Smith (1723-1790)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Wealth of Nations</a:t>
            </a:r>
          </a:p>
          <a:p>
            <a:pPr lvl="1"/>
            <a:r>
              <a:rPr lang="en-US" dirty="0" smtClean="0"/>
              <a:t>Explained how competition and the division of labor help to guide a free-market economic system based on self-interest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Laissez-fair (hands off) policy of the economy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-95390"/>
            <a:ext cx="3644900" cy="444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0" y="4297222"/>
            <a:ext cx="3397250" cy="25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660400"/>
            <a:ext cx="9144000" cy="5522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Enlightened Despotism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Absolute monarchs who tried to use Enlightenment ideas to reform their societies from above</a:t>
            </a:r>
          </a:p>
          <a:p>
            <a:r>
              <a:rPr lang="en-US" dirty="0" smtClean="0"/>
              <a:t>Felt it was up to the ruler to introduce positive changes</a:t>
            </a:r>
          </a:p>
          <a:p>
            <a:r>
              <a:rPr lang="en-US" dirty="0" smtClean="0"/>
              <a:t>Instituted religious tolerance, established scientific academies, and promoted social reform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Did not want to share power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Catherine the Great of Russia, Frederick the Great of Prussia, and Joseph II of Austria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78"/>
            <a:ext cx="8229600" cy="1143000"/>
          </a:xfrm>
        </p:spPr>
        <p:txBody>
          <a:bodyPr/>
          <a:lstStyle/>
          <a:p>
            <a:r>
              <a:rPr lang="en-US" dirty="0" smtClean="0"/>
              <a:t>Facebook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278"/>
            <a:ext cx="8229600" cy="5289769"/>
          </a:xfrm>
        </p:spPr>
        <p:txBody>
          <a:bodyPr/>
          <a:lstStyle/>
          <a:p>
            <a:r>
              <a:rPr lang="en-US" dirty="0" smtClean="0"/>
              <a:t>You may chose from </a:t>
            </a:r>
            <a:r>
              <a:rPr lang="en-US" b="1" dirty="0" smtClean="0"/>
              <a:t>Locke, Jefferson, Voltaire, Rousseau, Montesquieu, or Smith</a:t>
            </a:r>
          </a:p>
          <a:p>
            <a:r>
              <a:rPr lang="en-US" dirty="0" smtClean="0"/>
              <a:t>You need to fill out all the categories on your paper, as well as draw a picture.</a:t>
            </a:r>
          </a:p>
          <a:p>
            <a:r>
              <a:rPr lang="en-US" dirty="0" smtClean="0"/>
              <a:t>You may work with a partner, but you each must create </a:t>
            </a:r>
            <a:r>
              <a:rPr lang="en-US" b="1" dirty="0" smtClean="0"/>
              <a:t>your own </a:t>
            </a:r>
            <a:r>
              <a:rPr lang="en-US" dirty="0" smtClean="0"/>
              <a:t>finished product.</a:t>
            </a:r>
          </a:p>
          <a:p>
            <a:r>
              <a:rPr lang="en-US" dirty="0" smtClean="0"/>
              <a:t>Use your phones to research, but, if I see you doing something not productive with them, they will go in my pocket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3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0"/>
            </a:pPr>
            <a:r>
              <a:rPr lang="en-US" dirty="0" smtClean="0"/>
              <a:t>Where did the Spark for the Enlightenment come from?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Commercial Revolution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Protestant Reformation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Renaissance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Scientific Revolution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Absolutism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4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1"/>
            </a:pPr>
            <a:r>
              <a:rPr lang="en-US" dirty="0" smtClean="0"/>
              <a:t>Enlightenment thinkers believed that nature operated according to _________ laws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Religious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Scientific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Natural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Absolute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Reformation laws</a:t>
            </a:r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8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73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European “Mother Country” exported finished goods in exchange for less costly raw materials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Led to a flow of money back to the “Mother Country”</a:t>
            </a:r>
          </a:p>
          <a:p>
            <a:r>
              <a:rPr lang="en-US" dirty="0" smtClean="0"/>
              <a:t>Competition for colonial empires led to wars between the major European powers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404" b="20202"/>
          <a:stretch/>
        </p:blipFill>
        <p:spPr>
          <a:xfrm>
            <a:off x="2359885" y="3219010"/>
            <a:ext cx="5241638" cy="37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2"/>
            </a:pPr>
            <a:r>
              <a:rPr lang="en-US" dirty="0" smtClean="0"/>
              <a:t>What philosopher thought that people were naturally good?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Locke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Rousseau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Montesquieu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Hobbes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Voltaire</a:t>
            </a:r>
          </a:p>
          <a:p>
            <a:pPr marL="914400" lvl="1" indent="-514350">
              <a:buAutoNum type="alphaUcPeriod"/>
            </a:pPr>
            <a:endParaRPr lang="en-US" dirty="0" smtClean="0"/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5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3"/>
            </a:pPr>
            <a:r>
              <a:rPr lang="en-US" dirty="0" smtClean="0"/>
              <a:t>The ideas of John Locke influenced which American Revolutionary?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Washington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Adams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Hancock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Jefferson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Jackson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7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4"/>
            </a:pPr>
            <a:r>
              <a:rPr lang="en-US" dirty="0" smtClean="0"/>
              <a:t>What Enlightenment philosopher influenced the creation of our system of checks and balances?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Montesquieu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Locke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Voltaire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Rousseau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Smith</a:t>
            </a:r>
          </a:p>
          <a:p>
            <a:pPr marL="914400" lvl="1" indent="-514350">
              <a:buAutoNum type="alphaUcPeriod"/>
            </a:pPr>
            <a:endParaRPr lang="en-US" dirty="0" smtClean="0"/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3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9528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25"/>
            </a:pPr>
            <a:r>
              <a:rPr lang="en-US" dirty="0" smtClean="0"/>
              <a:t>If you have a laissez faire type of government you…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Want the government to interfere in the economy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Want the government to have no power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Want the government to have its hands off the economy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Want the government to have all the power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Want the government to share the power with the people</a:t>
            </a:r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1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Emergence of Free Enterprise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Merchants and bankers laid the foundations for the free enterprise system (capitalism)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Business owners risked their capital (money) in a business in order to make profits</a:t>
            </a:r>
          </a:p>
          <a:p>
            <a:r>
              <a:rPr lang="en-US" dirty="0" smtClean="0"/>
              <a:t>The growth of new businesses—weaving cloth, processing foodstuffs, forging iron wars, building ships– led to a demand for huge sums of money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5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57200" y="40341"/>
            <a:ext cx="8229600" cy="67773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72" y="40342"/>
            <a:ext cx="6105236" cy="60858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Money was needed to pay for the facilities and materials used in manufacturing or international trade</a:t>
            </a:r>
          </a:p>
          <a:p>
            <a:r>
              <a:rPr lang="en-US" dirty="0" smtClean="0"/>
              <a:t>Ships had to be insured</a:t>
            </a:r>
          </a:p>
          <a:p>
            <a:r>
              <a:rPr lang="en-US" dirty="0" smtClean="0"/>
              <a:t>European rulers needed money to buy equipment and hire troops for war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Joint-stock companies were formed to raise money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Privately owned companies sold stock to investors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0341"/>
            <a:ext cx="32004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857337"/>
            <a:ext cx="3251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9174</TotalTime>
  <Words>2351</Words>
  <Application>Microsoft Macintosh PowerPoint</Application>
  <PresentationFormat>On-screen Show (4:3)</PresentationFormat>
  <Paragraphs>291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The Old Regime:  Absolutism and Enlightenment</vt:lpstr>
      <vt:lpstr>Commercial Revolution</vt:lpstr>
      <vt:lpstr>Global Trade</vt:lpstr>
      <vt:lpstr>Mercantilism</vt:lpstr>
      <vt:lpstr>PowerPoint Presentation</vt:lpstr>
      <vt:lpstr>PowerPoint Presentation</vt:lpstr>
      <vt:lpstr>PowerPoint Presentation</vt:lpstr>
      <vt:lpstr>Emergence of Free Enterprise</vt:lpstr>
      <vt:lpstr>PowerPoint Presentation</vt:lpstr>
      <vt:lpstr>PowerPoint Presentation</vt:lpstr>
      <vt:lpstr>Result of Commercial Revolution</vt:lpstr>
      <vt:lpstr>Crash Course Capitalism</vt:lpstr>
      <vt:lpstr>Quick Quiz</vt:lpstr>
      <vt:lpstr>PowerPoint Presentation</vt:lpstr>
      <vt:lpstr>PowerPoint Presentation</vt:lpstr>
      <vt:lpstr>PowerPoint Presentation</vt:lpstr>
      <vt:lpstr>The Growth of Royal Power</vt:lpstr>
      <vt:lpstr>PowerPoint Presentation</vt:lpstr>
      <vt:lpstr>PowerPoint Presentation</vt:lpstr>
      <vt:lpstr>PowerPoint Presentation</vt:lpstr>
      <vt:lpstr>Absolutism in Russia</vt:lpstr>
      <vt:lpstr>PowerPoint Presentation</vt:lpstr>
      <vt:lpstr>PowerPoint Presentation</vt:lpstr>
      <vt:lpstr>Limited Monarchy in England</vt:lpstr>
      <vt:lpstr>Road to Limits</vt:lpstr>
      <vt:lpstr>PowerPoint Presentation</vt:lpstr>
      <vt:lpstr>PowerPoint Presentation</vt:lpstr>
      <vt:lpstr>Influential Writers</vt:lpstr>
      <vt:lpstr>PowerPoint Presentation</vt:lpstr>
      <vt:lpstr>The Scientific Revolution</vt:lpstr>
      <vt:lpstr>Francis Bacon</vt:lpstr>
      <vt:lpstr>PowerPoint Presentation</vt:lpstr>
      <vt:lpstr>PowerPoint Presentation</vt:lpstr>
      <vt:lpstr>Make your own experiment with a partner</vt:lpstr>
      <vt:lpstr>Robert Boyle (1627-1691)</vt:lpstr>
      <vt:lpstr>Sir Isaac Newton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Enlightenment</vt:lpstr>
      <vt:lpstr>PowerPoint Presentation</vt:lpstr>
      <vt:lpstr>PowerPoint Presentation</vt:lpstr>
      <vt:lpstr>Roots of Democratic-Republican Government</vt:lpstr>
      <vt:lpstr>PowerPoint Presentation</vt:lpstr>
      <vt:lpstr>Social Contract </vt:lpstr>
      <vt:lpstr>Which one of these two philosophers thought that people were naturally good?</vt:lpstr>
      <vt:lpstr>PowerPoint Presentation</vt:lpstr>
      <vt:lpstr>Key Thinkers</vt:lpstr>
      <vt:lpstr>Voltaire</vt:lpstr>
      <vt:lpstr>PowerPoint Presentation</vt:lpstr>
      <vt:lpstr>PowerPoint Presentation</vt:lpstr>
      <vt:lpstr>PowerPoint Presentation</vt:lpstr>
      <vt:lpstr>Enlightened Despotism</vt:lpstr>
      <vt:lpstr>Facebook Activity</vt:lpstr>
      <vt:lpstr>Quick Quiz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Old Regime:  Absolutism and Enlightenment</dc:title>
  <dc:creator>Emma Davis</dc:creator>
  <cp:lastModifiedBy>Emma Davis</cp:lastModifiedBy>
  <cp:revision>47</cp:revision>
  <dcterms:created xsi:type="dcterms:W3CDTF">2013-11-10T19:22:06Z</dcterms:created>
  <dcterms:modified xsi:type="dcterms:W3CDTF">2014-06-05T23:23:13Z</dcterms:modified>
</cp:coreProperties>
</file>