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312" r:id="rId9"/>
    <p:sldId id="267" r:id="rId10"/>
    <p:sldId id="261" r:id="rId11"/>
    <p:sldId id="268" r:id="rId12"/>
    <p:sldId id="264" r:id="rId13"/>
    <p:sldId id="265" r:id="rId14"/>
    <p:sldId id="310" r:id="rId15"/>
    <p:sldId id="284" r:id="rId16"/>
    <p:sldId id="307" r:id="rId17"/>
    <p:sldId id="285" r:id="rId18"/>
    <p:sldId id="315" r:id="rId19"/>
    <p:sldId id="269" r:id="rId20"/>
    <p:sldId id="309" r:id="rId21"/>
    <p:sldId id="316" r:id="rId22"/>
    <p:sldId id="286" r:id="rId23"/>
    <p:sldId id="311" r:id="rId24"/>
    <p:sldId id="318" r:id="rId25"/>
    <p:sldId id="308" r:id="rId26"/>
    <p:sldId id="319" r:id="rId27"/>
    <p:sldId id="320" r:id="rId28"/>
    <p:sldId id="287" r:id="rId29"/>
    <p:sldId id="323" r:id="rId30"/>
    <p:sldId id="324" r:id="rId31"/>
    <p:sldId id="325" r:id="rId32"/>
    <p:sldId id="322" r:id="rId33"/>
    <p:sldId id="321" r:id="rId34"/>
    <p:sldId id="288" r:id="rId35"/>
    <p:sldId id="313" r:id="rId36"/>
    <p:sldId id="327" r:id="rId37"/>
    <p:sldId id="328" r:id="rId38"/>
    <p:sldId id="326" r:id="rId39"/>
    <p:sldId id="329" r:id="rId40"/>
    <p:sldId id="330" r:id="rId41"/>
    <p:sldId id="314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7" r:id="rId52"/>
    <p:sldId id="306" r:id="rId53"/>
    <p:sldId id="292" r:id="rId54"/>
    <p:sldId id="293" r:id="rId55"/>
    <p:sldId id="294" r:id="rId56"/>
    <p:sldId id="295" r:id="rId57"/>
    <p:sldId id="331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32" r:id="rId68"/>
    <p:sldId id="333" r:id="rId69"/>
    <p:sldId id="334" r:id="rId70"/>
    <p:sldId id="335" r:id="rId71"/>
    <p:sldId id="336" r:id="rId72"/>
    <p:sldId id="337" r:id="rId73"/>
    <p:sldId id="338" r:id="rId74"/>
    <p:sldId id="339" r:id="rId75"/>
    <p:sldId id="296" r:id="rId7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AE4C7-0EF0-4912-B6ED-F45BC3DD6916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D681C-414C-4709-AB59-2C6DC67428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9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D681C-414C-4709-AB59-2C6DC674287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7C1E0-F45B-7D4C-BEF4-EDFFB8774D1A}" type="slidenum">
              <a:rPr lang="en-US"/>
              <a:pPr/>
              <a:t>36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243A-160E-4A1C-A526-F199F3F071E1}" type="datetimeFigureOut">
              <a:rPr lang="en-US" smtClean="0"/>
              <a:pPr/>
              <a:t>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B005F-37F0-471C-A25D-5C78B11465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file://localhost//upload.wikimedia.org/wikipedia/commons/4/4c/Franz_ferdinand.jpg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_tNXFbx0VY" TargetMode="External"/><Relationship Id="rId4" Type="http://schemas.openxmlformats.org/officeDocument/2006/relationships/hyperlink" Target="http://www.youtube.com/watch?v=VC_26YXMZd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-E6e8BW0l-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hyperlink" Target="http://www.youtube.com/watch?v=sURi21sJsWc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hyperlink" Target="http://www.youtube.com/watch?v=ZVDUXPB_sT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http://www.youtube.com/watch?v=53iKJS0Gi5c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soFhWkxSZA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hyperlink" Target="http://www.youtube.com/watch?v=ShRA8HRMR4Q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hyperlink" Target="http://www.youtube.com/watch?v=TdHA5uT9oc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hyperlink" Target="http://www.youtube.com/watch?v=xNGqd7q76s4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hyperlink" Target="http://www.youtube.com/watch?v=8WlN7BQrrY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5" Type="http://schemas.openxmlformats.org/officeDocument/2006/relationships/image" Target="../media/image36.jpeg"/><Relationship Id="rId6" Type="http://schemas.openxmlformats.org/officeDocument/2006/relationships/image" Target="../media/image4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hyperlink" Target="http://www.youtube.com/watch?v=arH7PV8hHVg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SA1xngFf4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SA1xngFf4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youtube.com/watch?v=kfxrTD-kPp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3J5IkxPp6s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8" Type="http://schemas.openxmlformats.org/officeDocument/2006/relationships/image" Target="../media/image53.jpeg"/><Relationship Id="rId9" Type="http://schemas.openxmlformats.org/officeDocument/2006/relationships/image" Target="../media/image54.jpeg"/><Relationship Id="rId10" Type="http://schemas.openxmlformats.org/officeDocument/2006/relationships/hyperlink" Target="http://www.youtube.com/watch?v=hAA9ZVgZauA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52.jpeg"/><Relationship Id="rId6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54.jpeg"/><Relationship Id="rId6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4" Type="http://schemas.openxmlformats.org/officeDocument/2006/relationships/image" Target="../media/image68.jpeg"/><Relationship Id="rId5" Type="http://schemas.openxmlformats.org/officeDocument/2006/relationships/image" Target="../media/image51.jpeg"/><Relationship Id="rId6" Type="http://schemas.openxmlformats.org/officeDocument/2006/relationships/image" Target="../media/image69.jpeg"/><Relationship Id="rId7" Type="http://schemas.openxmlformats.org/officeDocument/2006/relationships/hyperlink" Target="http://en.wikipedia.org/wiki/Image:FokkerDr.jpg" TargetMode="External"/><Relationship Id="rId8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48.jpeg"/><Relationship Id="rId5" Type="http://schemas.openxmlformats.org/officeDocument/2006/relationships/image" Target="../media/image76.jpeg"/><Relationship Id="rId6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5" Type="http://schemas.openxmlformats.org/officeDocument/2006/relationships/image" Target="../media/image85.jpeg"/><Relationship Id="rId6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youtube.com/watch?v=_gOU_GCkwMo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eg"/><Relationship Id="rId3" Type="http://schemas.openxmlformats.org/officeDocument/2006/relationships/image" Target="../media/image87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eg"/><Relationship Id="rId3" Type="http://schemas.openxmlformats.org/officeDocument/2006/relationships/image" Target="../media/image9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hyperlink" Target="http://museumpublicity.com/wp-content/uploads/2011/02/deni_comrade_lenin.jpg" TargetMode="External"/><Relationship Id="rId5" Type="http://schemas.openxmlformats.org/officeDocument/2006/relationships/image" Target="../media/image93.jpeg"/><Relationship Id="rId6" Type="http://schemas.openxmlformats.org/officeDocument/2006/relationships/hyperlink" Target="http://spencer.lib.ku.edu/exhibits/stpete/KSRL_FrostedWindows/ColorImages/J14.jpg" TargetMode="External"/><Relationship Id="rId7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0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1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anzacday.org.au/history/ww1/images/ww1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5791200" cy="4531616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70" name="Picture 6" descr="http://t2.gstatic.com/images?q=tbn:ANd9GcQs1jV2VcaDjNr2ORsAoFHwZlT6n3HHIzDUdc7dRph1rSyVNdKkfGD_5qg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469084"/>
            <a:ext cx="4524375" cy="3388916"/>
          </a:xfrm>
          <a:prstGeom prst="rect">
            <a:avLst/>
          </a:prstGeom>
          <a:noFill/>
        </p:spPr>
      </p:pic>
      <p:pic>
        <p:nvPicPr>
          <p:cNvPr id="11266" name="Picture 2" descr="http://apush-wiki-marlborough-school.wikispaces.com/file/view/world_war_1_recruiting_poster.jpg/69600379/world_war_1_recruiting_post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3465"/>
            <a:ext cx="3886200" cy="517393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War I and the Russian Revolution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Imperialism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Competing claims for colonies created tension.</a:t>
            </a:r>
          </a:p>
          <a:p>
            <a:r>
              <a:rPr lang="en-US" dirty="0" smtClean="0"/>
              <a:t>There were also competing economic interests</a:t>
            </a:r>
          </a:p>
          <a:p>
            <a:r>
              <a:rPr lang="en-US" dirty="0" smtClean="0"/>
              <a:t>Germany threatened Britain</a:t>
            </a:r>
          </a:p>
          <a:p>
            <a:r>
              <a:rPr lang="en-US" dirty="0" smtClean="0"/>
              <a:t>Russian interests threatened Austria-Hungary and Turkey</a:t>
            </a:r>
            <a:endParaRPr lang="en-US" dirty="0"/>
          </a:p>
        </p:txBody>
      </p:sp>
      <p:pic>
        <p:nvPicPr>
          <p:cNvPr id="6146" name="Picture 2" descr="http://t3.gstatic.com/images?q=tbn:ANd9GcSyT-ZKDQjx2r1JmCByl5hZQEyec64FO_nRDbt-DWagDrqu_LSJ2fl0P0q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951658"/>
            <a:ext cx="2971800" cy="2906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blsciblogs.baruch.cuny.edu/his1005spring2011/files/2011/03/allianc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155" y="685800"/>
            <a:ext cx="8537045" cy="556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Assassination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 July 1914, Archduke Ferdinand of Austria-Hungary was assassinated by the Black Hand, a Slav nationalist group</a:t>
            </a:r>
          </a:p>
          <a:p>
            <a:r>
              <a:rPr lang="en-US" dirty="0" smtClean="0"/>
              <a:t>Serbian officials helped the assassins</a:t>
            </a:r>
          </a:p>
          <a:p>
            <a:r>
              <a:rPr lang="en-US" dirty="0" smtClean="0"/>
              <a:t>Austria-Hungary invaded Serbia</a:t>
            </a:r>
          </a:p>
          <a:p>
            <a:r>
              <a:rPr lang="en-US" dirty="0" smtClean="0"/>
              <a:t>This set off a chain reaction</a:t>
            </a:r>
            <a:endParaRPr lang="en-US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8088" tIns="9522" rIns="38088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8" name="Picture 4" descr="File:Franz ferdinan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743324"/>
            <a:ext cx="2547898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 smtClean="0"/>
              <a:t>Because of the alliances Russia entered to protect Serbia</a:t>
            </a:r>
          </a:p>
          <a:p>
            <a:r>
              <a:rPr lang="en-US" dirty="0" smtClean="0"/>
              <a:t>Germany entered to protect Austria</a:t>
            </a:r>
          </a:p>
          <a:p>
            <a:r>
              <a:rPr lang="en-US" dirty="0" smtClean="0"/>
              <a:t>Britain and France came in to honor their alliance with Russia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Started off as a small crisis in the Balkans and turned into a major conflict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822700"/>
            <a:ext cx="2984500" cy="273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52590"/>
            <a:ext cx="4419600" cy="2805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Franz Ferdinand Assassination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http://www.youtube.com/watch?v=-E6e8BW0l-</a:t>
            </a:r>
            <a:r>
              <a:rPr lang="en-US" dirty="0" smtClean="0">
                <a:hlinkClick r:id="rId2"/>
              </a:rPr>
              <a:t>E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K_tNXFbx0VY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http://www.youtube.com/watch?v=</a:t>
            </a:r>
            <a:r>
              <a:rPr lang="en-US" dirty="0" smtClean="0">
                <a:hlinkClick r:id="rId4"/>
              </a:rPr>
              <a:t>VC_26YXMZd4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8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 bwMode="auto">
          <a:xfrm>
            <a:off x="0" y="304800"/>
            <a:ext cx="9144000" cy="63566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 Helps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US was neutral, but sympathetic to Britain and France</a:t>
            </a:r>
            <a:r>
              <a:rPr lang="en-US" dirty="0" smtClean="0"/>
              <a:t>, so they sent them supplies by boat.</a:t>
            </a:r>
          </a:p>
          <a:p>
            <a:r>
              <a:rPr lang="en-US" dirty="0" smtClean="0"/>
              <a:t>The supply ships were attacked by German submarines.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UNRESTRICTED SUBMARINE WARFARE</a:t>
            </a:r>
          </a:p>
        </p:txBody>
      </p:sp>
      <p:pic>
        <p:nvPicPr>
          <p:cNvPr id="41986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98029" cy="2362200"/>
          </a:xfrm>
          <a:prstGeom prst="rect">
            <a:avLst/>
          </a:prstGeom>
          <a:noFill/>
        </p:spPr>
      </p:pic>
      <p:pic>
        <p:nvPicPr>
          <p:cNvPr id="41988" name="Picture 4" descr="http://t3.gstatic.com/images?q=tbn:ANd9GcQ9sb8072bWIWqduPieBpa3rhSzmjOiIBxsZ7eBEb0qkOUhMIvV35Z5wTlK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1" y="-94065"/>
            <a:ext cx="2438400" cy="2618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 bwMode="auto">
          <a:xfrm>
            <a:off x="0" y="304800"/>
            <a:ext cx="9144000" cy="63566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 submarines </a:t>
            </a:r>
            <a:r>
              <a:rPr lang="en-US" dirty="0" smtClean="0">
                <a:solidFill>
                  <a:srgbClr val="0000FF"/>
                </a:solidFill>
              </a:rPr>
              <a:t>sank </a:t>
            </a:r>
            <a:r>
              <a:rPr lang="en-US" dirty="0">
                <a:solidFill>
                  <a:srgbClr val="0000FF"/>
                </a:solidFill>
              </a:rPr>
              <a:t>the Lusitania</a:t>
            </a:r>
            <a:r>
              <a:rPr lang="en-US" dirty="0"/>
              <a:t>, killing 1,198 </a:t>
            </a:r>
            <a:r>
              <a:rPr lang="en-US" dirty="0" smtClean="0"/>
              <a:t>passengers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Germany </a:t>
            </a:r>
            <a:r>
              <a:rPr lang="en-US" dirty="0">
                <a:solidFill>
                  <a:srgbClr val="0000FF"/>
                </a:solidFill>
              </a:rPr>
              <a:t>sent the Zimmerman telegram, asking Mexico to attack the US.</a:t>
            </a:r>
          </a:p>
          <a:p>
            <a:endParaRPr lang="en-US" dirty="0"/>
          </a:p>
        </p:txBody>
      </p:sp>
      <p:pic>
        <p:nvPicPr>
          <p:cNvPr id="5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2754532"/>
          </a:xfrm>
          <a:prstGeom prst="rect">
            <a:avLst/>
          </a:prstGeom>
          <a:noFill/>
        </p:spPr>
      </p:pic>
      <p:pic>
        <p:nvPicPr>
          <p:cNvPr id="6" name="Picture 4" descr="http://t3.gstatic.com/images?q=tbn:ANd9GcQ9sb8072bWIWqduPieBpa3rhSzmjOiIBxsZ7eBEb0qkOUhMIvV35Z5wTlK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-94065"/>
            <a:ext cx="2971801" cy="31909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0" y="54102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</a:t>
            </a:r>
            <a:r>
              <a:rPr lang="en-US" dirty="0" smtClean="0">
                <a:hlinkClick r:id="rId4"/>
              </a:rPr>
              <a:t>sURi21sJsWc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79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 bwMode="auto">
          <a:xfrm>
            <a:off x="0" y="304800"/>
            <a:ext cx="9144000" cy="635661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270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US enters in 1917 </a:t>
            </a:r>
            <a:r>
              <a:rPr lang="en-US" dirty="0" smtClean="0"/>
              <a:t>to make the world safe for democracy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Pres. Wilson announced his Fourteen Points</a:t>
            </a:r>
          </a:p>
        </p:txBody>
      </p:sp>
      <p:pic>
        <p:nvPicPr>
          <p:cNvPr id="40962" name="Picture 2" descr="http://www.historyplace.com/worldhistory/firstworldwar/us-wilson-de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048000"/>
            <a:ext cx="5109227" cy="3810001"/>
          </a:xfrm>
          <a:prstGeom prst="rect">
            <a:avLst/>
          </a:prstGeom>
          <a:noFill/>
        </p:spPr>
      </p:pic>
      <p:pic>
        <p:nvPicPr>
          <p:cNvPr id="40964" name="Picture 4" descr="http://t0.gstatic.com/images?q=tbn:ANd9GcR4bGIiayd-AKmT5XitnX7q0x816oJBgLsiJNe8Xk7KX1IEFum2rR-rH5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111004"/>
            <a:ext cx="3733801" cy="47469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235327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http://www.youtube.com/watch?v=</a:t>
            </a:r>
            <a:r>
              <a:rPr lang="en-US" dirty="0" smtClean="0">
                <a:hlinkClick r:id="rId5"/>
              </a:rPr>
              <a:t>ZVDUXPB_sTs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 bwMode="auto">
          <a:xfrm>
            <a:off x="0" y="304800"/>
            <a:ext cx="9144000" cy="63566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42672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Redraw </a:t>
            </a:r>
            <a:r>
              <a:rPr lang="en-US" dirty="0" smtClean="0">
                <a:solidFill>
                  <a:srgbClr val="0000FF"/>
                </a:solidFill>
              </a:rPr>
              <a:t>Europe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freedom </a:t>
            </a:r>
            <a:r>
              <a:rPr lang="en-US" dirty="0">
                <a:solidFill>
                  <a:srgbClr val="0000FF"/>
                </a:solidFill>
              </a:rPr>
              <a:t>of </a:t>
            </a:r>
            <a:r>
              <a:rPr lang="en-US" dirty="0" smtClean="0">
                <a:solidFill>
                  <a:srgbClr val="0000FF"/>
                </a:solidFill>
              </a:rPr>
              <a:t>seas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end </a:t>
            </a:r>
            <a:r>
              <a:rPr lang="en-US" dirty="0">
                <a:solidFill>
                  <a:srgbClr val="0000FF"/>
                </a:solidFill>
              </a:rPr>
              <a:t>secret </a:t>
            </a:r>
            <a:r>
              <a:rPr lang="en-US" dirty="0" smtClean="0">
                <a:solidFill>
                  <a:srgbClr val="0000FF"/>
                </a:solidFill>
              </a:rPr>
              <a:t>diplomacy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Establish a League </a:t>
            </a:r>
            <a:r>
              <a:rPr lang="en-US" dirty="0">
                <a:solidFill>
                  <a:srgbClr val="0000FF"/>
                </a:solidFill>
              </a:rPr>
              <a:t>of Nations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746500"/>
            <a:ext cx="3733800" cy="311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143000"/>
            <a:ext cx="4267201" cy="50750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304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http://www.youtube.com/watch?v=</a:t>
            </a:r>
            <a:r>
              <a:rPr lang="en-US" dirty="0" smtClean="0">
                <a:hlinkClick r:id="rId5"/>
              </a:rPr>
              <a:t>53iKJS0Gi5c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6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Alliances in 1917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1600200"/>
            <a:ext cx="6858000" cy="5257800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en-US" sz="3100" u="sng" dirty="0" smtClean="0">
                <a:solidFill>
                  <a:srgbClr val="0000FF"/>
                </a:solidFill>
              </a:rPr>
              <a:t>Central Powers</a:t>
            </a:r>
          </a:p>
          <a:p>
            <a:pPr algn="ctr" eaLnBrk="1" hangingPunct="1">
              <a:buFontTx/>
              <a:buNone/>
            </a:pPr>
            <a:r>
              <a:rPr lang="en-US" sz="3100" dirty="0" smtClean="0">
                <a:solidFill>
                  <a:srgbClr val="0000FF"/>
                </a:solidFill>
              </a:rPr>
              <a:t>Germany</a:t>
            </a:r>
          </a:p>
          <a:p>
            <a:pPr algn="ctr" eaLnBrk="1" hangingPunct="1">
              <a:buFontTx/>
              <a:buNone/>
            </a:pPr>
            <a:r>
              <a:rPr lang="en-US" sz="3100" dirty="0" smtClean="0">
                <a:solidFill>
                  <a:srgbClr val="0000FF"/>
                </a:solidFill>
              </a:rPr>
              <a:t>Austria-Hungary</a:t>
            </a:r>
          </a:p>
          <a:p>
            <a:pPr algn="ctr" eaLnBrk="1" hangingPunct="1">
              <a:buFontTx/>
              <a:buNone/>
            </a:pPr>
            <a:r>
              <a:rPr lang="en-US" sz="3100" dirty="0" smtClean="0">
                <a:solidFill>
                  <a:srgbClr val="0000FF"/>
                </a:solidFill>
              </a:rPr>
              <a:t>Ottoman</a:t>
            </a:r>
            <a:r>
              <a:rPr lang="en-US" sz="3100" dirty="0">
                <a:solidFill>
                  <a:srgbClr val="0000FF"/>
                </a:solidFill>
              </a:rPr>
              <a:t> </a:t>
            </a:r>
            <a:r>
              <a:rPr lang="en-US" sz="3100" dirty="0" smtClean="0">
                <a:solidFill>
                  <a:srgbClr val="0000FF"/>
                </a:solidFill>
              </a:rPr>
              <a:t>Empire</a:t>
            </a:r>
          </a:p>
          <a:p>
            <a:pPr lvl="1" algn="ctr" eaLnBrk="1" hangingPunct="1">
              <a:buFontTx/>
              <a:buNone/>
            </a:pPr>
            <a:endParaRPr lang="en-US" sz="2600" dirty="0" smtClean="0">
              <a:solidFill>
                <a:srgbClr val="0000FF"/>
              </a:solidFill>
            </a:endParaRPr>
          </a:p>
          <a:p>
            <a:pPr lvl="1" algn="ctr" eaLnBrk="1" hangingPunct="1">
              <a:buFontTx/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VS.</a:t>
            </a:r>
          </a:p>
          <a:p>
            <a:pPr lvl="1" algn="ctr" eaLnBrk="1" hangingPunct="1">
              <a:buFontTx/>
              <a:buNone/>
            </a:pPr>
            <a:endParaRPr lang="en-US" sz="2600" dirty="0" smtClean="0">
              <a:solidFill>
                <a:srgbClr val="0000FF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sz="3100" u="sng" dirty="0" smtClean="0">
                <a:solidFill>
                  <a:srgbClr val="0000FF"/>
                </a:solidFill>
              </a:rPr>
              <a:t>Allied Powers</a:t>
            </a:r>
          </a:p>
          <a:p>
            <a:pPr algn="ctr" eaLnBrk="1" hangingPunct="1">
              <a:buFontTx/>
              <a:buNone/>
            </a:pPr>
            <a:r>
              <a:rPr lang="en-US" sz="3100" dirty="0" smtClean="0">
                <a:solidFill>
                  <a:srgbClr val="0000FF"/>
                </a:solidFill>
              </a:rPr>
              <a:t>Russia</a:t>
            </a:r>
          </a:p>
          <a:p>
            <a:pPr algn="ctr" eaLnBrk="1" hangingPunct="1">
              <a:buFontTx/>
              <a:buNone/>
            </a:pPr>
            <a:r>
              <a:rPr lang="en-US" sz="3100" dirty="0" smtClean="0">
                <a:solidFill>
                  <a:srgbClr val="0000FF"/>
                </a:solidFill>
              </a:rPr>
              <a:t>Serbia</a:t>
            </a:r>
          </a:p>
          <a:p>
            <a:pPr algn="ctr" eaLnBrk="1" hangingPunct="1">
              <a:buFontTx/>
              <a:buNone/>
            </a:pPr>
            <a:r>
              <a:rPr lang="en-US" sz="3100" dirty="0" smtClean="0">
                <a:solidFill>
                  <a:srgbClr val="0000FF"/>
                </a:solidFill>
              </a:rPr>
              <a:t>France</a:t>
            </a:r>
          </a:p>
          <a:p>
            <a:pPr algn="ctr" eaLnBrk="1" hangingPunct="1">
              <a:buFontTx/>
              <a:buNone/>
            </a:pPr>
            <a:r>
              <a:rPr lang="en-US" sz="3100" dirty="0" smtClean="0">
                <a:solidFill>
                  <a:srgbClr val="0000FF"/>
                </a:solidFill>
              </a:rPr>
              <a:t>Britain</a:t>
            </a:r>
          </a:p>
          <a:p>
            <a:pPr algn="ctr" eaLnBrk="1" hangingPunct="1">
              <a:buFontTx/>
              <a:buNone/>
            </a:pPr>
            <a:r>
              <a:rPr lang="en-US" sz="3100" dirty="0" smtClean="0">
                <a:solidFill>
                  <a:srgbClr val="0000FF"/>
                </a:solidFill>
              </a:rPr>
              <a:t>US</a:t>
            </a:r>
          </a:p>
          <a:p>
            <a:pPr algn="ctr" eaLnBrk="1" hangingPunct="1">
              <a:buFontTx/>
              <a:buNone/>
            </a:pPr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3568700" cy="227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4038600"/>
            <a:ext cx="390012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 World War 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Europeans were enjoying greater peace</a:t>
            </a:r>
          </a:p>
          <a:p>
            <a:r>
              <a:rPr lang="en-US" dirty="0" smtClean="0"/>
              <a:t>There hadn’t been a major war in Europe in almost a century</a:t>
            </a:r>
          </a:p>
          <a:p>
            <a:r>
              <a:rPr lang="en-US" dirty="0" smtClean="0"/>
              <a:t>There was discontent in Turkey, Mexico, China, and Russia where </a:t>
            </a:r>
            <a:r>
              <a:rPr lang="en-US" dirty="0" smtClean="0">
                <a:solidFill>
                  <a:srgbClr val="0000FF"/>
                </a:solidFill>
              </a:rPr>
              <a:t>some  reformers were outraged at sharp social divisions and authoritarian governments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 bwMode="auto">
          <a:xfrm>
            <a:off x="0" y="304800"/>
            <a:ext cx="9144000" cy="63566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4419600" cy="4525963"/>
          </a:xfrm>
        </p:spPr>
        <p:txBody>
          <a:bodyPr/>
          <a:lstStyle/>
          <a:p>
            <a:r>
              <a:rPr lang="en-US" dirty="0" smtClean="0"/>
              <a:t>America’s entry into the war broke the deadlock.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Nov</a:t>
            </a:r>
            <a:r>
              <a:rPr lang="en-US" dirty="0">
                <a:solidFill>
                  <a:srgbClr val="0000FF"/>
                </a:solidFill>
              </a:rPr>
              <a:t>. 1918 the Germans surrendered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4038599"/>
            <a:ext cx="6737211" cy="24384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594" y="0"/>
            <a:ext cx="35814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8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soFhWkxSZAY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4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 bwMode="auto">
          <a:xfrm>
            <a:off x="0" y="304800"/>
            <a:ext cx="9144000" cy="63566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4572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Paris Peace Conference (1919)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94037"/>
            <a:ext cx="784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Germans overthrew the Kaiser</a:t>
            </a:r>
          </a:p>
          <a:p>
            <a:r>
              <a:rPr lang="en-US" dirty="0" smtClean="0"/>
              <a:t>Wilson (US), David Lloyd George (Britain), and Georges Clemenceau (France) meet in Paris to negotiate peace.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Treaty of Versailles established peace </a:t>
            </a:r>
          </a:p>
        </p:txBody>
      </p:sp>
      <p:pic>
        <p:nvPicPr>
          <p:cNvPr id="43010" name="Picture 2" descr="http://www.findingdulcinea.com/docroot/dulcinea/fd_images/news/on-this-day/May-June-08/On-this-Day--Treaty-of-Versailles-Ends-World-War-I/news/0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099"/>
            <a:ext cx="4343400" cy="2476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43800" y="1752600"/>
            <a:ext cx="1752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</a:t>
            </a:r>
            <a:r>
              <a:rPr lang="en-US" dirty="0" smtClean="0">
                <a:hlinkClick r:id="rId4"/>
              </a:rPr>
              <a:t>ShRA8HRMR4Q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 bwMode="auto">
          <a:xfrm>
            <a:off x="0" y="304800"/>
            <a:ext cx="9144000" cy="63566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"/>
            <a:ext cx="57912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Germany lost </a:t>
            </a:r>
            <a:r>
              <a:rPr lang="en-US" dirty="0" smtClean="0">
                <a:solidFill>
                  <a:srgbClr val="0000FF"/>
                </a:solidFill>
              </a:rPr>
              <a:t>territory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mandate system-Allies took all enemies colonies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500" y="0"/>
            <a:ext cx="26035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748993"/>
            <a:ext cx="2895600" cy="5105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276599"/>
            <a:ext cx="4648200" cy="35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 bwMode="auto">
          <a:xfrm>
            <a:off x="0" y="304800"/>
            <a:ext cx="9144000" cy="63566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Germany paid huge </a:t>
            </a:r>
            <a:r>
              <a:rPr lang="en-US" dirty="0" smtClean="0">
                <a:solidFill>
                  <a:srgbClr val="0000FF"/>
                </a:solidFill>
              </a:rPr>
              <a:t>reparations </a:t>
            </a:r>
            <a:r>
              <a:rPr lang="en-US" dirty="0" smtClean="0"/>
              <a:t>(33 billion, just finished in 2010) 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created the League of Nations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Was done in secret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191000"/>
            <a:ext cx="4038600" cy="254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1" y="2590800"/>
            <a:ext cx="3598209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249949"/>
            <a:ext cx="3623242" cy="27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0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Q3kicVD8RUGhVauevhUsbpQiy-8lkqgLU9e_69OfpwVRdrkYI-KVYOf-Wp3w"/>
          <p:cNvPicPr>
            <a:picLocks noChangeAspect="1" noChangeArrowheads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 bwMode="auto">
          <a:xfrm>
            <a:off x="0" y="304800"/>
            <a:ext cx="9144000" cy="63566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Covenant of the </a:t>
            </a:r>
            <a:r>
              <a:rPr lang="en-US" dirty="0">
                <a:solidFill>
                  <a:srgbClr val="0000FF"/>
                </a:solidFill>
              </a:rPr>
              <a:t>League of Nations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prevent warfare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 military 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Court of International </a:t>
            </a:r>
            <a:r>
              <a:rPr lang="en-US" dirty="0" smtClean="0"/>
              <a:t>Justice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US did not join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794" y="3276600"/>
            <a:ext cx="5059779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1054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</a:t>
            </a:r>
            <a:r>
              <a:rPr lang="en-US" dirty="0" smtClean="0">
                <a:hlinkClick r:id="rId4"/>
              </a:rPr>
              <a:t>TdHA5uT9ocg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3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the US not want to join the League of Nations?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6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the League of Nations fail?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4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kepticism-images.s3-website-us-east-1.amazonaws.com/images/jreviews/Armenian-Genocide.jpg"/>
          <p:cNvPicPr>
            <a:picLocks noChangeAspect="1" noChangeArrowheads="1"/>
          </p:cNvPicPr>
          <p:nvPr/>
        </p:nvPicPr>
        <p:blipFill>
          <a:blip r:embed="rId2">
            <a:alphaModFix amt="29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4724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Armenian Massacre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410200" cy="5638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Armenia was a part of the Ottoman Empire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Empire was </a:t>
            </a:r>
            <a:r>
              <a:rPr lang="en-US" dirty="0"/>
              <a:t>Muslim, Armenians remained Christians. 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were tolerated, but did not experience full equality under Islamic law.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Sultan encouraged Muslims to settle in Armenian land</a:t>
            </a:r>
          </a:p>
        </p:txBody>
      </p:sp>
      <p:pic>
        <p:nvPicPr>
          <p:cNvPr id="5" name="Picture 4" descr="abdul_hamid_ii_p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7" y="33134"/>
            <a:ext cx="377031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58013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Sultan Abdul Hamid 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2971800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</a:t>
            </a:r>
            <a:r>
              <a:rPr lang="en-US" dirty="0" smtClean="0">
                <a:hlinkClick r:id="rId4"/>
              </a:rPr>
              <a:t>xNGqd7q76s4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Play till 1:30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kepticism-images.s3-website-us-east-1.amazonaws.com/images/jreviews/Armenian-Genocide.jpg"/>
          <p:cNvPicPr>
            <a:picLocks noChangeAspect="1" noChangeArrowheads="1"/>
          </p:cNvPicPr>
          <p:nvPr/>
        </p:nvPicPr>
        <p:blipFill>
          <a:blip r:embed="rId2">
            <a:alphaModFix amt="29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4191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Caused conflict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Sultan falsely </a:t>
            </a:r>
            <a:r>
              <a:rPr lang="en-US" dirty="0">
                <a:solidFill>
                  <a:srgbClr val="0000FF"/>
                </a:solidFill>
              </a:rPr>
              <a:t>charged the Armenians </a:t>
            </a:r>
            <a:r>
              <a:rPr lang="en-US" dirty="0" smtClean="0">
                <a:solidFill>
                  <a:srgbClr val="0000FF"/>
                </a:solidFill>
              </a:rPr>
              <a:t>of rebelling </a:t>
            </a:r>
          </a:p>
          <a:p>
            <a:r>
              <a:rPr lang="en-US" dirty="0" smtClean="0"/>
              <a:t>Muslims were </a:t>
            </a:r>
            <a:r>
              <a:rPr lang="en-US" dirty="0"/>
              <a:t>allowed to attack the </a:t>
            </a:r>
            <a:r>
              <a:rPr lang="en-US" dirty="0" smtClean="0"/>
              <a:t>Armenians 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next </a:t>
            </a:r>
            <a:r>
              <a:rPr lang="en-US" dirty="0">
                <a:solidFill>
                  <a:srgbClr val="0000FF"/>
                </a:solidFill>
              </a:rPr>
              <a:t>2 years, 200,000 Armenians </a:t>
            </a:r>
            <a:r>
              <a:rPr lang="en-US" dirty="0" smtClean="0">
                <a:solidFill>
                  <a:srgbClr val="0000FF"/>
                </a:solidFill>
              </a:rPr>
              <a:t>were killed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 descr="genoc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6" y="533400"/>
            <a:ext cx="449163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05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750" y="0"/>
            <a:ext cx="9144000" cy="513556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Formed revolutionary movements</a:t>
            </a:r>
          </a:p>
          <a:p>
            <a:r>
              <a:rPr lang="en-US" dirty="0" smtClean="0"/>
              <a:t>Russia- 1905 Tsar was forced to create a national assembly</a:t>
            </a:r>
          </a:p>
          <a:p>
            <a:r>
              <a:rPr lang="en-US" dirty="0" smtClean="0"/>
              <a:t>Turkey- overthrew the Sultan in 1908</a:t>
            </a:r>
          </a:p>
          <a:p>
            <a:r>
              <a:rPr lang="en-US" dirty="0" smtClean="0"/>
              <a:t>Mexico-overthrew the dictator in 1910</a:t>
            </a:r>
          </a:p>
          <a:p>
            <a:r>
              <a:rPr lang="en-US" dirty="0" smtClean="0"/>
              <a:t>China- overthrew the emperor in 1912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Events in Austria-Hungary will bring the rest of Europe into armed conflict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152900"/>
            <a:ext cx="4024313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skepticism-images.s3-website-us-east-1.amazonaws.com/images/jreviews/Armenian-Genocide.jpg"/>
          <p:cNvPicPr>
            <a:picLocks noChangeAspect="1" noChangeArrowheads="1"/>
          </p:cNvPicPr>
          <p:nvPr/>
        </p:nvPicPr>
        <p:blipFill>
          <a:blip r:embed="rId2">
            <a:alphaModFix amt="29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00200" y="408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Young Turks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257800" cy="5867400"/>
          </a:xfrm>
        </p:spPr>
        <p:txBody>
          <a:bodyPr>
            <a:normAutofit/>
          </a:bodyPr>
          <a:lstStyle/>
          <a:p>
            <a:r>
              <a:rPr lang="en-US" dirty="0"/>
              <a:t>In 1908, a group of young intellectuals </a:t>
            </a:r>
            <a:r>
              <a:rPr lang="en-US" dirty="0">
                <a:solidFill>
                  <a:srgbClr val="0000FF"/>
                </a:solidFill>
              </a:rPr>
              <a:t>over threw the </a:t>
            </a:r>
            <a:r>
              <a:rPr lang="en-US" dirty="0" smtClean="0">
                <a:solidFill>
                  <a:srgbClr val="0000FF"/>
                </a:solidFill>
              </a:rPr>
              <a:t>sultan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/>
              <a:t>This </a:t>
            </a:r>
            <a:r>
              <a:rPr lang="en-US" dirty="0"/>
              <a:t>new leadership </a:t>
            </a:r>
            <a:r>
              <a:rPr lang="en-US" dirty="0">
                <a:solidFill>
                  <a:srgbClr val="0000FF"/>
                </a:solidFill>
              </a:rPr>
              <a:t>sought to make the Ottoman Empire exclusively </a:t>
            </a:r>
            <a:r>
              <a:rPr lang="en-US" dirty="0" smtClean="0">
                <a:solidFill>
                  <a:srgbClr val="0000FF"/>
                </a:solidFill>
              </a:rPr>
              <a:t>Muslims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r>
              <a:rPr lang="en-US" dirty="0"/>
              <a:t>In 1910, the Armenians were labeled enemies of Muslim Turkey (due to not fitting the above description)</a:t>
            </a:r>
          </a:p>
          <a:p>
            <a:endParaRPr lang="en-US" dirty="0"/>
          </a:p>
        </p:txBody>
      </p:sp>
      <p:pic>
        <p:nvPicPr>
          <p:cNvPr id="4" name="Picture 4" descr="1908 enver b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79" y="914400"/>
            <a:ext cx="394632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86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skepticism-images.s3-website-us-east-1.amazonaws.com/images/jreviews/Armenian-Genocide.jpg"/>
          <p:cNvPicPr>
            <a:picLocks noChangeAspect="1" noChangeArrowheads="1"/>
          </p:cNvPicPr>
          <p:nvPr/>
        </p:nvPicPr>
        <p:blipFill>
          <a:blip r:embed="rId2">
            <a:alphaModFix amt="29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Genocide Begins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685800"/>
            <a:ext cx="9448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In 1914, </a:t>
            </a:r>
            <a:r>
              <a:rPr lang="en-US" dirty="0" smtClean="0">
                <a:solidFill>
                  <a:srgbClr val="0000FF"/>
                </a:solidFill>
              </a:rPr>
              <a:t>Ottomans entered </a:t>
            </a:r>
            <a:r>
              <a:rPr lang="en-US" dirty="0">
                <a:solidFill>
                  <a:srgbClr val="0000FF"/>
                </a:solidFill>
              </a:rPr>
              <a:t>WWI.  </a:t>
            </a:r>
          </a:p>
          <a:p>
            <a:r>
              <a:rPr lang="en-US" dirty="0" smtClean="0"/>
              <a:t>Military </a:t>
            </a:r>
            <a:r>
              <a:rPr lang="en-US" dirty="0"/>
              <a:t>offensive against Russia ended in disaster </a:t>
            </a:r>
            <a:r>
              <a:rPr lang="en-US" dirty="0" smtClean="0"/>
              <a:t>so </a:t>
            </a:r>
            <a:r>
              <a:rPr lang="en-US" dirty="0" smtClean="0">
                <a:solidFill>
                  <a:srgbClr val="0000FF"/>
                </a:solidFill>
              </a:rPr>
              <a:t>accused </a:t>
            </a:r>
            <a:r>
              <a:rPr lang="en-US" dirty="0">
                <a:solidFill>
                  <a:srgbClr val="0000FF"/>
                </a:solidFill>
              </a:rPr>
              <a:t>the Armenians of aiding Russia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/>
              <a:t>In June 1915, the Armenian population was deported to the desserts of Syria and Iraq. 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genocid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32722"/>
            <a:ext cx="5029200" cy="34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1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skepticism-images.s3-website-us-east-1.amazonaws.com/images/jreviews/Armenian-Genocide.jpg"/>
          <p:cNvPicPr>
            <a:picLocks noChangeAspect="1" noChangeArrowheads="1"/>
          </p:cNvPicPr>
          <p:nvPr/>
        </p:nvPicPr>
        <p:blipFill>
          <a:blip r:embed="rId2">
            <a:alphaModFix amt="29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93"/>
            <a:ext cx="8229600" cy="4525963"/>
          </a:xfrm>
        </p:spPr>
        <p:txBody>
          <a:bodyPr/>
          <a:lstStyle/>
          <a:p>
            <a:r>
              <a:rPr lang="en-US" dirty="0" smtClean="0"/>
              <a:t>Were murdered, died of thirst and hunger, shot, buried in mass graves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Killed </a:t>
            </a:r>
            <a:r>
              <a:rPr lang="en-US" dirty="0">
                <a:solidFill>
                  <a:srgbClr val="0000FF"/>
                </a:solidFill>
              </a:rPr>
              <a:t>1 million Armenians in death marches</a:t>
            </a:r>
          </a:p>
          <a:p>
            <a:endParaRPr lang="en-US" dirty="0"/>
          </a:p>
        </p:txBody>
      </p:sp>
      <p:pic>
        <p:nvPicPr>
          <p:cNvPr id="4" name="Picture 4" descr="genocid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25662"/>
            <a:ext cx="7173913" cy="473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14600"/>
            <a:ext cx="83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</a:t>
            </a:r>
            <a:r>
              <a:rPr lang="en-US" dirty="0" smtClean="0">
                <a:hlinkClick r:id="rId4"/>
              </a:rPr>
              <a:t>8WlN7BQrrYg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Start at 330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kepticism-images.s3-website-us-east-1.amazonaws.com/images/jreviews/Armenian-Genocide.jpg"/>
          <p:cNvPicPr>
            <a:picLocks noChangeAspect="1" noChangeArrowheads="1"/>
          </p:cNvPicPr>
          <p:nvPr/>
        </p:nvPicPr>
        <p:blipFill>
          <a:blip r:embed="rId2">
            <a:alphaModFix amt="29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4525963"/>
          </a:xfrm>
        </p:spPr>
        <p:txBody>
          <a:bodyPr/>
          <a:lstStyle/>
          <a:p>
            <a:r>
              <a:rPr lang="en-US" dirty="0"/>
              <a:t>In 1919, the Young Turks were put on trial </a:t>
            </a:r>
            <a:r>
              <a:rPr lang="en-US" dirty="0" smtClean="0"/>
              <a:t>and </a:t>
            </a:r>
            <a:r>
              <a:rPr lang="en-US" dirty="0"/>
              <a:t>were found guilty for the destruction 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>
                <a:solidFill>
                  <a:srgbClr val="0000FF"/>
                </a:solidFill>
              </a:rPr>
              <a:t>Allies wanted to take away the Turkish heartland</a:t>
            </a:r>
          </a:p>
          <a:p>
            <a:r>
              <a:rPr lang="en-US" dirty="0">
                <a:solidFill>
                  <a:srgbClr val="0000FF"/>
                </a:solidFill>
              </a:rPr>
              <a:t>Ataturk fought back and got Turkey declared a secular state in </a:t>
            </a:r>
            <a:r>
              <a:rPr lang="en-US" dirty="0" smtClean="0">
                <a:solidFill>
                  <a:srgbClr val="0000FF"/>
                </a:solidFill>
              </a:rPr>
              <a:t>1920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 released all prisoners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genoc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77793"/>
            <a:ext cx="3875656" cy="311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59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t3.gstatic.com/images?q=tbn:ANd9GcTmw205aqOFm0d8WrKMosGO0ZYXMQSo9Cbk7SK141xvhFMU3MIkmORxvnR2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3276600" cy="2098890"/>
          </a:xfrm>
          <a:prstGeom prst="rect">
            <a:avLst/>
          </a:prstGeom>
          <a:noFill/>
        </p:spPr>
      </p:pic>
      <p:pic>
        <p:nvPicPr>
          <p:cNvPr id="44036" name="Picture 4" descr="http://worldwithoutgenocide.org/wp-content/uploads/2010/01/armenian-genocide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4000500" cy="2495551"/>
          </a:xfrm>
          <a:prstGeom prst="rect">
            <a:avLst/>
          </a:prstGeom>
          <a:noFill/>
        </p:spPr>
      </p:pic>
      <p:pic>
        <p:nvPicPr>
          <p:cNvPr id="44040" name="Picture 8" descr="http://t0.gstatic.com/images?q=tbn:ANd9GcTxqMoman6CvpLrvEYpGLigjy2u1gBgfd7kEvp8VUC1Bmcv3YLYtyTyE4K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3900233" cy="2219326"/>
          </a:xfrm>
          <a:prstGeom prst="rect">
            <a:avLst/>
          </a:prstGeom>
          <a:noFill/>
        </p:spPr>
      </p:pic>
      <p:pic>
        <p:nvPicPr>
          <p:cNvPr id="44042" name="Picture 10" descr="http://skepticism-images.s3-website-us-east-1.amazonaws.com/images/jreviews/Armenian-Genoci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419600"/>
            <a:ext cx="3505200" cy="2336800"/>
          </a:xfrm>
          <a:prstGeom prst="rect">
            <a:avLst/>
          </a:prstGeom>
          <a:noFill/>
        </p:spPr>
      </p:pic>
      <p:pic>
        <p:nvPicPr>
          <p:cNvPr id="44038" name="Picture 6" descr="http://abagond.files.wordpress.com/2011/05/armenian-genocide-map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1350" y="2190749"/>
            <a:ext cx="5962650" cy="4667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know so little about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2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1 million deaths is not a lot compared to millions lost in other countries.</a:t>
            </a:r>
          </a:p>
          <a:p>
            <a:r>
              <a:rPr lang="en-US" sz="2800"/>
              <a:t>Europe is in shambles, each country has its own issues to deal with.</a:t>
            </a:r>
          </a:p>
          <a:p>
            <a:r>
              <a:rPr lang="en-US" sz="2800"/>
              <a:t>The term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genocide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is created by Professor Raphael Lempkin in 1946, (after WWII ) and recognized at a United Nations convention in 1948.</a:t>
            </a:r>
          </a:p>
          <a:p>
            <a:r>
              <a:rPr lang="en-US" sz="2800"/>
              <a:t>Genocide, briefly, is the intent to destroy, in whole or part, ethnic or religious groups.</a:t>
            </a:r>
          </a:p>
        </p:txBody>
      </p:sp>
    </p:spTree>
    <p:extLst>
      <p:ext uri="{BB962C8B-B14F-4D97-AF65-F5344CB8AC3E}">
        <p14:creationId xmlns:p14="http://schemas.microsoft.com/office/powerpoint/2010/main" val="207871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skepticism-images.s3-website-us-east-1.amazonaws.com/images/jreviews/Armenian-Genocide.jpg"/>
          <p:cNvPicPr>
            <a:picLocks noChangeAspect="1" noChangeArrowheads="1"/>
          </p:cNvPicPr>
          <p:nvPr/>
        </p:nvPicPr>
        <p:blipFill>
          <a:blip r:embed="rId2">
            <a:alphaModFix amt="29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Turkey denies the massacre ever happened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  <a:hlinkClick r:id="rId3"/>
              </a:rPr>
              <a:t>http://www.youtube.com/watch?v=</a:t>
            </a:r>
            <a:r>
              <a:rPr lang="en-US" dirty="0" smtClean="0">
                <a:solidFill>
                  <a:srgbClr val="0000FF"/>
                </a:solidFill>
                <a:hlinkClick r:id="rId3"/>
              </a:rPr>
              <a:t>arH7PV8hHVg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4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Armenian 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Explain the position of the Turkish people after WWI</a:t>
            </a:r>
          </a:p>
          <a:p>
            <a:r>
              <a:rPr lang="en-US" dirty="0" smtClean="0"/>
              <a:t>What motivates them to deny it happened?</a:t>
            </a:r>
          </a:p>
          <a:p>
            <a:r>
              <a:rPr lang="en-US" dirty="0" smtClean="0"/>
              <a:t>What actions do they take to deny it happened?</a:t>
            </a:r>
          </a:p>
          <a:p>
            <a:endParaRPr lang="en-US" dirty="0" smtClean="0"/>
          </a:p>
          <a:p>
            <a:r>
              <a:rPr lang="en-US" dirty="0" smtClean="0"/>
              <a:t>38-44</a:t>
            </a:r>
            <a:endParaRPr lang="en-US" dirty="0"/>
          </a:p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NSA1xngFf4s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1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the Turkish position changed?</a:t>
            </a:r>
          </a:p>
          <a:p>
            <a:r>
              <a:rPr lang="en-US" dirty="0" smtClean="0"/>
              <a:t>What is done to people who talk about the Genocide today?</a:t>
            </a:r>
          </a:p>
          <a:p>
            <a:endParaRPr lang="en-US" dirty="0"/>
          </a:p>
          <a:p>
            <a:r>
              <a:rPr lang="en-US" dirty="0" smtClean="0"/>
              <a:t>46-49</a:t>
            </a:r>
          </a:p>
          <a:p>
            <a:r>
              <a:rPr lang="en-US" dirty="0">
                <a:hlinkClick r:id="rId2"/>
              </a:rPr>
              <a:t>http://www.youtube.com/watch?v=NSA1xngFf4s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20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Underlying Causes of the War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factors prepared the way for the war.</a:t>
            </a:r>
          </a:p>
          <a:p>
            <a:r>
              <a:rPr lang="en-US" sz="2800" dirty="0" smtClean="0"/>
              <a:t>Some believed conflict was inevitable</a:t>
            </a:r>
          </a:p>
          <a:p>
            <a:r>
              <a:rPr lang="en-US" sz="2800" dirty="0" smtClean="0"/>
              <a:t>Few predicted the war would be as destructive as it was</a:t>
            </a:r>
            <a:endParaRPr lang="en-US" sz="2800" dirty="0"/>
          </a:p>
        </p:txBody>
      </p:sp>
      <p:pic>
        <p:nvPicPr>
          <p:cNvPr id="8194" name="Picture 2" descr="http://mrberlin.com/images/products/detail/World_War_I_causes_PPT_thumb.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400" y="2133600"/>
            <a:ext cx="6299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276600"/>
            <a:ext cx="114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http://www.youtube.com/watch?v=kfxrTD-</a:t>
            </a:r>
            <a:r>
              <a:rPr lang="en-US" dirty="0" smtClean="0">
                <a:hlinkClick r:id="rId4"/>
              </a:rPr>
              <a:t>kPps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back of your WS answer this question in at least 5 sentences.</a:t>
            </a:r>
          </a:p>
          <a:p>
            <a:endParaRPr lang="en-US" dirty="0"/>
          </a:p>
          <a:p>
            <a:r>
              <a:rPr lang="en-US" dirty="0" smtClean="0"/>
              <a:t>How does the Armenian Genocide and its denial contribute to how you answer the question “How </a:t>
            </a:r>
            <a:r>
              <a:rPr lang="en-US" dirty="0"/>
              <a:t>can international recognition of the Armenian Genocide help prevent future crimes against humanity?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 during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3J5IkxPp6sM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0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Fighting the war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gw_flamethrower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2200" cy="3101470"/>
          </a:xfrm>
          <a:prstGeom prst="rect">
            <a:avLst/>
          </a:prstGeom>
          <a:noFill/>
        </p:spPr>
      </p:pic>
      <p:pic>
        <p:nvPicPr>
          <p:cNvPr id="5" name="Picture 4" descr="russianmachineg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0"/>
            <a:ext cx="2490788" cy="2743200"/>
          </a:xfrm>
          <a:prstGeom prst="rect">
            <a:avLst/>
          </a:prstGeom>
          <a:noFill/>
        </p:spPr>
      </p:pic>
      <p:pic>
        <p:nvPicPr>
          <p:cNvPr id="6" name="Picture 5" descr="ww_german_tank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7247" y="4796480"/>
            <a:ext cx="4176753" cy="2061520"/>
          </a:xfrm>
          <a:prstGeom prst="rect">
            <a:avLst/>
          </a:prstGeom>
          <a:noFill/>
        </p:spPr>
      </p:pic>
      <p:pic>
        <p:nvPicPr>
          <p:cNvPr id="7" name="Picture 6" descr="cnp_gas_aeroplane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4019" y="3581400"/>
            <a:ext cx="3399981" cy="1249362"/>
          </a:xfrm>
          <a:prstGeom prst="rect">
            <a:avLst/>
          </a:prstGeom>
          <a:noFill/>
        </p:spPr>
      </p:pic>
      <p:pic>
        <p:nvPicPr>
          <p:cNvPr id="8" name="Picture 7" descr="cnp_nieuport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0"/>
            <a:ext cx="2514600" cy="1771209"/>
          </a:xfrm>
          <a:prstGeom prst="rect">
            <a:avLst/>
          </a:prstGeom>
          <a:noFill/>
        </p:spPr>
      </p:pic>
      <p:pic>
        <p:nvPicPr>
          <p:cNvPr id="9" name="Picture 8" descr="A soldier wades through the knee deep water in the trench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3581400"/>
            <a:ext cx="1980835" cy="1949091"/>
          </a:xfrm>
          <a:prstGeom prst="rect">
            <a:avLst/>
          </a:prstGeom>
          <a:noFill/>
        </p:spPr>
      </p:pic>
      <p:pic>
        <p:nvPicPr>
          <p:cNvPr id="10" name="Picture 9" descr="trenchfoo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4921833"/>
            <a:ext cx="1600565" cy="1936167"/>
          </a:xfrm>
          <a:prstGeom prst="rect">
            <a:avLst/>
          </a:prstGeom>
          <a:noFill/>
        </p:spPr>
      </p:pic>
      <p:pic>
        <p:nvPicPr>
          <p:cNvPr id="11" name="Picture 10" descr="cnp_soldier_gasmask_01"/>
          <p:cNvPicPr>
            <a:picLocks noChangeAspect="1" noChangeArrowheads="1"/>
          </p:cNvPicPr>
          <p:nvPr/>
        </p:nvPicPr>
        <p:blipFill>
          <a:blip r:embed="rId9"/>
          <a:srcRect l="9279" t="19403" r="9897"/>
          <a:stretch>
            <a:fillRect/>
          </a:stretch>
        </p:blipFill>
        <p:spPr bwMode="auto">
          <a:xfrm>
            <a:off x="457200" y="2590800"/>
            <a:ext cx="1440840" cy="1587864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2209800" y="1600200"/>
            <a:ext cx="69342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and improved weapons were used in fighting the war, including the machine gun, poison gas, submarines and airplanes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0"/>
              </a:rPr>
              <a:t>http://www.youtube.com/watch?v=</a:t>
            </a:r>
            <a:r>
              <a:rPr lang="en-US" dirty="0" smtClean="0">
                <a:hlinkClick r:id="rId10"/>
              </a:rPr>
              <a:t>hAA9ZVgZauA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-76200"/>
            <a:ext cx="5562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Soldiers dug deep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trenches that extended for hundreds of miles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smtClean="0"/>
              <a:t>Trench</a:t>
            </a:r>
            <a:r>
              <a:rPr lang="en-US" sz="3200" dirty="0" smtClean="0"/>
              <a:t> warfare was a new and strange form of warfare the world had never seen.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trench warfare, both sides dug ditches to created fortified positions.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t2.gstatic.com/images?q=tbn:ANd9GcQYzUyDfd_RiW8SxD82_bkzLL12D_BX6Rp7c1lGXnWp1EDtPsdCxXU-HryY7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724400"/>
            <a:ext cx="2833856" cy="213360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SIYjIkh_vFRzq7emAdOeV4ci2Ovl7x53941PqJeWWWx0E0wSVoiH_ux9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19260"/>
            <a:ext cx="3505200" cy="2038740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QNz9rVwySUAdgvxELPhRAvlNKXaThvqT4-N8Dmy87u8cWrDqVK77aYKJ6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719853"/>
            <a:ext cx="3124200" cy="3138147"/>
          </a:xfrm>
          <a:prstGeom prst="rect">
            <a:avLst/>
          </a:prstGeom>
          <a:noFill/>
        </p:spPr>
      </p:pic>
      <p:pic>
        <p:nvPicPr>
          <p:cNvPr id="6" name="Picture 6" descr="gb1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0" y="0"/>
            <a:ext cx="33337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78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 descr="ra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86100"/>
            <a:ext cx="2590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2" descr="l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307013"/>
            <a:ext cx="2362200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4" descr="A young soldier stands in a muddy trench, carrying a bucket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37870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6" descr="A soldier wades through the knee deep water in the trench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718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wp0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648075"/>
            <a:ext cx="38100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0400" y="-76200"/>
            <a:ext cx="6096000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Separated by fields of barbed wire and mines known as “no man’s land”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Fighting line became stationary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Often stood in water all day and had rats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9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np_gas_aeroplane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343400"/>
            <a:ext cx="6477000" cy="23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9" descr="ww_gas_gong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52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 descr="gw_gasattackview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0"/>
            <a:ext cx="282892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np_soldier_gasmask_01"/>
          <p:cNvPicPr>
            <a:picLocks noChangeAspect="1" noChangeArrowheads="1"/>
          </p:cNvPicPr>
          <p:nvPr/>
        </p:nvPicPr>
        <p:blipFill>
          <a:blip r:embed="rId5"/>
          <a:srcRect l="9279" t="19403" r="9897"/>
          <a:stretch>
            <a:fillRect/>
          </a:stretch>
        </p:blipFill>
        <p:spPr bwMode="auto">
          <a:xfrm>
            <a:off x="5410200" y="0"/>
            <a:ext cx="373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ww_gas_train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667000"/>
            <a:ext cx="5610225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1447800" y="4724400"/>
            <a:ext cx="5562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Poison Gas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509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np_balkans_aircraft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5750"/>
            <a:ext cx="43434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cnp_aviatik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578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cnp_caudron_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9575" y="5157788"/>
            <a:ext cx="49244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cnp_nieuport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8775" y="0"/>
            <a:ext cx="3705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3" descr="ww_16aircraft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5912" y="2743200"/>
            <a:ext cx="3748088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5" descr="250px-FokkerDr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2895600"/>
            <a:ext cx="16478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81000" y="2743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Airplanes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039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np_tank_climbing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7450" y="4210050"/>
            <a:ext cx="2876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cnp_tank_front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95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ww_british_tank_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3700"/>
            <a:ext cx="6172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1" descr="ww_german_tank_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0"/>
            <a:ext cx="6172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3048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Tanks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520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w_lewis_gun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67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gw_gerantiaircraft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5950" y="1819275"/>
            <a:ext cx="34480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russianmachinegu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81400"/>
            <a:ext cx="24907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max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0"/>
            <a:ext cx="29146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German machine gun tren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4191000"/>
            <a:ext cx="278606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228600" y="2514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Guns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345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3124200"/>
            <a:ext cx="6858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Submarines (U-Boats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38914" name="Picture 2" descr="http://www.titanic-whitestarships.com/U-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5" y="0"/>
            <a:ext cx="5476875" cy="3461254"/>
          </a:xfrm>
          <a:prstGeom prst="rect">
            <a:avLst/>
          </a:prstGeom>
          <a:noFill/>
        </p:spPr>
      </p:pic>
      <p:pic>
        <p:nvPicPr>
          <p:cNvPr id="38916" name="Picture 4" descr="http://t1.gstatic.com/images?q=tbn:ANd9GcTye8WytrL44EQ0Kr9cEPClWsycFah8QuFfBNbskInSJdWGd9X6cG2MIp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0"/>
            <a:ext cx="3505200" cy="3505200"/>
          </a:xfrm>
          <a:prstGeom prst="rect">
            <a:avLst/>
          </a:prstGeom>
          <a:noFill/>
        </p:spPr>
      </p:pic>
      <p:pic>
        <p:nvPicPr>
          <p:cNvPr id="38918" name="Picture 6" descr="http://www.xray-mag.com/files/German_UC-1_class_submar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4084802"/>
            <a:ext cx="4800600" cy="2773198"/>
          </a:xfrm>
          <a:prstGeom prst="rect">
            <a:avLst/>
          </a:prstGeom>
          <a:noFill/>
        </p:spPr>
      </p:pic>
      <p:pic>
        <p:nvPicPr>
          <p:cNvPr id="38920" name="Picture 8" descr="http://www.cityofart.net/bship/lusitania_sinkin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77471"/>
            <a:ext cx="4419600" cy="3280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152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Militarism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46237"/>
            <a:ext cx="6324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Military values and goals take over civilian society</a:t>
            </a:r>
          </a:p>
          <a:p>
            <a:r>
              <a:rPr lang="en-US" dirty="0" smtClean="0"/>
              <a:t>European countries were building up their armies</a:t>
            </a:r>
          </a:p>
          <a:p>
            <a:r>
              <a:rPr lang="en-US" dirty="0" smtClean="0"/>
              <a:t>Because it took time to assemble and move armies, leaders thought it was best to attack first</a:t>
            </a:r>
          </a:p>
          <a:p>
            <a:r>
              <a:rPr lang="en-US" dirty="0" smtClean="0"/>
              <a:t>This created pressure to mobilize and act quickly</a:t>
            </a:r>
            <a:endParaRPr lang="en-US" dirty="0"/>
          </a:p>
        </p:txBody>
      </p:sp>
      <p:pic>
        <p:nvPicPr>
          <p:cNvPr id="4098" name="Picture 2" descr="http://www.ppu.org.uk/ref/militaris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6706"/>
            <a:ext cx="2743200" cy="3227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75" y="0"/>
            <a:ext cx="40481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trenchfoot_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25908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foot_ins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5325" y="3733800"/>
            <a:ext cx="46386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trench-fe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95663"/>
            <a:ext cx="44958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3" descr="trenchfo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362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2667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Trench Foot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7627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057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_gOU_GCkwMo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099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Warfare Reenactment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Make a plan with your country to advance to the other trench</a:t>
            </a:r>
          </a:p>
          <a:p>
            <a:r>
              <a:rPr lang="en-US" dirty="0" smtClean="0"/>
              <a:t>You may only throw paper balls, when hit you must “die”</a:t>
            </a:r>
          </a:p>
          <a:p>
            <a:r>
              <a:rPr lang="en-US" dirty="0" smtClean="0"/>
              <a:t>You have 5 second to put your gas mask on when I yell “GAS!” or you must “die”</a:t>
            </a:r>
          </a:p>
          <a:p>
            <a:r>
              <a:rPr lang="en-US" dirty="0" smtClean="0"/>
              <a:t>The atlas are landmines you may not step on</a:t>
            </a:r>
          </a:p>
          <a:p>
            <a:r>
              <a:rPr lang="en-US" dirty="0" smtClean="0"/>
              <a:t>If “killed” in no man’s land, you must stay there </a:t>
            </a:r>
          </a:p>
          <a:p>
            <a:r>
              <a:rPr lang="en-US" dirty="0" smtClean="0"/>
              <a:t>THERE WILL BE NO SOUND AT ALL!!!!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5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Before the Russian Revolution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Russian Tsars ruled as autocrats (absolute rulers) while the serfs were bound to the land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Tsar Alexander II emancipated the serfs </a:t>
            </a:r>
            <a:r>
              <a:rPr lang="en-US" dirty="0" smtClean="0"/>
              <a:t>in 1861</a:t>
            </a:r>
          </a:p>
          <a:p>
            <a:r>
              <a:rPr lang="en-US" dirty="0" smtClean="0"/>
              <a:t>He was assassinated and all other reforms were stopped. </a:t>
            </a:r>
          </a:p>
          <a:p>
            <a:r>
              <a:rPr lang="en-US" dirty="0" smtClean="0"/>
              <a:t>Introduced </a:t>
            </a:r>
            <a:r>
              <a:rPr lang="en-US" dirty="0" err="1" smtClean="0"/>
              <a:t>Russification</a:t>
            </a:r>
            <a:r>
              <a:rPr lang="en-US" dirty="0" smtClean="0"/>
              <a:t>: forcing non-Russian people to adopt the Russian language and culture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Jews were persecuted in </a:t>
            </a:r>
            <a:r>
              <a:rPr lang="en-US" dirty="0" err="1" smtClean="0">
                <a:solidFill>
                  <a:srgbClr val="0000FF"/>
                </a:solidFill>
              </a:rPr>
              <a:t>anti-semitic</a:t>
            </a:r>
            <a:r>
              <a:rPr lang="en-US" dirty="0" smtClean="0">
                <a:solidFill>
                  <a:srgbClr val="0000FF"/>
                </a:solidFill>
              </a:rPr>
              <a:t> programs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Russia was very backwards.  Peasants lived in terrible poverty while the rich lived in splendor</a:t>
            </a:r>
          </a:p>
          <a:p>
            <a:r>
              <a:rPr lang="en-US" dirty="0" smtClean="0"/>
              <a:t>Russia was defeated in the Russo-Japanese War.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Troops shot at unarmed protestors on “Bloody Sunday”</a:t>
            </a:r>
          </a:p>
          <a:p>
            <a:r>
              <a:rPr lang="en-US" dirty="0" smtClean="0"/>
              <a:t>In 1905 revolutions broke out and </a:t>
            </a:r>
            <a:r>
              <a:rPr lang="en-US" dirty="0" smtClean="0">
                <a:solidFill>
                  <a:srgbClr val="0000FF"/>
                </a:solidFill>
              </a:rPr>
              <a:t>Tsar Nicholas II created an elected legislature known as the </a:t>
            </a:r>
            <a:r>
              <a:rPr lang="en-US" dirty="0" err="1" smtClean="0">
                <a:solidFill>
                  <a:srgbClr val="0000FF"/>
                </a:solidFill>
              </a:rPr>
              <a:t>Duma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098" name="Picture 2" descr="http://mrbpielglobal.edublogs.org/files/2012/02/Russian-revolution-2gt3n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2400"/>
            <a:ext cx="3810000" cy="2714626"/>
          </a:xfrm>
          <a:prstGeom prst="rect">
            <a:avLst/>
          </a:prstGeom>
          <a:noFill/>
        </p:spPr>
      </p:pic>
      <p:pic>
        <p:nvPicPr>
          <p:cNvPr id="4100" name="Picture 4" descr="http://www.marxists.org/archive/trotsky/1930/hrr/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4098773"/>
            <a:ext cx="4191000" cy="2378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Revolution of 1917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 1914, Nicholas II brought Russia into WWI</a:t>
            </a:r>
          </a:p>
          <a:p>
            <a:r>
              <a:rPr lang="en-US" dirty="0" smtClean="0"/>
              <a:t>Troops were poorly equipped and food was short on the front and at home</a:t>
            </a:r>
          </a:p>
          <a:p>
            <a:r>
              <a:rPr lang="en-US" dirty="0" smtClean="0"/>
              <a:t>In March, food riots broke out and the Tsar was replaced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Vladimir Lenin seized power with his Bolsheviks who promised “Peace, bread and land”</a:t>
            </a:r>
          </a:p>
          <a:p>
            <a:r>
              <a:rPr lang="en-US" dirty="0" smtClean="0"/>
              <a:t>They changed their names to the Communists and Russia became the Union of Soviet Socialist Republics (USSR and Soviet Union for short)</a:t>
            </a:r>
            <a:endParaRPr lang="en-US" dirty="0"/>
          </a:p>
        </p:txBody>
      </p:sp>
      <p:sp>
        <p:nvSpPr>
          <p:cNvPr id="3074" name="AutoShape 2" descr="http://www.emersonkent.com/images/russian_revolution_1917.jpg"/>
          <p:cNvSpPr>
            <a:spLocks noChangeAspect="1" noChangeArrowheads="1"/>
          </p:cNvSpPr>
          <p:nvPr/>
        </p:nvSpPr>
        <p:spPr bwMode="auto">
          <a:xfrm>
            <a:off x="63500" y="-136525"/>
            <a:ext cx="523875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upload.wikimedia.org/wikipedia/en/thumb/4/46/Russian_Revolution_of_1917.jpg/300px-Russian_Revolution_of_1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349"/>
            <a:ext cx="2857500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Under Lenin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525963"/>
          </a:xfrm>
        </p:spPr>
        <p:txBody>
          <a:bodyPr/>
          <a:lstStyle/>
          <a:p>
            <a:r>
              <a:rPr lang="en-US" dirty="0" smtClean="0"/>
              <a:t>They </a:t>
            </a:r>
            <a:r>
              <a:rPr lang="en-US" dirty="0" smtClean="0">
                <a:solidFill>
                  <a:srgbClr val="0000FF"/>
                </a:solidFill>
              </a:rPr>
              <a:t>withdrew from the war</a:t>
            </a:r>
            <a:r>
              <a:rPr lang="en-US" dirty="0" smtClean="0"/>
              <a:t>, gave land to the peasants, and nationalized industry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War between the Reds (followers of Lenin) and the Whites (wanted the Tsars)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Lenin executed the Tsar’s family</a:t>
            </a:r>
          </a:p>
          <a:p>
            <a:r>
              <a:rPr lang="en-US" dirty="0" smtClean="0"/>
              <a:t>The Reds won</a:t>
            </a:r>
          </a:p>
        </p:txBody>
      </p:sp>
      <p:pic>
        <p:nvPicPr>
          <p:cNvPr id="2050" name="Picture 2" descr="http://ist-grade9-revolutions.wikispaces.com/file/view/lhayman20hotlist.gif/66735303/lhayman20hotl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038600"/>
            <a:ext cx="2667000" cy="2330567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b/b9/Lenin.jpg/225px-Len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114800"/>
            <a:ext cx="231493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02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58769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The Russian Revolution</a:t>
            </a:r>
          </a:p>
        </p:txBody>
      </p:sp>
      <p:pic>
        <p:nvPicPr>
          <p:cNvPr id="20483" name="Picture 6" descr="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5720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Poster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90950"/>
            <a:ext cx="44196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deni_comrade_leni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66800"/>
            <a:ext cx="1858963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 descr=" Posters of the Russian Revolution, 1917-1929, from the Lenin Library, Moscow. New York: Grove Press, 1967 J1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91050"/>
            <a:ext cx="33337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38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Roots of Revolution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Russia was ruled by a Tsar with absolute power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Most Russians were poor serfs who were tied to the land 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Russian nobles owned thousands of serfs and controlled vast amounts of wealth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  <p:pic>
        <p:nvPicPr>
          <p:cNvPr id="21508" name="Picture 7" descr="russian_peas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14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4953000" y="4792663"/>
            <a:ext cx="350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Russian peasants around 1910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029200" y="5638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How is this similar to Europe in the Middle Ages?</a:t>
            </a:r>
          </a:p>
        </p:txBody>
      </p:sp>
    </p:spTree>
    <p:extLst>
      <p:ext uri="{BB962C8B-B14F-4D97-AF65-F5344CB8AC3E}">
        <p14:creationId xmlns:p14="http://schemas.microsoft.com/office/powerpoint/2010/main" val="74602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build="p"/>
      <p:bldP spid="358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Alliances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1722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By 1914 Europe was divided into two main alliances.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Triple Alliance: Germany, Austria-Hungary, Italy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Triple Entente: Russia, France, Great Britain</a:t>
            </a:r>
          </a:p>
          <a:p>
            <a:r>
              <a:rPr lang="en-US" dirty="0" smtClean="0"/>
              <a:t>Sought to preserve the balance of power, but one threat could drag everyone 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0" y="0"/>
            <a:ext cx="2552700" cy="318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047999"/>
            <a:ext cx="2819400" cy="381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Emancipation of Serfs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Russia fought a series of wars between 1854 and 1856 with the Ottoman Empire.  Russia lost the Crimean War.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Tsar Alexander II tried to free the peasants in 1861 but was assassinated. Nothing changes, the peasants were still required to work the land and pay rent to the nobles.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latin typeface="Arial" charset="0"/>
            </a:endParaRPr>
          </a:p>
        </p:txBody>
      </p:sp>
      <p:pic>
        <p:nvPicPr>
          <p:cNvPr id="22532" name="Picture 7" descr="200px-Alexander_II_1870_by_Sergei_Lvovich_Levit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676400"/>
            <a:ext cx="2549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5943600" y="56388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Tsar Alexander II</a:t>
            </a:r>
          </a:p>
        </p:txBody>
      </p:sp>
    </p:spTree>
    <p:extLst>
      <p:ext uri="{BB962C8B-B14F-4D97-AF65-F5344CB8AC3E}">
        <p14:creationId xmlns:p14="http://schemas.microsoft.com/office/powerpoint/2010/main" val="384291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Autocracy, Nationality, and Orthodoxy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228600" y="1524000"/>
            <a:ext cx="23622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Russian rulers saw themselves as all powerful (autocrat)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228600" y="2819400"/>
            <a:ext cx="2209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Russian Orthodox Church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28600" y="3733800"/>
            <a:ext cx="2667000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Russian rulers saw themselves as the protectors of the new Slav states in the Balkans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5486400"/>
            <a:ext cx="46482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Policy of Russification: forcing on-Russians such as Finns, Poles, and people of Central Asia to adopt the Russian language and culture.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334000" y="5181600"/>
            <a:ext cx="3276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The Jewish people were persecuted in anti-semitic programs</a:t>
            </a:r>
          </a:p>
        </p:txBody>
      </p:sp>
      <p:pic>
        <p:nvPicPr>
          <p:cNvPr id="23560" name="Picture 12" descr="rusemoire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513397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43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43" grpId="0" animBg="1"/>
      <p:bldP spid="39944" grpId="0" animBg="1"/>
      <p:bldP spid="39945" grpId="0" animBg="1"/>
      <p:bldP spid="3994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Prelude to Revolution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5257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Russia was a backward country in 1900.</a:t>
            </a:r>
          </a:p>
          <a:p>
            <a:pPr eaLnBrk="1" hangingPunct="1"/>
            <a:r>
              <a:rPr lang="en-US">
                <a:latin typeface="Arial" charset="0"/>
              </a:rPr>
              <a:t>Peasant and factory workers lived in poverty.</a:t>
            </a:r>
          </a:p>
          <a:p>
            <a:pPr eaLnBrk="1" hangingPunct="1"/>
            <a:r>
              <a:rPr lang="en-US">
                <a:latin typeface="Arial" charset="0"/>
              </a:rPr>
              <a:t>Nobles lived a wealthy life of leisure.</a:t>
            </a:r>
          </a:p>
          <a:p>
            <a:pPr eaLnBrk="1" hangingPunct="1"/>
            <a:r>
              <a:rPr lang="en-US">
                <a:latin typeface="Arial" charset="0"/>
              </a:rPr>
              <a:t>Tsars opposed democratic ideas and social reform.</a:t>
            </a:r>
          </a:p>
        </p:txBody>
      </p:sp>
      <p:pic>
        <p:nvPicPr>
          <p:cNvPr id="24580" name="Picture 9" descr="Russia_social_pyramid_1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50292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038600" y="1600200"/>
            <a:ext cx="1828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Explain the cartoon.  (Start reading at the bottom)</a:t>
            </a:r>
          </a:p>
        </p:txBody>
      </p:sp>
    </p:spTree>
    <p:extLst>
      <p:ext uri="{BB962C8B-B14F-4D97-AF65-F5344CB8AC3E}">
        <p14:creationId xmlns:p14="http://schemas.microsoft.com/office/powerpoint/2010/main" val="11148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build="p"/>
      <p:bldP spid="4199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Revolution of 1905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038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Russia lost the Russo-Japanese War (1904-1905)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“Bloody Sunday”: unarmed demonstrators were trampled by the Tsar’s troops in St. Petersburg.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Revolution broke out, peasants seized land, city workers engaged in demonstrations and strikes.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>
                <a:latin typeface="Arial" charset="0"/>
              </a:rPr>
              <a:t>Tsar Nicholas II enacted limited reform, created the Duma (legislature).  Only the very wealthy could vote for members of the Duma.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29200" y="49530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What problems do you see with the Duma?</a:t>
            </a:r>
          </a:p>
        </p:txBody>
      </p:sp>
      <p:pic>
        <p:nvPicPr>
          <p:cNvPr id="25605" name="Picture 8" descr="BloodySunday-c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5000"/>
            <a:ext cx="4267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  <p:bldP spid="4506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Russian Revolution of 1917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572000" cy="52578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World War I: The poorly trained and equipped Russian army suffered many defeats.</a:t>
            </a:r>
          </a:p>
          <a:p>
            <a:pPr eaLnBrk="1" hangingPunct="1"/>
            <a:r>
              <a:rPr lang="en-US" sz="2400">
                <a:latin typeface="Arial" charset="0"/>
              </a:rPr>
              <a:t>“February Revolution” (March 1917)  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Worker led food riots broke out in Russia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Tsar Nicholas gave up the throne and the Duma declared Russia a republic</a:t>
            </a:r>
          </a:p>
          <a:p>
            <a:pPr lvl="1" eaLnBrk="1" hangingPunct="1"/>
            <a:r>
              <a:rPr lang="en-US" sz="2000" b="1">
                <a:latin typeface="Arial" charset="0"/>
              </a:rPr>
              <a:t>New government failed to win the support of the people</a:t>
            </a:r>
          </a:p>
        </p:txBody>
      </p:sp>
      <p:pic>
        <p:nvPicPr>
          <p:cNvPr id="26628" name="Picture 8" descr="Feb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8195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610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The “October Revolution” (November 1917)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486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Vladimir Lenin, a Marxist exiled to Switzerland, was sent to Russia by the Germans to stir up trouble during WWI.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Lenin and his supporters, Bolsheviks, promised peace, bread, and land.  Peace to soldiers, bread to workers, and land to peasants.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The Bolsheviks led another revolution at the end of 1917 and took over the government and called themselves the Communist Party.  Russia became the Union of Soviet Socialist Republics (USSR)</a:t>
            </a:r>
          </a:p>
        </p:txBody>
      </p:sp>
      <p:pic>
        <p:nvPicPr>
          <p:cNvPr id="27652" name="Picture 7" descr="lenin-october-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54158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096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Arial" charset="0"/>
              </a:rPr>
              <a:t>The Soviet Union under Lenin (1917-1924)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The Russian Civil War (1919-1921)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Lenin’s followers (Reds) vs. Tsar supporters (Whites)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US and other countries sent help to support the Whites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Reds got support from workers and peasants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Lenin executed the Tsar and his entire family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Reds defeated the Whites</a:t>
            </a:r>
          </a:p>
        </p:txBody>
      </p:sp>
      <p:sp>
        <p:nvSpPr>
          <p:cNvPr id="28676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Lenin’s New Economic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Private ownership was allowed in small-scale manufacturing and farming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Most farms and industry was owned by the government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Production was slowly increased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Arial" charset="0"/>
              </a:rPr>
              <a:t>Lenin died in 1924 and Joseph Stalin took over</a:t>
            </a:r>
          </a:p>
          <a:p>
            <a:pPr lvl="1" eaLnBrk="1" hangingPunct="1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483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8081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221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Nationalism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Belief that each ethnic group should have its own nation and promote their nation’s interests</a:t>
            </a:r>
          </a:p>
          <a:p>
            <a:r>
              <a:rPr lang="en-US" dirty="0" smtClean="0"/>
              <a:t>Encouraged rivalries between France, Germany, Austria-Hungary, and Russia.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899626"/>
            <a:ext cx="4191000" cy="294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547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26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875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900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86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Economic Policy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410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Economy was in shambles</a:t>
            </a:r>
          </a:p>
          <a:p>
            <a:r>
              <a:rPr lang="en-US" dirty="0" smtClean="0"/>
              <a:t>Had to temporarily put aside communist policies to avoid disaster.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NEP (New Economic Policy): allow some private ownership</a:t>
            </a:r>
          </a:p>
          <a:p>
            <a:r>
              <a:rPr lang="en-US" dirty="0" smtClean="0"/>
              <a:t>Seemed to be working, but Lenin died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Joseph Stalin took over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img.dailymail.co.uk/i/pix/2007/09_03/stalinDM2109_468x5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2142" y="2943224"/>
            <a:ext cx="3321858" cy="39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00"/>
            <a:ext cx="8839200" cy="4525963"/>
          </a:xfrm>
        </p:spPr>
        <p:txBody>
          <a:bodyPr/>
          <a:lstStyle/>
          <a:p>
            <a:r>
              <a:rPr lang="en-US" dirty="0"/>
              <a:t>Led to the creation of nations in the Balkans-Greece, Serbia, Bulgaria, Albania, and Rumania</a:t>
            </a:r>
          </a:p>
          <a:p>
            <a:r>
              <a:rPr lang="en-US" dirty="0"/>
              <a:t>Some of these new countries were unstable</a:t>
            </a:r>
          </a:p>
          <a:p>
            <a:r>
              <a:rPr lang="en-US" dirty="0">
                <a:solidFill>
                  <a:srgbClr val="0000FF"/>
                </a:solidFill>
              </a:rPr>
              <a:t>Austria-Hungary contained many </a:t>
            </a:r>
            <a:r>
              <a:rPr lang="en-US" dirty="0" smtClean="0">
                <a:solidFill>
                  <a:srgbClr val="0000FF"/>
                </a:solidFill>
              </a:rPr>
              <a:t>ethnic groups that </a:t>
            </a:r>
            <a:r>
              <a:rPr lang="en-US" dirty="0">
                <a:solidFill>
                  <a:srgbClr val="0000FF"/>
                </a:solidFill>
              </a:rPr>
              <a:t>threatened to break it apart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153" t="4996" r="2778" b="9958"/>
          <a:stretch/>
        </p:blipFill>
        <p:spPr>
          <a:xfrm>
            <a:off x="1905000" y="2925302"/>
            <a:ext cx="5390827" cy="38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6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0" y="-52974"/>
            <a:ext cx="9144000" cy="6973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t0.gstatic.com/images?q=tbn:ANd9GcQJ2rXR-Ou_wo1dSmX7GNhldYBzHtuixR5pkTkHqLn54z6p3lvBdF1qtAS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763000" cy="5831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11622</TotalTime>
  <Words>2291</Words>
  <Application>Microsoft Macintosh PowerPoint</Application>
  <PresentationFormat>On-screen Show (4:3)</PresentationFormat>
  <Paragraphs>257</Paragraphs>
  <Slides>75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World War I and the Russian Revolution</vt:lpstr>
      <vt:lpstr>Before World War I</vt:lpstr>
      <vt:lpstr>PowerPoint Presentation</vt:lpstr>
      <vt:lpstr>Underlying Causes of the War</vt:lpstr>
      <vt:lpstr>Militarism</vt:lpstr>
      <vt:lpstr>Alliances</vt:lpstr>
      <vt:lpstr>Nationalism</vt:lpstr>
      <vt:lpstr>PowerPoint Presentation</vt:lpstr>
      <vt:lpstr>PowerPoint Presentation</vt:lpstr>
      <vt:lpstr>Imperialism</vt:lpstr>
      <vt:lpstr>PowerPoint Presentation</vt:lpstr>
      <vt:lpstr>Assassination</vt:lpstr>
      <vt:lpstr>PowerPoint Presentation</vt:lpstr>
      <vt:lpstr>Franz Ferdinand Assassination</vt:lpstr>
      <vt:lpstr>US Helps</vt:lpstr>
      <vt:lpstr>PowerPoint Presentation</vt:lpstr>
      <vt:lpstr>PowerPoint Presentation</vt:lpstr>
      <vt:lpstr>PowerPoint Presentation</vt:lpstr>
      <vt:lpstr>Alliances in 1917</vt:lpstr>
      <vt:lpstr>PowerPoint Presentation</vt:lpstr>
      <vt:lpstr>PowerPoint Presentation</vt:lpstr>
      <vt:lpstr>Paris Peace Conference (1919)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Armenian Massacre</vt:lpstr>
      <vt:lpstr>PowerPoint Presentation</vt:lpstr>
      <vt:lpstr>Young Turks</vt:lpstr>
      <vt:lpstr>Genocide Begins</vt:lpstr>
      <vt:lpstr>PowerPoint Presentation</vt:lpstr>
      <vt:lpstr>PowerPoint Presentation</vt:lpstr>
      <vt:lpstr>PowerPoint Presentation</vt:lpstr>
      <vt:lpstr>Why do we know so little about this?</vt:lpstr>
      <vt:lpstr>PowerPoint Presentation</vt:lpstr>
      <vt:lpstr>PowerPoint Presentation</vt:lpstr>
      <vt:lpstr>Armenian Genocide</vt:lpstr>
      <vt:lpstr>PowerPoint Presentation</vt:lpstr>
      <vt:lpstr>PowerPoint Presentation</vt:lpstr>
      <vt:lpstr>Christmas during WWI</vt:lpstr>
      <vt:lpstr>Fighting the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Submarines (U-Boats)</vt:lpstr>
      <vt:lpstr>PowerPoint Presentation</vt:lpstr>
      <vt:lpstr>PowerPoint Presentation</vt:lpstr>
      <vt:lpstr>Trench Warfare Reenactment</vt:lpstr>
      <vt:lpstr>Before the Russian Revolution</vt:lpstr>
      <vt:lpstr>PowerPoint Presentation</vt:lpstr>
      <vt:lpstr>Revolution of 1917</vt:lpstr>
      <vt:lpstr>Under Lenin</vt:lpstr>
      <vt:lpstr>PowerPoint Presentation</vt:lpstr>
      <vt:lpstr>PowerPoint Presentation</vt:lpstr>
      <vt:lpstr>The Roots of Revolution</vt:lpstr>
      <vt:lpstr>Emancipation of Serfs</vt:lpstr>
      <vt:lpstr>Autocracy, Nationality, and Orthodoxy</vt:lpstr>
      <vt:lpstr>Prelude to Revolution</vt:lpstr>
      <vt:lpstr>The Revolution of 1905</vt:lpstr>
      <vt:lpstr>The Russian Revolution of 1917</vt:lpstr>
      <vt:lpstr>The “October Revolution” (November 1917)</vt:lpstr>
      <vt:lpstr>The Soviet Union under Lenin (1917-1924)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Policy</vt:lpstr>
    </vt:vector>
  </TitlesOfParts>
  <Company>gisd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and the Russian Revolution</dc:title>
  <dc:creator>gisduser</dc:creator>
  <cp:lastModifiedBy>Tim Mainord</cp:lastModifiedBy>
  <cp:revision>121</cp:revision>
  <dcterms:created xsi:type="dcterms:W3CDTF">2013-02-05T15:31:38Z</dcterms:created>
  <dcterms:modified xsi:type="dcterms:W3CDTF">2015-02-08T19:41:38Z</dcterms:modified>
</cp:coreProperties>
</file>